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8"/>
  </p:notesMasterIdLst>
  <p:sldIdLst>
    <p:sldId id="305" r:id="rId2"/>
    <p:sldId id="309" r:id="rId3"/>
    <p:sldId id="344" r:id="rId4"/>
    <p:sldId id="346" r:id="rId5"/>
    <p:sldId id="330" r:id="rId6"/>
    <p:sldId id="345" r:id="rId7"/>
    <p:sldId id="310" r:id="rId8"/>
    <p:sldId id="332" r:id="rId9"/>
    <p:sldId id="312" r:id="rId10"/>
    <p:sldId id="335" r:id="rId11"/>
    <p:sldId id="336" r:id="rId12"/>
    <p:sldId id="313" r:id="rId13"/>
    <p:sldId id="314" r:id="rId14"/>
    <p:sldId id="315" r:id="rId15"/>
    <p:sldId id="316" r:id="rId16"/>
    <p:sldId id="339" r:id="rId17"/>
    <p:sldId id="318" r:id="rId18"/>
    <p:sldId id="340" r:id="rId19"/>
    <p:sldId id="341" r:id="rId20"/>
    <p:sldId id="343" r:id="rId21"/>
    <p:sldId id="333" r:id="rId22"/>
    <p:sldId id="334" r:id="rId23"/>
    <p:sldId id="326" r:id="rId24"/>
    <p:sldId id="327" r:id="rId25"/>
    <p:sldId id="331" r:id="rId26"/>
    <p:sldId id="34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E02EF-D791-456D-A6EC-953702C43615}" type="datetimeFigureOut">
              <a:rPr lang="ru-RU" smtClean="0"/>
              <a:pPr/>
              <a:t>17.09.2024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2E0DD-6AB5-4B9A-81B5-B5A36F1933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89A5BED-CDFD-4654-BBBC-C7DA5A2AE5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295DD7-38A1-4DE4-B234-AB116E5CB9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4373D8-F035-4A51-85A6-755B4DBC86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E8E18B-E226-41B3-A3E3-91E971B385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8F1168A0-56C0-4DC9-A1B1-A5FA8BB4AD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5243FE-3859-4F19-9143-D9D23C962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CDA02E-17FA-43AC-BE6A-3A50AAA2D5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0370A-86E4-49A8-9C51-E4791D88100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A2B82-DE51-41E7-BD6B-97642BB681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9878F2-2F95-4D87-83AE-3AD5EDEC3C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3C271F-4BF8-4126-8AE6-D9FD11ED89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64A19D2-79A1-4923-8DBD-4167C80437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введение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OpenGL ES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https://www.khronos.org/opengles/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for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mbedded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 для встраиваемых 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подмножество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графического интерфейса OpenGL,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разработанное специально 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встраиваемых систем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мобильных телефонов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карманных компьютеров</a:t>
            </a:r>
          </a:p>
          <a:p>
            <a:pPr marL="803275" indent="-358775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игровых консолей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284984"/>
          <a:ext cx="8136904" cy="29362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1.0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PlayStation 3 </a:t>
                      </a:r>
                      <a:endParaRPr lang="en-US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1.1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1.5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</a:t>
                      </a:r>
                      <a:b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1.0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Symbian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OS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2.2</a:t>
                      </a:r>
                    </a:p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Pandora</a:t>
                      </a:r>
                    </a:p>
                    <a:p>
                      <a:pPr algn="ctr"/>
                      <a:r>
                        <a:rPr lang="en-US" sz="1400" noProof="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iPhone</a:t>
                      </a:r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SDK 3.0</a:t>
                      </a:r>
                      <a:endParaRPr lang="en-US" sz="14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3.3 + 4.2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Android 4.3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 descr="OpenGL_ES-3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3809" y="1268760"/>
            <a:ext cx="246884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err="1" smtClean="0"/>
              <a:t>WebGL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en-US" sz="2800" dirty="0" smtClean="0"/>
              <a:t>https://www.khronos.org/webgl/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 smtClean="0"/>
          </a:p>
          <a:p>
            <a:pPr algn="l">
              <a:defRPr/>
            </a:pP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8280920" cy="208823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-based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</a:t>
            </a:r>
            <a:r>
              <a:rPr lang="ru-RU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рафическая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 для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web-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систем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библиотека, позволяющая создавать на </a:t>
            </a:r>
            <a:r>
              <a:rPr lang="en-US" sz="1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JavaScript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интерактивную 3D-графику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выполнением части кода на видеокартах низкоуровневыми средствами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WebGL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контекст элемента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canvas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HTML,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который обеспечивает API 3D графики без использования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плагинов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2" y="3616672"/>
          <a:ext cx="8136904" cy="1681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26082"/>
                <a:gridCol w="2583403"/>
                <a:gridCol w="272741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Версия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Аналог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 ES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</a:t>
                      </a:r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Mozilla Firefox 4.0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Google Chrome 9.0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Safari 8.0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Opera 12.0</a:t>
                      </a:r>
                    </a:p>
                    <a:p>
                      <a:pPr algn="ctr"/>
                      <a:r>
                        <a:rPr lang="en-US" sz="1600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Internet Explorer 11.0</a:t>
                      </a:r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</a:t>
                      </a:r>
                      <a:r>
                        <a:rPr kumimoji="0" lang="ru-RU" sz="1600" kern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.0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" name="Рисунок 7" descr="WebGL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1260748"/>
            <a:ext cx="19050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уб 8"/>
          <p:cNvSpPr/>
          <p:nvPr/>
        </p:nvSpPr>
        <p:spPr>
          <a:xfrm>
            <a:off x="3707904" y="2780928"/>
            <a:ext cx="1584176" cy="1872208"/>
          </a:xfrm>
          <a:prstGeom prst="cube">
            <a:avLst>
              <a:gd name="adj" fmla="val 12507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b="1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1259632" y="3645024"/>
            <a:ext cx="5832648" cy="432048"/>
          </a:xfrm>
          <a:prstGeom prst="rightArrow">
            <a:avLst/>
          </a:prstGeom>
          <a:solidFill>
            <a:schemeClr val="bg1">
              <a:lumMod val="75000"/>
              <a:alpha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Организация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.4 Организация библиотек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8" name="Багетная рамка 7"/>
          <p:cNvSpPr/>
          <p:nvPr/>
        </p:nvSpPr>
        <p:spPr>
          <a:xfrm>
            <a:off x="7164288" y="2996952"/>
            <a:ext cx="1584176" cy="1224136"/>
          </a:xfrm>
          <a:prstGeom prst="bevel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8500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Буфер кадра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 rot="-5400000">
            <a:off x="4896036" y="4257092"/>
            <a:ext cx="2448272" cy="936104"/>
          </a:xfrm>
          <a:prstGeom prst="frame">
            <a:avLst>
              <a:gd name="adj1" fmla="val 3682"/>
            </a:avLst>
          </a:prstGeom>
          <a:gradFill flip="none" rotWithShape="1">
            <a:gsLst>
              <a:gs pos="0">
                <a:srgbClr val="0070C0"/>
              </a:gs>
              <a:gs pos="50000">
                <a:srgbClr val="00B0F0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Win API</a:t>
            </a:r>
            <a:endParaRPr lang="ru-RU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67544" y="2564904"/>
            <a:ext cx="720080" cy="3096344"/>
          </a:xfrm>
          <a:prstGeom prst="foldedCorner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Прикладная программа</a:t>
            </a:r>
            <a:endParaRPr lang="ru-RU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Блок-схема: типовой процесс 14"/>
          <p:cNvSpPr/>
          <p:nvPr/>
        </p:nvSpPr>
        <p:spPr>
          <a:xfrm>
            <a:off x="1835696" y="2636912"/>
            <a:ext cx="1224136" cy="720080"/>
          </a:xfrm>
          <a:prstGeom prst="flowChartPredefinedProcess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Блок-схема: несколько документов 15"/>
          <p:cNvSpPr/>
          <p:nvPr/>
        </p:nvSpPr>
        <p:spPr>
          <a:xfrm>
            <a:off x="1835696" y="4077072"/>
            <a:ext cx="1224136" cy="1584176"/>
          </a:xfrm>
          <a:prstGeom prst="flowChartMultidocument">
            <a:avLst/>
          </a:prstGeom>
          <a:blipFill>
            <a:blip r:embed="rId3" cstate="print"/>
            <a:tile tx="0" ty="0" sx="100000" sy="100000" flip="none" algn="tl"/>
          </a:blip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GLUT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GLAUX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….</a:t>
            </a:r>
            <a:endParaRPr lang="ru-RU" dirty="0" smtClean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364088" y="3140968"/>
            <a:ext cx="1656184" cy="288032"/>
          </a:xfrm>
          <a:prstGeom prst="rightArrow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95000"/>
                </a:schemeClr>
              </a:gs>
            </a:gsLst>
            <a:lin ang="10800000" scaled="1"/>
            <a:tileRect/>
          </a:gra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1259632" y="3212976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259632" y="4509120"/>
            <a:ext cx="2376264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50000"/>
                  </a:schemeClr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1259632" y="5229200"/>
            <a:ext cx="4320480" cy="0"/>
          </a:xfrm>
          <a:prstGeom prst="straightConnector1">
            <a:avLst/>
          </a:prstGeom>
          <a:ln w="635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0070C0"/>
                </a:gs>
              </a:gsLst>
              <a:lin ang="0" scaled="1"/>
              <a:tileRect/>
            </a:gra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  <p:bldP spid="8" grpId="0" animBg="1"/>
      <p:bldP spid="10" grpId="0" animBg="1"/>
      <p:bldP spid="11" grpId="0" animBg="1"/>
      <p:bldP spid="15" grpId="0" animBg="1"/>
      <p:bldP spid="16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Терминология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.5 Терминология </a:t>
            </a:r>
            <a:r>
              <a:rPr lang="en-US" dirty="0" smtClean="0"/>
              <a:t>OpenGL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примитив (базовые геометрические фигуры)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отрезок, треугольник,…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Функция или процедура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библиотеки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Вершина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Точка, начало(конец) отрезка, вершина многоугольника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Атрибут вершины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Цвет, нормаль,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геометрические,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и туманные)</a:t>
            </a:r>
          </a:p>
          <a:p>
            <a:pPr>
              <a:spcBef>
                <a:spcPts val="36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Тип примитива + набор вершин + набор атрибутов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объект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Набор объектов + набор источников света + камера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сцена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положения камеры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перемещение по сцене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Изменение атрибутов объектов в сцене = </a:t>
            </a:r>
            <a:r>
              <a:rPr lang="ru-RU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анимация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80920" cy="508177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примитивов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точки, треугольники,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Задание атрибутов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координаты, цвет, ...</a:t>
            </a: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Описание источников света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положение, свет,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преобразования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поворот, проекция , ...</a:t>
            </a:r>
          </a:p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Визуализация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управление отображением на экран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Формат команд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 </a:t>
            </a:r>
            <a:r>
              <a:rPr lang="ru-RU" dirty="0" smtClean="0"/>
              <a:t>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4896544" cy="625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команды начинаются с префикса 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Все константы начинаются с префикса 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GL_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buNone/>
            </a:pP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535517"/>
          <a:ext cx="8136904" cy="345947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356151"/>
                <a:gridCol w="3540393"/>
                <a:gridCol w="3240360"/>
              </a:tblGrid>
              <a:tr h="397764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/</a:t>
                      </a:r>
                      <a:endParaRPr kumimoji="0" lang="ru-RU" sz="1800" b="1" kern="1200" dirty="0" smtClean="0">
                        <a:solidFill>
                          <a:schemeClr val="lt1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Описание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kern="1200" dirty="0" smtClean="0"/>
                        <a:t>Варианты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gl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/>
                        <a:t>имя библиотеки, в которой описана функция </a:t>
                      </a:r>
                      <a:r>
                        <a:rPr lang="en-US" sz="1600" dirty="0"/>
                        <a:t>Color</a:t>
                      </a:r>
                      <a:r>
                        <a:rPr lang="ru-RU" sz="1600" dirty="0"/>
                        <a:t/>
                      </a:r>
                      <a:br>
                        <a:rPr lang="ru-RU" sz="1600" dirty="0"/>
                      </a:br>
                      <a:r>
                        <a:rPr lang="ru-RU" sz="1600" dirty="0"/>
                        <a:t>(в данном случае: </a:t>
                      </a:r>
                      <a:r>
                        <a:rPr lang="en-US" sz="1600" dirty="0"/>
                        <a:t>OpenGL</a:t>
                      </a:r>
                      <a:r>
                        <a:rPr lang="ru-RU" sz="1600" dirty="0"/>
                        <a:t>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err="1"/>
                        <a:t>glu</a:t>
                      </a:r>
                      <a:r>
                        <a:rPr lang="en-US" sz="1600" dirty="0"/>
                        <a:t> (GLU)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 smtClean="0"/>
                        <a:t>glut(GLUT</a:t>
                      </a:r>
                      <a:r>
                        <a:rPr lang="en-US" sz="1600" dirty="0"/>
                        <a:t>)</a:t>
                      </a:r>
                      <a:endParaRPr lang="ru-RU" sz="1600" dirty="0"/>
                    </a:p>
                    <a:p>
                      <a:pPr marL="1371600" indent="-1371600" algn="just">
                        <a:spcAft>
                          <a:spcPts val="0"/>
                        </a:spcAft>
                      </a:pPr>
                      <a:r>
                        <a:rPr lang="en-US" sz="1600" dirty="0"/>
                        <a:t>aux (GLAUX)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84584">
                <a:tc>
                  <a:txBody>
                    <a:bodyPr/>
                    <a:lstStyle/>
                    <a:p>
                      <a:r>
                        <a:rPr kumimoji="0" lang="en-US" sz="1600" kern="1200" dirty="0" smtClean="0"/>
                        <a:t>Color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>сама функция </a:t>
                      </a:r>
                      <a:r>
                        <a:rPr lang="ru-RU" sz="1600" dirty="0"/>
                        <a:t>задания цвета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309344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3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количество передаваемых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1 и 4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96086">
                <a:tc>
                  <a:txBody>
                    <a:bodyPr/>
                    <a:lstStyle/>
                    <a:p>
                      <a:r>
                        <a:rPr kumimoji="0" lang="en-US" sz="1600" kern="1200" dirty="0" err="1" smtClean="0"/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тип передаваемых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 целый, </a:t>
                      </a:r>
                      <a:r>
                        <a:rPr lang="ru-RU" sz="1600" kern="1200" dirty="0" err="1"/>
                        <a:t>беззнаковый</a:t>
                      </a:r>
                      <a:r>
                        <a:rPr lang="ru-RU" sz="1600" kern="1200" dirty="0"/>
                        <a:t>, 1 байт)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err="1"/>
                        <a:t>i</a:t>
                      </a:r>
                      <a:r>
                        <a:rPr lang="ru-RU" sz="1600" kern="1200" dirty="0"/>
                        <a:t> – целый, 4 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/>
                        <a:t>f</a:t>
                      </a:r>
                      <a:r>
                        <a:rPr lang="ru-RU" sz="1600" kern="1200" dirty="0"/>
                        <a:t> – вещественный, 4 </a:t>
                      </a:r>
                      <a:r>
                        <a:rPr lang="ru-RU" sz="1600" kern="1200" dirty="0" smtClean="0"/>
                        <a:t>байта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…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28115">
                <a:tc>
                  <a:txBody>
                    <a:bodyPr/>
                    <a:lstStyle/>
                    <a:p>
                      <a:r>
                        <a:rPr kumimoji="0" lang="ru-RU" sz="1600" kern="1200" dirty="0" smtClean="0"/>
                        <a:t>(255,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255,</a:t>
                      </a:r>
                      <a:br>
                        <a:rPr kumimoji="0" lang="ru-RU" sz="1600" kern="1200" dirty="0" smtClean="0"/>
                      </a:br>
                      <a:r>
                        <a:rPr kumimoji="0" lang="ru-RU" sz="1600" kern="1200" dirty="0" smtClean="0"/>
                        <a:t> 255)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l"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список аргументов</a:t>
                      </a:r>
                      <a:br>
                        <a:rPr lang="ru-RU" sz="1600" kern="1200" dirty="0"/>
                      </a:br>
                      <a:r>
                        <a:rPr lang="ru-RU" sz="1600" kern="1200" dirty="0"/>
                        <a:t>(в данном случае: типа </a:t>
                      </a:r>
                      <a:r>
                        <a:rPr lang="en-US" sz="1600" kern="1200" dirty="0" err="1"/>
                        <a:t>ub</a:t>
                      </a:r>
                      <a:r>
                        <a:rPr lang="ru-RU" sz="1600" kern="1200" dirty="0"/>
                        <a:t>)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если в типе указан параметр </a:t>
                      </a:r>
                      <a:r>
                        <a:rPr lang="ru-RU" sz="1600" kern="1200" dirty="0" err="1"/>
                        <a:t>v</a:t>
                      </a:r>
                      <a:r>
                        <a:rPr lang="ru-RU" sz="1600" kern="1200" dirty="0"/>
                        <a:t>, то список аргументов представляет собой </a:t>
                      </a:r>
                      <a:r>
                        <a:rPr lang="ru-RU" sz="1600" kern="1200" dirty="0" smtClean="0"/>
                        <a:t>массив аргументов</a:t>
                      </a:r>
                      <a:endParaRPr lang="ru-RU" sz="1600" kern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Содержимое 5"/>
          <p:cNvSpPr txBox="1">
            <a:spLocks/>
          </p:cNvSpPr>
          <p:nvPr/>
        </p:nvSpPr>
        <p:spPr>
          <a:xfrm>
            <a:off x="323528" y="2132856"/>
            <a:ext cx="8352928" cy="3600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sz="1600" dirty="0" smtClean="0">
                <a:latin typeface="+mn-lt"/>
              </a:rPr>
              <a:t>Разбор команды задания белого цвета  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glColor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1600" b="1" dirty="0" err="1" smtClean="0">
                <a:latin typeface="Courier New" pitchFamily="49" charset="0"/>
                <a:cs typeface="Courier New" pitchFamily="49" charset="0"/>
              </a:rPr>
              <a:t>ub</a:t>
            </a:r>
            <a:r>
              <a:rPr lang="ru-RU" sz="1600" b="1" dirty="0" smtClean="0">
                <a:latin typeface="Courier New" pitchFamily="49" charset="0"/>
                <a:cs typeface="Courier New" pitchFamily="49" charset="0"/>
              </a:rPr>
              <a:t>(255,255,255)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5220072" y="1196752"/>
            <a:ext cx="3528392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Суффиксы несут информацию о числе и типе передаваемых параметров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Типы данных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.6 Функции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196753"/>
          <a:ext cx="8208914" cy="5134259"/>
        </p:xfrm>
        <a:graphic>
          <a:graphicData uri="http://schemas.openxmlformats.org/drawingml/2006/table">
            <a:tbl>
              <a:tblPr/>
              <a:tblGrid>
                <a:gridCol w="1208368"/>
                <a:gridCol w="1937383"/>
                <a:gridCol w="1101845"/>
                <a:gridCol w="1980659"/>
                <a:gridCol w="1980659"/>
              </a:tblGrid>
              <a:tr h="5760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Суффикс</a:t>
                      </a: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типа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OpenGL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в C++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41582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целый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291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1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7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байта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signed  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261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1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вещественный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 байта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3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6195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 байт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976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для перечислений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GLenum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</a:t>
                      </a: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8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бинарный тип</a:t>
                      </a: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GLboolean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unsigned char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36195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Атрибуты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08912" cy="5081776"/>
          </a:xfrm>
        </p:spPr>
        <p:txBody>
          <a:bodyPr>
            <a:noAutofit/>
          </a:bodyPr>
          <a:lstStyle/>
          <a:p>
            <a:pPr marL="342900" indent="-342900" eaLnBrk="0" hangingPunct="0"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Геометрические координаты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x,y,z,w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положение в 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3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пространстве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6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Vertex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2f(10,100) ≡ glVertex3f(10,100,0) ≡ glVertex4f (10,100,0,1)</a:t>
            </a:r>
            <a:endParaRPr lang="ru-RU" sz="16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r,g,b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цвет примитива определяется через цвета всех его вершин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Color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3ub(255,255,0)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желтый цвет</a:t>
            </a: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Нормаль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x,y,z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освещенности и видимости грани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Normal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3d(1,0,0)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единичная нормаль по 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OX</a:t>
            </a:r>
            <a:endParaRPr lang="ru-RU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eaLnBrk="0" hangingPunct="0"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Текстурные координаты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x,y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используются для наложения текстуры на примитив</a:t>
            </a:r>
            <a:endParaRPr lang="en-US" sz="1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742950" lvl="1" indent="-285750" eaLnBrk="0" hangingPunct="0">
              <a:spcBef>
                <a:spcPts val="0"/>
              </a:spcBef>
              <a:buFont typeface="Wingdings" pitchFamily="2" charset="2"/>
              <a:buChar char="Ø"/>
            </a:pPr>
            <a:r>
              <a:rPr lang="en-US" sz="18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en-US" sz="1800" b="1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TexCoord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f(0,1) ≡ </a:t>
            </a:r>
            <a:r>
              <a:rPr lang="ru-RU" sz="18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левая верхняя координата текстуры</a:t>
            </a:r>
          </a:p>
          <a:p>
            <a:pPr marL="742950" lvl="1" indent="-285750" eaLnBrk="0" hangingPunct="0">
              <a:spcBef>
                <a:spcPts val="600"/>
              </a:spcBef>
              <a:buFont typeface="Wingdings" pitchFamily="2" charset="2"/>
              <a:buChar char="Ø"/>
            </a:pPr>
            <a:endParaRPr lang="ru-RU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цвета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[2/3]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1" y="1078376"/>
          <a:ext cx="8208914" cy="5230944"/>
        </p:xfrm>
        <a:graphic>
          <a:graphicData uri="http://schemas.openxmlformats.org/drawingml/2006/table">
            <a:tbl>
              <a:tblPr/>
              <a:tblGrid>
                <a:gridCol w="1490163"/>
                <a:gridCol w="2120793"/>
                <a:gridCol w="2120793"/>
                <a:gridCol w="2477165"/>
              </a:tblGrid>
              <a:tr h="7224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данных</a:t>
                      </a: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RGBA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noProof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Диапазон изменений</a:t>
                      </a:r>
                      <a:endParaRPr lang="ru-RU" sz="1600" b="1" noProof="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851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[-128,127]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Glubyte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glColor3ubv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glColor4ubv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[0,255]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15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374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Glushort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glColor3us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16</a:t>
                      </a: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[-2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31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2396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Gluint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glColor3uiv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glColor4uiv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 2</a:t>
                      </a:r>
                      <a:r>
                        <a:rPr lang="en-US" sz="1600" baseline="300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32</a:t>
                      </a: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-1]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09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glColor3fv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180"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  glColor4dv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[0,1]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26390" marR="2639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Команды задания вершин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7</a:t>
            </a:r>
            <a:r>
              <a:rPr lang="ru-RU" dirty="0" smtClean="0"/>
              <a:t> Атрибуты вершин  </a:t>
            </a:r>
            <a:r>
              <a:rPr lang="en-US" dirty="0" smtClean="0"/>
              <a:t>[3/3]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39554" y="1196752"/>
          <a:ext cx="8217136" cy="5040559"/>
        </p:xfrm>
        <a:graphic>
          <a:graphicData uri="http://schemas.openxmlformats.org/drawingml/2006/table">
            <a:tbl>
              <a:tblPr/>
              <a:tblGrid>
                <a:gridCol w="1707198"/>
                <a:gridCol w="1628006"/>
                <a:gridCol w="1628006"/>
                <a:gridCol w="1626963"/>
                <a:gridCol w="1626963"/>
              </a:tblGrid>
              <a:tr h="3804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Размерность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 данных</a:t>
                      </a: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4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GLshort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GLint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GLfloat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i="1" dirty="0" err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GLdouble</a:t>
                      </a:r>
                      <a:endParaRPr lang="ru-RU" sz="1600" b="1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2D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glVertex2dv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3D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glVertex3dv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1779">
                <a:tc>
                  <a:txBody>
                    <a:bodyPr/>
                    <a:lstStyle/>
                    <a:p>
                      <a:pPr indent="252095" algn="ctr">
                        <a:spcAft>
                          <a:spcPts val="0"/>
                        </a:spcAft>
                      </a:pPr>
                      <a:r>
                        <a:rPr lang="en-US" sz="1600" i="1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4D</a:t>
                      </a:r>
                      <a:endParaRPr lang="ru-RU" sz="160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glVertex4sv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glVertex4iv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glVertex4fv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indent="252095" algn="l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glVertex4dv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Что такое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[1/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536504" cy="4392488"/>
          </a:xfrm>
        </p:spPr>
        <p:txBody>
          <a:bodyPr>
            <a:noAutofit/>
          </a:bodyPr>
          <a:lstStyle/>
          <a:p>
            <a:pPr lvl="0" algn="r">
              <a:spcBef>
                <a:spcPts val="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raphics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ibrary)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Открытая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Графическая Библиотека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API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pplication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rogramming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nterface 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</a:t>
            </a:r>
          </a:p>
          <a:p>
            <a:pPr lvl="0" algn="r">
              <a:spcBef>
                <a:spcPts val="0"/>
              </a:spcBef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Прикладной программный интерфейс</a:t>
            </a:r>
            <a:r>
              <a:rPr lang="en-US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0" algn="r">
              <a:spcBef>
                <a:spcPts val="1800"/>
              </a:spcBef>
              <a:buNone/>
              <a:defRPr/>
            </a:pPr>
            <a:r>
              <a:rPr lang="ru-RU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Спецификация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определяющая независимый от языка программирования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платформонезависимый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программный интерфейс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написания приложений, использующих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двумерную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трёхмерную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(3D)</a:t>
            </a:r>
          </a:p>
          <a:p>
            <a:pPr lvl="0" algn="r">
              <a:lnSpc>
                <a:spcPct val="80000"/>
              </a:lnSpc>
              <a:buNone/>
              <a:defRPr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компьютерную графику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74981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Некоторые примитивы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8 </a:t>
            </a:r>
            <a:r>
              <a:rPr lang="ru-RU" dirty="0" smtClean="0"/>
              <a:t>Примитивы</a:t>
            </a:r>
            <a:endParaRPr lang="ru-RU" dirty="0"/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67545" y="1268760"/>
            <a:ext cx="1440159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GL_POINTS</a:t>
            </a:r>
          </a:p>
        </p:txBody>
      </p:sp>
      <p:sp>
        <p:nvSpPr>
          <p:cNvPr id="46" name="Прямоугольник 45"/>
          <p:cNvSpPr>
            <a:spLocks noChangeAspect="1"/>
          </p:cNvSpPr>
          <p:nvPr/>
        </p:nvSpPr>
        <p:spPr>
          <a:xfrm>
            <a:off x="2555776" y="1340768"/>
            <a:ext cx="108000" cy="10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>
            <a:spLocks noChangeAspect="1"/>
          </p:cNvSpPr>
          <p:nvPr/>
        </p:nvSpPr>
        <p:spPr>
          <a:xfrm>
            <a:off x="3059832" y="1556792"/>
            <a:ext cx="180000" cy="18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>
            <a:spLocks noChangeAspect="1"/>
          </p:cNvSpPr>
          <p:nvPr/>
        </p:nvSpPr>
        <p:spPr>
          <a:xfrm>
            <a:off x="3995936" y="1340768"/>
            <a:ext cx="288000" cy="28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 Box 27"/>
          <p:cNvSpPr txBox="1">
            <a:spLocks noChangeArrowheads="1"/>
          </p:cNvSpPr>
          <p:nvPr/>
        </p:nvSpPr>
        <p:spPr bwMode="auto">
          <a:xfrm>
            <a:off x="467544" y="3789040"/>
            <a:ext cx="172819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GL_TRIANGLES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0" name="Равнобедренный треугольник 59"/>
          <p:cNvSpPr/>
          <p:nvPr/>
        </p:nvSpPr>
        <p:spPr>
          <a:xfrm>
            <a:off x="2915816" y="3861048"/>
            <a:ext cx="432048" cy="432048"/>
          </a:xfrm>
          <a:prstGeom prst="triangle">
            <a:avLst>
              <a:gd name="adj" fmla="val 47795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Равнобедренный треугольник 66"/>
          <p:cNvSpPr/>
          <p:nvPr/>
        </p:nvSpPr>
        <p:spPr>
          <a:xfrm rot="19259628">
            <a:off x="3837611" y="3934018"/>
            <a:ext cx="432048" cy="565180"/>
          </a:xfrm>
          <a:prstGeom prst="triangle">
            <a:avLst>
              <a:gd name="adj" fmla="val 83519"/>
            </a:avLst>
          </a:prstGeom>
          <a:noFill/>
          <a:ln w="79375">
            <a:gradFill>
              <a:gsLst>
                <a:gs pos="0">
                  <a:srgbClr val="00B0F0"/>
                </a:gs>
                <a:gs pos="100000">
                  <a:srgbClr val="FF0000"/>
                </a:gs>
              </a:gsLst>
              <a:lin ang="5400000" scaled="0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ый треугольник 78"/>
          <p:cNvSpPr/>
          <p:nvPr/>
        </p:nvSpPr>
        <p:spPr>
          <a:xfrm>
            <a:off x="2771800" y="4293096"/>
            <a:ext cx="1584176" cy="576064"/>
          </a:xfrm>
          <a:prstGeom prst="rtTriangl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 Box 19"/>
          <p:cNvSpPr txBox="1">
            <a:spLocks noChangeArrowheads="1"/>
          </p:cNvSpPr>
          <p:nvPr/>
        </p:nvSpPr>
        <p:spPr bwMode="auto">
          <a:xfrm>
            <a:off x="539552" y="2492896"/>
            <a:ext cx="1224136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 smtClean="0">
                <a:latin typeface="Courier New" pitchFamily="49" charset="0"/>
                <a:cs typeface="Courier New" pitchFamily="49" charset="0"/>
              </a:rPr>
              <a:t>GL_LINES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V="1">
            <a:off x="2915816" y="2564904"/>
            <a:ext cx="576064" cy="720080"/>
          </a:xfrm>
          <a:prstGeom prst="line">
            <a:avLst/>
          </a:prstGeom>
          <a:ln w="508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 flipH="1" flipV="1">
            <a:off x="3203848" y="2564904"/>
            <a:ext cx="1152128" cy="57606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flipV="1">
            <a:off x="899592" y="3284984"/>
            <a:ext cx="3456384" cy="288032"/>
          </a:xfrm>
          <a:prstGeom prst="line">
            <a:avLst/>
          </a:prstGeom>
          <a:ln w="63500" cap="rnd">
            <a:gradFill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5400000" scaled="0"/>
            </a:gra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2339752" y="2996952"/>
            <a:ext cx="2016224" cy="0"/>
          </a:xfrm>
          <a:prstGeom prst="line">
            <a:avLst/>
          </a:prstGeom>
          <a:ln w="69850" cap="rnd">
            <a:gradFill flip="none" rotWithShape="1">
              <a:gsLst>
                <a:gs pos="0">
                  <a:srgbClr val="00B0F0"/>
                </a:gs>
                <a:gs pos="100000">
                  <a:srgbClr val="7030A0"/>
                </a:gs>
              </a:gsLst>
              <a:lin ang="0" scaled="1"/>
              <a:tileRect/>
            </a:gra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 Box 27"/>
          <p:cNvSpPr txBox="1">
            <a:spLocks noChangeArrowheads="1"/>
          </p:cNvSpPr>
          <p:nvPr/>
        </p:nvSpPr>
        <p:spPr bwMode="auto">
          <a:xfrm>
            <a:off x="4572000" y="3717032"/>
            <a:ext cx="208823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GL_TRIANGLE_FAN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8" name="Правильный пятиугольник 117"/>
          <p:cNvSpPr/>
          <p:nvPr/>
        </p:nvSpPr>
        <p:spPr>
          <a:xfrm>
            <a:off x="7884368" y="1628800"/>
            <a:ext cx="648072" cy="720080"/>
          </a:xfrm>
          <a:prstGeom prst="pentagon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Шестиугольник 118"/>
          <p:cNvSpPr/>
          <p:nvPr/>
        </p:nvSpPr>
        <p:spPr>
          <a:xfrm>
            <a:off x="6300192" y="1484784"/>
            <a:ext cx="648072" cy="504056"/>
          </a:xfrm>
          <a:prstGeom prst="hex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Фигура, имеющая форму буквы L 119"/>
          <p:cNvSpPr/>
          <p:nvPr/>
        </p:nvSpPr>
        <p:spPr>
          <a:xfrm>
            <a:off x="5580112" y="1844824"/>
            <a:ext cx="504056" cy="504056"/>
          </a:xfrm>
          <a:prstGeom prst="corner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Диагональная полоса 120"/>
          <p:cNvSpPr/>
          <p:nvPr/>
        </p:nvSpPr>
        <p:spPr>
          <a:xfrm>
            <a:off x="6012160" y="1340768"/>
            <a:ext cx="2520280" cy="1080120"/>
          </a:xfrm>
          <a:prstGeom prst="diagStripe">
            <a:avLst>
              <a:gd name="adj" fmla="val 18901"/>
            </a:avLst>
          </a:prstGeom>
          <a:noFill/>
          <a:ln w="57150" cap="rnd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2" name="Text Box 22"/>
          <p:cNvSpPr txBox="1">
            <a:spLocks noChangeArrowheads="1"/>
          </p:cNvSpPr>
          <p:nvPr/>
        </p:nvSpPr>
        <p:spPr bwMode="auto">
          <a:xfrm>
            <a:off x="4572000" y="1268760"/>
            <a:ext cx="1512167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GL_POLYGON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3" name="Прямоугольный треугольник 122"/>
          <p:cNvSpPr/>
          <p:nvPr/>
        </p:nvSpPr>
        <p:spPr>
          <a:xfrm>
            <a:off x="7452320" y="3861048"/>
            <a:ext cx="576064" cy="504056"/>
          </a:xfrm>
          <a:prstGeom prst="rt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4" name="Прямоугольный треугольник 123"/>
          <p:cNvSpPr/>
          <p:nvPr/>
        </p:nvSpPr>
        <p:spPr>
          <a:xfrm rot="10800000">
            <a:off x="7092280" y="4365104"/>
            <a:ext cx="360040" cy="576064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ый треугольник 124"/>
          <p:cNvSpPr/>
          <p:nvPr/>
        </p:nvSpPr>
        <p:spPr>
          <a:xfrm rot="5400000">
            <a:off x="7452320" y="4365104"/>
            <a:ext cx="576064" cy="576064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Прямоугольный треугольник 125"/>
          <p:cNvSpPr/>
          <p:nvPr/>
        </p:nvSpPr>
        <p:spPr>
          <a:xfrm rot="-5400000">
            <a:off x="7029797" y="3933056"/>
            <a:ext cx="504056" cy="36004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Овал 126"/>
          <p:cNvSpPr>
            <a:spLocks noChangeAspect="1"/>
          </p:cNvSpPr>
          <p:nvPr/>
        </p:nvSpPr>
        <p:spPr>
          <a:xfrm>
            <a:off x="3347864" y="1988840"/>
            <a:ext cx="252000" cy="252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467544" y="1196752"/>
            <a:ext cx="410445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467544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467544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467544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4572000" y="1196752"/>
            <a:ext cx="4104016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4572456" y="371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4572456" y="497731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Скругленный прямоугольник 135"/>
          <p:cNvSpPr/>
          <p:nvPr/>
        </p:nvSpPr>
        <p:spPr>
          <a:xfrm>
            <a:off x="4572456" y="2457032"/>
            <a:ext cx="4104000" cy="126000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Text Box 31"/>
          <p:cNvSpPr txBox="1">
            <a:spLocks noChangeArrowheads="1"/>
          </p:cNvSpPr>
          <p:nvPr/>
        </p:nvSpPr>
        <p:spPr bwMode="auto">
          <a:xfrm>
            <a:off x="4572000" y="501317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sz="1600" dirty="0" smtClean="0">
                <a:latin typeface="Courier New" pitchFamily="49" charset="0"/>
                <a:cs typeface="Courier New" pitchFamily="49" charset="0"/>
              </a:rPr>
              <a:t>GL_QUAD_STRIP</a:t>
            </a:r>
          </a:p>
        </p:txBody>
      </p:sp>
      <p:sp>
        <p:nvSpPr>
          <p:cNvPr id="145" name="Параллелограмм 144"/>
          <p:cNvSpPr/>
          <p:nvPr/>
        </p:nvSpPr>
        <p:spPr>
          <a:xfrm>
            <a:off x="7884368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араллелограмм 148"/>
          <p:cNvSpPr/>
          <p:nvPr/>
        </p:nvSpPr>
        <p:spPr>
          <a:xfrm>
            <a:off x="7308304" y="5085184"/>
            <a:ext cx="720080" cy="432048"/>
          </a:xfrm>
          <a:prstGeom prst="parallelogram">
            <a:avLst>
              <a:gd name="adj" fmla="val 31614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Параллелограмм 149"/>
          <p:cNvSpPr/>
          <p:nvPr/>
        </p:nvSpPr>
        <p:spPr>
          <a:xfrm rot="10800000">
            <a:off x="6948264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араллелограмм 150"/>
          <p:cNvSpPr/>
          <p:nvPr/>
        </p:nvSpPr>
        <p:spPr>
          <a:xfrm rot="10800000">
            <a:off x="7524328" y="5517232"/>
            <a:ext cx="936104" cy="648072"/>
          </a:xfrm>
          <a:prstGeom prst="parallelogram">
            <a:avLst>
              <a:gd name="adj" fmla="val 5476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 Box 31"/>
          <p:cNvSpPr txBox="1">
            <a:spLocks noChangeArrowheads="1"/>
          </p:cNvSpPr>
          <p:nvPr/>
        </p:nvSpPr>
        <p:spPr bwMode="auto">
          <a:xfrm>
            <a:off x="467544" y="5013176"/>
            <a:ext cx="1296143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GL_QUADS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3" name="Параллелограмм 152"/>
          <p:cNvSpPr/>
          <p:nvPr/>
        </p:nvSpPr>
        <p:spPr>
          <a:xfrm>
            <a:off x="2555775" y="5085184"/>
            <a:ext cx="720080" cy="792088"/>
          </a:xfrm>
          <a:prstGeom prst="parallelogram">
            <a:avLst>
              <a:gd name="adj" fmla="val 3161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Трапеция 153"/>
          <p:cNvSpPr/>
          <p:nvPr/>
        </p:nvSpPr>
        <p:spPr>
          <a:xfrm>
            <a:off x="1331641" y="5373216"/>
            <a:ext cx="2232247" cy="792088"/>
          </a:xfrm>
          <a:prstGeom prst="trapezoid">
            <a:avLst/>
          </a:prstGeom>
          <a:noFill/>
          <a:ln w="63500" cap="rnd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5" name="Ромб 154"/>
          <p:cNvSpPr/>
          <p:nvPr/>
        </p:nvSpPr>
        <p:spPr>
          <a:xfrm>
            <a:off x="3347863" y="5157192"/>
            <a:ext cx="1080120" cy="792088"/>
          </a:xfrm>
          <a:prstGeom prst="diamond">
            <a:avLst/>
          </a:prstGeom>
          <a:gradFill flip="none" rotWithShape="1">
            <a:gsLst>
              <a:gs pos="0">
                <a:srgbClr val="7030A0"/>
              </a:gs>
              <a:gs pos="100000">
                <a:srgbClr val="00B0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6" name="Прямоугольник 155"/>
          <p:cNvSpPr/>
          <p:nvPr/>
        </p:nvSpPr>
        <p:spPr>
          <a:xfrm>
            <a:off x="1907703" y="5661248"/>
            <a:ext cx="432048" cy="36004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Text Box 19"/>
          <p:cNvSpPr txBox="1">
            <a:spLocks noChangeArrowheads="1"/>
          </p:cNvSpPr>
          <p:nvPr/>
        </p:nvSpPr>
        <p:spPr bwMode="auto">
          <a:xfrm>
            <a:off x="4572000" y="2492896"/>
            <a:ext cx="1872208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 dirty="0">
                <a:latin typeface="Courier New" pitchFamily="49" charset="0"/>
                <a:cs typeface="Courier New" pitchFamily="49" charset="0"/>
              </a:rPr>
              <a:t>GL_LINE_STRIP</a:t>
            </a:r>
            <a:endParaRPr lang="ru-RU" sz="160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158" name="Прямая соединительная линия 157"/>
          <p:cNvCxnSpPr/>
          <p:nvPr/>
        </p:nvCxnSpPr>
        <p:spPr>
          <a:xfrm flipV="1">
            <a:off x="6012160" y="2780928"/>
            <a:ext cx="2304256" cy="792088"/>
          </a:xfrm>
          <a:prstGeom prst="line">
            <a:avLst/>
          </a:prstGeom>
          <a:ln w="50800" cap="rnd">
            <a:gradFill>
              <a:gsLst>
                <a:gs pos="0">
                  <a:srgbClr val="7030A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V="1">
            <a:off x="7596336" y="2780928"/>
            <a:ext cx="720080" cy="864096"/>
          </a:xfrm>
          <a:prstGeom prst="line">
            <a:avLst/>
          </a:prstGeom>
          <a:ln w="50800" cap="rnd">
            <a:gradFill>
              <a:gsLst>
                <a:gs pos="0">
                  <a:srgbClr val="00B050"/>
                </a:gs>
                <a:gs pos="100000">
                  <a:srgbClr val="FF0000"/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>
            <a:off x="7596336" y="3645024"/>
            <a:ext cx="792088" cy="0"/>
          </a:xfrm>
          <a:prstGeom prst="line">
            <a:avLst/>
          </a:prstGeom>
          <a:ln w="50800" cap="rnd">
            <a:gradFill flip="none" rotWithShape="1">
              <a:gsLst>
                <a:gs pos="0">
                  <a:srgbClr val="00B050"/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H="1" flipV="1">
            <a:off x="6948264" y="2636912"/>
            <a:ext cx="1440160" cy="1008112"/>
          </a:xfrm>
          <a:prstGeom prst="line">
            <a:avLst/>
          </a:prstGeom>
          <a:ln w="508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Равнобедренный треугольник 69"/>
          <p:cNvSpPr/>
          <p:nvPr/>
        </p:nvSpPr>
        <p:spPr>
          <a:xfrm>
            <a:off x="2051720" y="4005064"/>
            <a:ext cx="1872208" cy="720080"/>
          </a:xfrm>
          <a:prstGeom prst="triangle">
            <a:avLst>
              <a:gd name="adj" fmla="val 99553"/>
            </a:avLst>
          </a:prstGeom>
          <a:gradFill>
            <a:gsLst>
              <a:gs pos="0">
                <a:srgbClr val="FF0000"/>
              </a:gs>
              <a:gs pos="100000">
                <a:srgbClr val="7030A0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50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5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9" grpId="0" animBg="1"/>
      <p:bldP spid="58" grpId="0"/>
      <p:bldP spid="60" grpId="0" animBg="1"/>
      <p:bldP spid="67" grpId="0" animBg="1"/>
      <p:bldP spid="79" grpId="0" animBg="1"/>
      <p:bldP spid="85" grpId="0"/>
      <p:bldP spid="117" grpId="0"/>
      <p:bldP spid="118" grpId="0" animBg="1"/>
      <p:bldP spid="119" grpId="0" animBg="1"/>
      <p:bldP spid="120" grpId="0" animBg="1"/>
      <p:bldP spid="121" grpId="0" animBg="1"/>
      <p:bldP spid="122" grpId="0"/>
      <p:bldP spid="123" grpId="0" animBg="1"/>
      <p:bldP spid="124" grpId="0" animBg="1"/>
      <p:bldP spid="125" grpId="0" animBg="1"/>
      <p:bldP spid="126" grpId="0" animBg="1"/>
      <p:bldP spid="127" grpId="0" animBg="1"/>
      <p:bldP spid="144" grpId="0"/>
      <p:bldP spid="145" grpId="0" animBg="1"/>
      <p:bldP spid="149" grpId="0" animBg="1"/>
      <p:bldP spid="150" grpId="0" animBg="1"/>
      <p:bldP spid="151" grpId="0" animBg="1"/>
      <p:bldP spid="152" grpId="0"/>
      <p:bldP spid="153" grpId="0" animBg="1"/>
      <p:bldP spid="154" grpId="0" animBg="1"/>
      <p:bldP spid="155" grpId="0" animBg="1"/>
      <p:bldP spid="156" grpId="0" animBg="1"/>
      <p:bldP spid="157" grpId="0"/>
      <p:bldP spid="7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Переменные состояния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21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323528" y="1147192"/>
            <a:ext cx="8363272" cy="5234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работает по принципу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state machine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конечный автомат) или 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assembly line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конвейер),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т.е. в каждый момент времени находится в одном из состояний, принадлежащих конечному множеству допустимых значений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Команды включения/отключение некоторых режимов (освещение и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т.п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Enable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включить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r>
              <a:rPr lang="en-US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isable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// выключить</a:t>
            </a:r>
          </a:p>
          <a:p>
            <a:pPr marL="342900" indent="-342900">
              <a:spcBef>
                <a:spcPts val="0"/>
              </a:spcBef>
              <a:buNone/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текущего значения переменных состояния: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GetBoolean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IsEnable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GetInteger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Pointer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GetFloat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Double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String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v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en-US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Получение состояния переменной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ошибки операций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</a:p>
          <a:p>
            <a:pPr marL="0" indent="24193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GetError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Сохранение и восстановление атрибутов:</a:t>
            </a: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PushClientAttrib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1797050">
              <a:spcBef>
                <a:spcPts val="0"/>
              </a:spcBef>
              <a:buNone/>
            </a:pP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PopAttrib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  или 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gl</a:t>
            </a:r>
            <a:r>
              <a:rPr lang="ru-RU" sz="1600" b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PopClientAttrib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Расширения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9</a:t>
            </a:r>
            <a:r>
              <a:rPr lang="ru-RU" dirty="0" smtClean="0"/>
              <a:t> Переменные состояния</a:t>
            </a:r>
            <a:r>
              <a:rPr lang="en-US" dirty="0" smtClean="0"/>
              <a:t>  [2/2]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22</a:t>
            </a:fld>
            <a:r>
              <a:rPr lang="ru-RU" dirty="0" smtClean="0"/>
              <a:t> 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5536" y="-99392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95536" y="196753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467545" y="1411734"/>
            <a:ext cx="8219256" cy="48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000" dirty="0"/>
          </a:p>
        </p:txBody>
      </p:sp>
      <p:sp>
        <p:nvSpPr>
          <p:cNvPr id="1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187421"/>
            <a:ext cx="5842992" cy="15617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Расширение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– некоторое изменение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(от разработчика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конкретного драйвера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стандартной реализации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вносящие дополнительную функциональность в API</a:t>
            </a:r>
          </a:p>
          <a:p>
            <a:pPr marL="0" indent="0">
              <a:spcBef>
                <a:spcPts val="0"/>
              </a:spcBef>
              <a:buNone/>
            </a:pPr>
            <a:endParaRPr lang="ru-RU" sz="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Может войти в стандарт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39552" y="2677120"/>
          <a:ext cx="5760640" cy="3484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66889"/>
                <a:gridCol w="439375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Префикс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 расширения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ядро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WGL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расширение для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Windows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ARB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OpenGL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Architecture Review Board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EXT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совместно введено различными производителями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ru-RU" sz="14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Intel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NV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NVIDIA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WIN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lang="en-US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Microsoft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</a:t>
                      </a: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,</a:t>
                      </a:r>
                      <a:r>
                        <a:rPr kumimoji="0" lang="ru-RU" sz="1400" b="0" i="0" kern="1200" baseline="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SGIX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введено компанией </a:t>
                      </a:r>
                      <a:r>
                        <a:rPr kumimoji="0" lang="en-US" sz="1400" b="0" i="0" kern="1200" dirty="0" smtClean="0">
                          <a:solidFill>
                            <a:schemeClr val="dk1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Silicon Graphics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Содержимое 4"/>
          <p:cNvSpPr txBox="1">
            <a:spLocks/>
          </p:cNvSpPr>
          <p:nvPr/>
        </p:nvSpPr>
        <p:spPr>
          <a:xfrm>
            <a:off x="6660232" y="1156276"/>
            <a:ext cx="2088232" cy="518457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urier New" pitchFamily="49" charset="0"/>
                <a:ea typeface="+mn-ea"/>
                <a:cs typeface="Courier New" pitchFamily="49" charset="0"/>
              </a:rPr>
              <a:t>GL_ARB_multitexture GL_ARB_texture_compression GL_ARB_texture_cube_map GL_ARB_texture_env_add GL_ARB_transpose_matrix GL_EXT_abgr GL_EXT_bgra GL_EXT_blend_color GL_EXT_blend_minmax GL_EXT_blend_subtract GL_EXT_compiled_vertex_array GL_EXT_fog_coord GL_EXT_packed_pixels GL_EXT_paletted_texture GL_EXT_point_parameters GL_EXT_rescale_normal GL_EXT_secondary_color GL_EXT_separate_specular_color GL_EXT_shared_texture_palette GL_EXT_stencil_wrap GL_EXT_texture_compression_s3tc GL_EXT_texture_edge_clamp GL_EXT_texture_env_add GL_EXT_texture_env_combine GL_EXT_texture_cube_map GL_EXT_texture_lod GL_EXT_texture_lod_bias GL_EXT_texture_object GL_EXT_vertex_array GL_EXT_vertex_weighting GL_IBM_texture_mirrored_repeat GL_NV_blend_square GL_NV_fence GL_NV_fog_distance GL_NV_light_max_exponent GL_NV_register_combiners GL_NV_texgen_emboss GL_NV_texgen_reflection GL_NV_texture_env_combine4 GL_NV_vertex_array_range GL_S3_s3tc GL_SGIS_multitexture GL_SGIS_texture_lod GL_WIN_swap_hint WGL_EXT_swap_control </a:t>
            </a: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 rot="-5400000">
            <a:off x="3923928" y="3604548"/>
            <a:ext cx="5184576" cy="2880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Autofit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gl</a:t>
            </a:r>
            <a:r>
              <a:rPr lang="en-US" sz="1400" b="1" noProof="1" smtClean="0">
                <a:latin typeface="Courier New" pitchFamily="49" charset="0"/>
                <a:cs typeface="Courier New" pitchFamily="49" charset="0"/>
              </a:rPr>
              <a:t>GetString </a:t>
            </a:r>
            <a:r>
              <a:rPr lang="en-US" sz="1400" noProof="1" smtClean="0">
                <a:latin typeface="Courier New" pitchFamily="49" charset="0"/>
                <a:cs typeface="Courier New" pitchFamily="49" charset="0"/>
              </a:rPr>
              <a:t>( GL_EXTENSIONS, string_of_ext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[1/4]</a:t>
            </a:r>
            <a:endParaRPr lang="ru-RU" dirty="0"/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3373511" y="3155950"/>
            <a:ext cx="2389188" cy="958850"/>
            <a:chOff x="1296" y="1762"/>
            <a:chExt cx="1505" cy="604"/>
          </a:xfrm>
        </p:grpSpPr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Растеризация </a:t>
              </a:r>
              <a:endParaRPr lang="ru-RU" sz="1400" dirty="0" smtClean="0"/>
            </a:p>
            <a:p>
              <a:pPr algn="ctr" eaLnBrk="0" hangingPunct="0">
                <a:defRPr/>
              </a:pPr>
              <a:r>
                <a:rPr lang="ru-RU" sz="1400" dirty="0" smtClean="0"/>
                <a:t>Обработка </a:t>
              </a:r>
              <a:r>
                <a:rPr lang="ru-RU" sz="1400" dirty="0"/>
                <a:t>фрагментов</a:t>
              </a:r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3373511" y="4110038"/>
            <a:ext cx="2389188" cy="958850"/>
            <a:chOff x="1296" y="2363"/>
            <a:chExt cx="1505" cy="604"/>
          </a:xfrm>
        </p:grpSpPr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1296" y="2566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spcAft>
                  <a:spcPts val="600"/>
                </a:spcAft>
                <a:defRPr/>
              </a:pPr>
              <a:r>
                <a:rPr lang="ru-RU" sz="1400" dirty="0"/>
                <a:t>Операции </a:t>
              </a:r>
              <a:r>
                <a:rPr lang="ru-RU" sz="1400" dirty="0" smtClean="0"/>
                <a:t/>
              </a:r>
              <a:br>
                <a:rPr lang="ru-RU" sz="1400" dirty="0" smtClean="0"/>
              </a:br>
              <a:r>
                <a:rPr lang="ru-RU" sz="1400" dirty="0" smtClean="0"/>
                <a:t>над пикселями</a:t>
              </a:r>
              <a:endParaRPr lang="ru-RU" sz="1200" dirty="0">
                <a:latin typeface="Times New Roman" pitchFamily="18" charset="0"/>
              </a:endParaRP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1953" y="2363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3373511" y="5065713"/>
            <a:ext cx="2389188" cy="958850"/>
            <a:chOff x="1296" y="2965"/>
            <a:chExt cx="1505" cy="604"/>
          </a:xfrm>
        </p:grpSpPr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1296" y="3168"/>
              <a:ext cx="1505" cy="40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Передача </a:t>
              </a:r>
              <a:r>
                <a:rPr lang="ru-RU" sz="1400" dirty="0" smtClean="0"/>
                <a:t>данных</a:t>
              </a:r>
              <a:br>
                <a:rPr lang="ru-RU" sz="1400" dirty="0" smtClean="0"/>
              </a:br>
              <a:r>
                <a:rPr lang="ru-RU" sz="1400" dirty="0" smtClean="0"/>
                <a:t>в </a:t>
              </a:r>
              <a:r>
                <a:rPr lang="ru-RU" sz="1400" dirty="0"/>
                <a:t>буфер кадра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1953" y="2965"/>
              <a:ext cx="201" cy="201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850776" y="3501008"/>
            <a:ext cx="2425080" cy="636588"/>
            <a:chOff x="1066800" y="3501008"/>
            <a:chExt cx="2425080" cy="636588"/>
          </a:xfrm>
        </p:grpSpPr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1066800" y="3501008"/>
              <a:ext cx="1433513" cy="6365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/>
                <a:t>Текстуры</a:t>
              </a:r>
            </a:p>
          </p:txBody>
        </p: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 flipV="1">
              <a:off x="2555776" y="3789040"/>
              <a:ext cx="9361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6954911" y="1997075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Атрибуты вершин</a:t>
            </a:r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954911" y="2936428"/>
            <a:ext cx="1433513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/>
              <a:t>Источники света</a:t>
            </a: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flipH="1" flipV="1">
            <a:off x="5811911" y="29098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 flipH="1">
            <a:off x="5811911" y="2376488"/>
            <a:ext cx="10668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anchor="ctr"/>
          <a:lstStyle/>
          <a:p>
            <a:pPr algn="ctr"/>
            <a:endParaRPr lang="ru-RU"/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367161" y="1568450"/>
            <a:ext cx="2389188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13500000" algn="ctr" rotWithShape="0">
              <a:srgbClr val="C0C0C0"/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ru-RU" sz="1400" dirty="0" smtClean="0"/>
              <a:t>Аппроксимация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кривых и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ru-RU" sz="1400" dirty="0" smtClean="0"/>
              <a:t>поверхностей</a:t>
            </a:r>
            <a:endParaRPr lang="ru-RU" sz="1400" dirty="0"/>
          </a:p>
        </p:txBody>
      </p:sp>
      <p:grpSp>
        <p:nvGrpSpPr>
          <p:cNvPr id="27" name="Group 22"/>
          <p:cNvGrpSpPr>
            <a:grpSpLocks/>
          </p:cNvGrpSpPr>
          <p:nvPr/>
        </p:nvGrpSpPr>
        <p:grpSpPr bwMode="auto">
          <a:xfrm>
            <a:off x="3354461" y="2205038"/>
            <a:ext cx="2389188" cy="958850"/>
            <a:chOff x="1296" y="1762"/>
            <a:chExt cx="1505" cy="604"/>
          </a:xfrm>
        </p:grpSpPr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1296" y="1964"/>
              <a:ext cx="1505" cy="40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13500000" algn="ctr" rotWithShape="0">
                <a:srgbClr val="C0C0C0"/>
              </a:outerShdw>
            </a:effectLst>
          </p:spPr>
          <p:txBody>
            <a:bodyPr anchor="ctr"/>
            <a:lstStyle/>
            <a:p>
              <a:pPr algn="ctr" eaLnBrk="0" hangingPunct="0">
                <a:defRPr/>
              </a:pPr>
              <a:r>
                <a:rPr lang="ru-RU" sz="1400" dirty="0"/>
                <a:t>Обработка вершин </a:t>
              </a:r>
              <a:r>
                <a:rPr lang="ru-RU" sz="1400" dirty="0" smtClean="0"/>
                <a:t>Сборка </a:t>
              </a:r>
              <a:r>
                <a:rPr lang="ru-RU" sz="1400" dirty="0"/>
                <a:t>примитивов</a:t>
              </a:r>
            </a:p>
          </p:txBody>
        </p:sp>
        <p:sp>
          <p:nvSpPr>
            <p:cNvPr id="29" name="AutoShape 24"/>
            <p:cNvSpPr>
              <a:spLocks noChangeArrowheads="1"/>
            </p:cNvSpPr>
            <p:nvPr/>
          </p:nvSpPr>
          <p:spPr bwMode="auto">
            <a:xfrm>
              <a:off x="1953" y="1762"/>
              <a:ext cx="201" cy="200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/4]</a:t>
            </a:r>
            <a:endParaRPr lang="ru-RU" dirty="0"/>
          </a:p>
        </p:txBody>
      </p:sp>
      <p:pic>
        <p:nvPicPr>
          <p:cNvPr id="27" name="Picture 24" descr="Operation_G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78657"/>
            <a:ext cx="8210593" cy="39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[3/4]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8064896" cy="331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627784" y="4941168"/>
            <a:ext cx="3480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https://www.opengl.org/about/#4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dirty="0" smtClean="0"/>
              <a:t>Illustrates the connection between the Linux kernel and OpenGL-based video games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26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0</a:t>
            </a:r>
            <a:r>
              <a:rPr lang="ru-RU" dirty="0" smtClean="0"/>
              <a:t> Схематичный конвейер </a:t>
            </a:r>
            <a:r>
              <a:rPr lang="en-US" dirty="0" smtClean="0"/>
              <a:t>OpenGL  [4/4]</a:t>
            </a:r>
            <a:endParaRPr lang="ru-RU" dirty="0"/>
          </a:p>
        </p:txBody>
      </p:sp>
      <p:pic>
        <p:nvPicPr>
          <p:cNvPr id="8" name="Рисунок 7" descr="1280px-Linux_kernel_and_OpenGL_video_games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119675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Официальный сайт</a:t>
            </a:r>
            <a:br>
              <a:rPr lang="ru-RU" dirty="0" smtClean="0"/>
            </a:br>
            <a:r>
              <a:rPr lang="en-US" sz="2800" dirty="0" smtClean="0"/>
              <a:t>www.opengl.org</a:t>
            </a:r>
            <a:endParaRPr lang="ru-RU" sz="2800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30018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7667" y="1484784"/>
            <a:ext cx="430481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книги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6" name="Picture 4" descr="Hi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29946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412776"/>
            <a:ext cx="276923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6756" y="1412776"/>
            <a:ext cx="285773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Учебные пособия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186431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1661" y="1268760"/>
            <a:ext cx="1941235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861320"/>
            <a:ext cx="1955606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268760"/>
            <a:ext cx="1968073" cy="24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268760"/>
            <a:ext cx="1910054" cy="244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Популярные ресурсы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Что такое </a:t>
            </a:r>
            <a:r>
              <a:rPr lang="en-US" dirty="0" smtClean="0"/>
              <a:t>OpenGL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5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8336" y="3645024"/>
            <a:ext cx="3546735" cy="266401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196752"/>
            <a:ext cx="5259796" cy="2664296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Почему именно </a:t>
            </a:r>
            <a:r>
              <a:rPr lang="en-US" b="1" dirty="0" smtClean="0"/>
              <a:t>OpenGL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</a:t>
            </a:r>
            <a:r>
              <a:rPr lang="ru-RU" dirty="0" smtClean="0"/>
              <a:t> </a:t>
            </a:r>
            <a:r>
              <a:rPr lang="en-US" dirty="0" smtClean="0"/>
              <a:t> [1/2]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340768"/>
            <a:ext cx="3384376" cy="4968552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Стабильность и распространенность 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1992 г.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встроен в </a:t>
            </a:r>
            <a:r>
              <a:rPr lang="ru-RU" sz="1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Линукс</a:t>
            </a:r>
            <a:endParaRPr lang="ru-RU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Переносимость (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кроссплатформенность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независимость от оконной</a:t>
            </a:r>
            <a:b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 операционной системы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Легкость применения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простой интерфейс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реализации для различных языков программирования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Сторонние расширения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сторонних расширений от различных производителей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в библиотеку лучших из этих </a:t>
            </a: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расширений</a:t>
            </a:r>
            <a:endParaRPr lang="en-US" sz="1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Документация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масса литературы</a:t>
            </a:r>
          </a:p>
          <a:p>
            <a:pPr lvl="2">
              <a:spcBef>
                <a:spcPts val="0"/>
              </a:spcBef>
              <a:buFont typeface="Wingdings" pitchFamily="2" charset="2"/>
              <a:buChar char="Ø"/>
            </a:pPr>
            <a:r>
              <a:rPr lang="ru-RU" sz="1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дополнительные библиотеки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1484784"/>
            <a:ext cx="49685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Возможности библиотеки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.2 Возможности библиотеки </a:t>
            </a:r>
            <a:r>
              <a:rPr lang="en-US" dirty="0" smtClean="0"/>
              <a:t>OpenGL  [2/2]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395536" y="1219200"/>
            <a:ext cx="7920880" cy="2641848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Вывод цветных изображений высокого качества,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составленных из геометрических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 других примитивов 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Двумерные и трехмерные преобразования объектов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Расчет освещения от нескольких источников света</a:t>
            </a: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от производителя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475" y="4581128"/>
            <a:ext cx="8047973" cy="176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dirty="0" smtClean="0"/>
              <a:t>Немножко истории</a:t>
            </a:r>
            <a:endParaRPr lang="ru-RU" dirty="0"/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D26BE6B1-97E7-48A2-ABE6-8DCD83F6287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(</a:t>
            </a:r>
            <a:r>
              <a:rPr lang="en-US" dirty="0" smtClean="0"/>
              <a:t>26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6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.3 История версий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58" name="Содержимое 59"/>
          <p:cNvSpPr>
            <a:spLocks noGrp="1"/>
          </p:cNvSpPr>
          <p:nvPr>
            <p:ph sz="quarter" idx="1"/>
          </p:nvPr>
        </p:nvSpPr>
        <p:spPr>
          <a:xfrm>
            <a:off x="1691680" y="1268760"/>
            <a:ext cx="5616624" cy="259228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1992: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v1.0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Silicon Graphics Inc (SGI)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первые реализации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1997-2003: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 –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v1.5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4: v2.0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(поддержка языка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шейдеров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GLSL)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2008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 (удаление устаревшего)</a:t>
            </a: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v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перенос расчетов с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CPU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на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GPU)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…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2017: 4.6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Char char="ü"/>
            </a:pPr>
            <a:r>
              <a:rPr lang="en-US" sz="1600" b="1" dirty="0" err="1" smtClean="0"/>
              <a:t>Vulkan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149080"/>
            <a:ext cx="770485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Консорциум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ARB (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rchitecture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eview </a:t>
            </a: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oard)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отвечающий за спецификации OpenGL: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SGI, 3Dlabs, </a:t>
            </a:r>
            <a:r>
              <a:rPr lang="en-US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Matrox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Evans &amp; Sutherland (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военные приложения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ATI и NVIDIA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Intel</a:t>
            </a:r>
          </a:p>
          <a:p>
            <a:pPr lvl="2" indent="457200">
              <a:buFont typeface="Wingdings" pitchFamily="2" charset="2"/>
              <a:buChar char="Ø"/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IBM, Apple, Dell, Hewlett-Packard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Sun Microsystems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+    временные члены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2546</TotalTime>
  <Words>1358</Words>
  <Application>Microsoft Office PowerPoint</Application>
  <PresentationFormat>Экран (4:3)</PresentationFormat>
  <Paragraphs>446</Paragraphs>
  <Slides>26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КГ</vt:lpstr>
      <vt:lpstr>(введение в OpenGL)</vt:lpstr>
      <vt:lpstr>Что такое OpenGL</vt:lpstr>
      <vt:lpstr>Официальный сайт www.opengl.org</vt:lpstr>
      <vt:lpstr>Популярные книги</vt:lpstr>
      <vt:lpstr>Учебные пособия</vt:lpstr>
      <vt:lpstr>Популярные ресурсы</vt:lpstr>
      <vt:lpstr>Почему именно OpenGL</vt:lpstr>
      <vt:lpstr>Возможности библиотеки</vt:lpstr>
      <vt:lpstr>Немножко истории</vt:lpstr>
      <vt:lpstr>OpenGL ES (https://www.khronos.org/opengles/)</vt:lpstr>
      <vt:lpstr>WebGL (https://www.khronos.org/webgl/)</vt:lpstr>
      <vt:lpstr>Организация</vt:lpstr>
      <vt:lpstr>Терминология</vt:lpstr>
      <vt:lpstr>Типы команд</vt:lpstr>
      <vt:lpstr>Формат команд</vt:lpstr>
      <vt:lpstr>Типы данных</vt:lpstr>
      <vt:lpstr>Атрибуты вершин</vt:lpstr>
      <vt:lpstr>Команды задания цвета</vt:lpstr>
      <vt:lpstr>Команды задания вершин</vt:lpstr>
      <vt:lpstr>Некоторые примитивы</vt:lpstr>
      <vt:lpstr>Переменные состояния</vt:lpstr>
      <vt:lpstr>Расширения</vt:lpstr>
      <vt:lpstr>Конвейер</vt:lpstr>
      <vt:lpstr>Конвейер</vt:lpstr>
      <vt:lpstr>Конвейер</vt:lpstr>
      <vt:lpstr>Illustrates the connection between the Linux kernel and OpenGL-based video games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338</cp:revision>
  <dcterms:created xsi:type="dcterms:W3CDTF">2014-02-11T08:42:57Z</dcterms:created>
  <dcterms:modified xsi:type="dcterms:W3CDTF">2024-09-17T05:20:40Z</dcterms:modified>
</cp:coreProperties>
</file>