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353" r:id="rId2"/>
    <p:sldId id="356" r:id="rId3"/>
    <p:sldId id="367" r:id="rId4"/>
    <p:sldId id="358" r:id="rId5"/>
    <p:sldId id="368" r:id="rId6"/>
    <p:sldId id="376" r:id="rId7"/>
    <p:sldId id="359" r:id="rId8"/>
    <p:sldId id="370" r:id="rId9"/>
    <p:sldId id="371" r:id="rId10"/>
    <p:sldId id="360" r:id="rId11"/>
    <p:sldId id="361" r:id="rId12"/>
    <p:sldId id="362" r:id="rId13"/>
    <p:sldId id="366" r:id="rId14"/>
    <p:sldId id="363" r:id="rId15"/>
    <p:sldId id="374" r:id="rId16"/>
    <p:sldId id="364" r:id="rId17"/>
    <p:sldId id="375" r:id="rId18"/>
    <p:sldId id="372" r:id="rId19"/>
    <p:sldId id="373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>
        <p:scale>
          <a:sx n="100" d="100"/>
          <a:sy n="100" d="100"/>
        </p:scale>
        <p:origin x="-1872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01.10.2024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удаление невидимых линий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3-8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двоичного разбиения пространства 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3.8.4</a:t>
            </a:r>
            <a:r>
              <a:rPr lang="en-US" dirty="0" smtClean="0"/>
              <a:t> </a:t>
            </a:r>
            <a:r>
              <a:rPr lang="ru-RU" dirty="0" smtClean="0"/>
              <a:t>Метод двоичного разбиения пространства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smtClean="0"/>
              <a:t>19)</a:t>
            </a:r>
            <a:endParaRPr lang="ru-RU" dirty="0"/>
          </a:p>
        </p:txBody>
      </p:sp>
      <p:sp>
        <p:nvSpPr>
          <p:cNvPr id="30" name="Line 4"/>
          <p:cNvSpPr>
            <a:spLocks noChangeShapeType="1"/>
          </p:cNvSpPr>
          <p:nvPr/>
        </p:nvSpPr>
        <p:spPr bwMode="auto">
          <a:xfrm flipV="1">
            <a:off x="811212" y="1697757"/>
            <a:ext cx="2238375" cy="36703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1" name="Group 89"/>
          <p:cNvGrpSpPr>
            <a:grpSpLocks/>
          </p:cNvGrpSpPr>
          <p:nvPr/>
        </p:nvGrpSpPr>
        <p:grpSpPr bwMode="auto">
          <a:xfrm>
            <a:off x="539750" y="1337397"/>
            <a:ext cx="2016127" cy="1011239"/>
            <a:chOff x="113" y="966"/>
            <a:chExt cx="1270" cy="637"/>
          </a:xfrm>
        </p:grpSpPr>
        <p:sp>
          <p:nvSpPr>
            <p:cNvPr id="32" name="Line 10"/>
            <p:cNvSpPr>
              <a:spLocks noChangeShapeType="1"/>
            </p:cNvSpPr>
            <p:nvPr/>
          </p:nvSpPr>
          <p:spPr bwMode="auto">
            <a:xfrm>
              <a:off x="113" y="1150"/>
              <a:ext cx="1270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Text Box 39"/>
            <p:cNvSpPr txBox="1">
              <a:spLocks noChangeArrowheads="1"/>
            </p:cNvSpPr>
            <p:nvPr/>
          </p:nvSpPr>
          <p:spPr bwMode="auto">
            <a:xfrm>
              <a:off x="521" y="1238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+</a:t>
              </a:r>
              <a:endParaRPr lang="ru-RU" sz="3200" b="1" dirty="0"/>
            </a:p>
          </p:txBody>
        </p:sp>
        <p:sp>
          <p:nvSpPr>
            <p:cNvPr id="34" name="Text Box 40"/>
            <p:cNvSpPr txBox="1">
              <a:spLocks noChangeArrowheads="1"/>
            </p:cNvSpPr>
            <p:nvPr/>
          </p:nvSpPr>
          <p:spPr bwMode="auto">
            <a:xfrm>
              <a:off x="657" y="966"/>
              <a:ext cx="2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–</a:t>
              </a:r>
              <a:endParaRPr lang="ru-RU" sz="3200" b="1" dirty="0"/>
            </a:p>
          </p:txBody>
        </p:sp>
      </p:grpSp>
      <p:grpSp>
        <p:nvGrpSpPr>
          <p:cNvPr id="35" name="Group 88"/>
          <p:cNvGrpSpPr>
            <a:grpSpLocks/>
          </p:cNvGrpSpPr>
          <p:nvPr/>
        </p:nvGrpSpPr>
        <p:grpSpPr bwMode="auto">
          <a:xfrm>
            <a:off x="2844800" y="2543894"/>
            <a:ext cx="1050925" cy="2960688"/>
            <a:chOff x="1565" y="1726"/>
            <a:chExt cx="662" cy="1865"/>
          </a:xfrm>
        </p:grpSpPr>
        <p:sp>
          <p:nvSpPr>
            <p:cNvPr id="36" name="Line 6"/>
            <p:cNvSpPr>
              <a:spLocks noChangeShapeType="1"/>
            </p:cNvSpPr>
            <p:nvPr/>
          </p:nvSpPr>
          <p:spPr bwMode="auto">
            <a:xfrm>
              <a:off x="1582" y="1726"/>
              <a:ext cx="645" cy="186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Text Box 39"/>
            <p:cNvSpPr txBox="1">
              <a:spLocks noChangeArrowheads="1"/>
            </p:cNvSpPr>
            <p:nvPr/>
          </p:nvSpPr>
          <p:spPr bwMode="auto">
            <a:xfrm>
              <a:off x="1565" y="2316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/>
                <a:t>+</a:t>
              </a:r>
              <a:endParaRPr lang="ru-RU" sz="3200" b="1"/>
            </a:p>
          </p:txBody>
        </p:sp>
        <p:sp>
          <p:nvSpPr>
            <p:cNvPr id="38" name="Text Box 40"/>
            <p:cNvSpPr txBox="1">
              <a:spLocks noChangeArrowheads="1"/>
            </p:cNvSpPr>
            <p:nvPr/>
          </p:nvSpPr>
          <p:spPr bwMode="auto">
            <a:xfrm>
              <a:off x="1882" y="2273"/>
              <a:ext cx="2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 smtClean="0"/>
                <a:t>–</a:t>
              </a:r>
              <a:endParaRPr lang="ru-RU" sz="3200" b="1" dirty="0"/>
            </a:p>
          </p:txBody>
        </p:sp>
      </p:grpSp>
      <p:sp>
        <p:nvSpPr>
          <p:cNvPr id="39" name="Line 5"/>
          <p:cNvSpPr>
            <a:spLocks noChangeShapeType="1"/>
          </p:cNvSpPr>
          <p:nvPr/>
        </p:nvSpPr>
        <p:spPr bwMode="auto">
          <a:xfrm flipV="1">
            <a:off x="1635125" y="3061419"/>
            <a:ext cx="587375" cy="955675"/>
          </a:xfrm>
          <a:prstGeom prst="line">
            <a:avLst/>
          </a:prstGeom>
          <a:noFill/>
          <a:ln w="44450">
            <a:solidFill>
              <a:srgbClr val="008000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Line 7"/>
          <p:cNvSpPr>
            <a:spLocks noChangeShapeType="1"/>
          </p:cNvSpPr>
          <p:nvPr/>
        </p:nvSpPr>
        <p:spPr bwMode="auto">
          <a:xfrm>
            <a:off x="3276600" y="3717057"/>
            <a:ext cx="273050" cy="819150"/>
          </a:xfrm>
          <a:prstGeom prst="line">
            <a:avLst/>
          </a:prstGeom>
          <a:noFill/>
          <a:ln w="44450">
            <a:solidFill>
              <a:srgbClr val="00FF00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Line 9"/>
          <p:cNvSpPr>
            <a:spLocks noChangeShapeType="1"/>
          </p:cNvSpPr>
          <p:nvPr/>
        </p:nvSpPr>
        <p:spPr bwMode="auto">
          <a:xfrm>
            <a:off x="2123728" y="4437112"/>
            <a:ext cx="792087" cy="216024"/>
          </a:xfrm>
          <a:prstGeom prst="line">
            <a:avLst/>
          </a:prstGeom>
          <a:noFill/>
          <a:ln w="44450">
            <a:solidFill>
              <a:srgbClr val="339966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Line 11"/>
          <p:cNvSpPr>
            <a:spLocks noChangeShapeType="1"/>
          </p:cNvSpPr>
          <p:nvPr/>
        </p:nvSpPr>
        <p:spPr bwMode="auto">
          <a:xfrm>
            <a:off x="850900" y="1683469"/>
            <a:ext cx="984796" cy="233363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Line 13"/>
          <p:cNvSpPr>
            <a:spLocks noChangeShapeType="1"/>
          </p:cNvSpPr>
          <p:nvPr/>
        </p:nvSpPr>
        <p:spPr bwMode="auto">
          <a:xfrm flipV="1">
            <a:off x="1788939" y="1986037"/>
            <a:ext cx="354012" cy="273050"/>
          </a:xfrm>
          <a:prstGeom prst="line">
            <a:avLst/>
          </a:prstGeom>
          <a:noFill/>
          <a:ln w="44450">
            <a:solidFill>
              <a:srgbClr val="FF9900"/>
            </a:solidFill>
            <a:round/>
            <a:headEnd type="oval" w="med" len="med"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Line 14"/>
          <p:cNvSpPr>
            <a:spLocks noChangeShapeType="1"/>
          </p:cNvSpPr>
          <p:nvPr/>
        </p:nvSpPr>
        <p:spPr bwMode="auto">
          <a:xfrm flipV="1">
            <a:off x="2155651" y="1711399"/>
            <a:ext cx="341313" cy="258763"/>
          </a:xfrm>
          <a:prstGeom prst="line">
            <a:avLst/>
          </a:prstGeom>
          <a:noFill/>
          <a:ln w="44450">
            <a:solidFill>
              <a:srgbClr val="FF6600"/>
            </a:solidFill>
            <a:round/>
            <a:headEnd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Text Box 15"/>
          <p:cNvSpPr txBox="1">
            <a:spLocks noChangeArrowheads="1"/>
          </p:cNvSpPr>
          <p:nvPr/>
        </p:nvSpPr>
        <p:spPr bwMode="auto">
          <a:xfrm>
            <a:off x="1475656" y="3140968"/>
            <a:ext cx="3413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/>
              <a:t>A</a:t>
            </a:r>
            <a:endParaRPr lang="ru-RU" sz="3200" b="1" dirty="0"/>
          </a:p>
        </p:txBody>
      </p:sp>
      <p:sp>
        <p:nvSpPr>
          <p:cNvPr id="46" name="Text Box 16"/>
          <p:cNvSpPr txBox="1">
            <a:spLocks noChangeArrowheads="1"/>
          </p:cNvSpPr>
          <p:nvPr/>
        </p:nvSpPr>
        <p:spPr bwMode="auto">
          <a:xfrm>
            <a:off x="3563888" y="3933056"/>
            <a:ext cx="3413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/>
              <a:t>B</a:t>
            </a:r>
            <a:endParaRPr lang="ru-RU" sz="3200" b="1" dirty="0"/>
          </a:p>
        </p:txBody>
      </p:sp>
      <p:sp>
        <p:nvSpPr>
          <p:cNvPr id="47" name="Text Box 17"/>
          <p:cNvSpPr txBox="1">
            <a:spLocks noChangeArrowheads="1"/>
          </p:cNvSpPr>
          <p:nvPr/>
        </p:nvSpPr>
        <p:spPr bwMode="auto">
          <a:xfrm>
            <a:off x="2267744" y="4509120"/>
            <a:ext cx="450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/>
              <a:t>C</a:t>
            </a:r>
            <a:endParaRPr lang="ru-RU" sz="3200" b="1" dirty="0"/>
          </a:p>
        </p:txBody>
      </p:sp>
      <p:sp>
        <p:nvSpPr>
          <p:cNvPr id="48" name="Text Box 18"/>
          <p:cNvSpPr txBox="1">
            <a:spLocks noChangeArrowheads="1"/>
          </p:cNvSpPr>
          <p:nvPr/>
        </p:nvSpPr>
        <p:spPr bwMode="auto">
          <a:xfrm>
            <a:off x="467544" y="1772816"/>
            <a:ext cx="4238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/>
              <a:t>D</a:t>
            </a:r>
            <a:endParaRPr lang="ru-RU" sz="3200" b="1" dirty="0"/>
          </a:p>
        </p:txBody>
      </p:sp>
      <p:sp>
        <p:nvSpPr>
          <p:cNvPr id="49" name="Text Box 20"/>
          <p:cNvSpPr txBox="1">
            <a:spLocks noChangeArrowheads="1"/>
          </p:cNvSpPr>
          <p:nvPr/>
        </p:nvSpPr>
        <p:spPr bwMode="auto">
          <a:xfrm>
            <a:off x="2528045" y="1197049"/>
            <a:ext cx="5921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/>
              <a:t>E</a:t>
            </a:r>
            <a:r>
              <a:rPr lang="en-US" b="1"/>
              <a:t>1</a:t>
            </a:r>
            <a:endParaRPr lang="ru-RU" b="1" baseline="-25000"/>
          </a:p>
        </p:txBody>
      </p:sp>
      <p:sp>
        <p:nvSpPr>
          <p:cNvPr id="50" name="Text Box 21"/>
          <p:cNvSpPr txBox="1">
            <a:spLocks noChangeArrowheads="1"/>
          </p:cNvSpPr>
          <p:nvPr/>
        </p:nvSpPr>
        <p:spPr bwMode="auto">
          <a:xfrm>
            <a:off x="1259632" y="2057474"/>
            <a:ext cx="6365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/>
              <a:t>E</a:t>
            </a:r>
            <a:r>
              <a:rPr lang="en-US" b="1"/>
              <a:t>2</a:t>
            </a:r>
            <a:endParaRPr lang="ru-RU" b="1" baseline="-25000"/>
          </a:p>
        </p:txBody>
      </p:sp>
      <p:sp>
        <p:nvSpPr>
          <p:cNvPr id="51" name="Text Box 54"/>
          <p:cNvSpPr txBox="1">
            <a:spLocks noChangeArrowheads="1"/>
          </p:cNvSpPr>
          <p:nvPr/>
        </p:nvSpPr>
        <p:spPr bwMode="auto">
          <a:xfrm>
            <a:off x="1115690" y="5517232"/>
            <a:ext cx="712871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Затратен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для анимации из-за перестройки двоичного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дерева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Сложность сортировки: логарифмическая</a:t>
            </a:r>
          </a:p>
        </p:txBody>
      </p:sp>
      <p:sp>
        <p:nvSpPr>
          <p:cNvPr id="52" name="Oval 33"/>
          <p:cNvSpPr>
            <a:spLocks noChangeArrowheads="1"/>
          </p:cNvSpPr>
          <p:nvPr/>
        </p:nvSpPr>
        <p:spPr bwMode="auto">
          <a:xfrm>
            <a:off x="4932040" y="4221088"/>
            <a:ext cx="734258" cy="530237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b="1" dirty="0"/>
              <a:t>E</a:t>
            </a:r>
            <a:r>
              <a:rPr lang="en-US" b="1" dirty="0"/>
              <a:t>2</a:t>
            </a:r>
            <a:endParaRPr lang="ru-RU" sz="1400" b="1" dirty="0"/>
          </a:p>
        </p:txBody>
      </p:sp>
      <p:sp>
        <p:nvSpPr>
          <p:cNvPr id="53" name="Oval 32"/>
          <p:cNvSpPr>
            <a:spLocks noChangeArrowheads="1"/>
          </p:cNvSpPr>
          <p:nvPr/>
        </p:nvSpPr>
        <p:spPr bwMode="auto">
          <a:xfrm>
            <a:off x="6228184" y="4221088"/>
            <a:ext cx="734258" cy="530237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b="1" dirty="0"/>
              <a:t>E</a:t>
            </a:r>
            <a:r>
              <a:rPr lang="en-US" b="1" dirty="0"/>
              <a:t>1</a:t>
            </a:r>
            <a:endParaRPr lang="ru-RU" sz="1400" b="1" dirty="0"/>
          </a:p>
        </p:txBody>
      </p:sp>
      <p:grpSp>
        <p:nvGrpSpPr>
          <p:cNvPr id="54" name="Group 80"/>
          <p:cNvGrpSpPr>
            <a:grpSpLocks/>
          </p:cNvGrpSpPr>
          <p:nvPr/>
        </p:nvGrpSpPr>
        <p:grpSpPr bwMode="auto">
          <a:xfrm>
            <a:off x="1206500" y="3696419"/>
            <a:ext cx="844549" cy="582613"/>
            <a:chOff x="533" y="2452"/>
            <a:chExt cx="532" cy="367"/>
          </a:xfrm>
        </p:grpSpPr>
        <p:sp>
          <p:nvSpPr>
            <p:cNvPr id="55" name="Text Box 40"/>
            <p:cNvSpPr txBox="1">
              <a:spLocks noChangeArrowheads="1"/>
            </p:cNvSpPr>
            <p:nvPr/>
          </p:nvSpPr>
          <p:spPr bwMode="auto">
            <a:xfrm>
              <a:off x="838" y="2454"/>
              <a:ext cx="2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–</a:t>
              </a:r>
              <a:endParaRPr lang="ru-RU" sz="3200" b="1" dirty="0"/>
            </a:p>
          </p:txBody>
        </p:sp>
        <p:sp>
          <p:nvSpPr>
            <p:cNvPr id="56" name="Text Box 39"/>
            <p:cNvSpPr txBox="1">
              <a:spLocks noChangeArrowheads="1"/>
            </p:cNvSpPr>
            <p:nvPr/>
          </p:nvSpPr>
          <p:spPr bwMode="auto">
            <a:xfrm>
              <a:off x="533" y="2452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/>
                <a:t>+</a:t>
              </a:r>
              <a:endParaRPr lang="ru-RU" sz="3200" b="1"/>
            </a:p>
          </p:txBody>
        </p:sp>
      </p:grpSp>
      <p:sp>
        <p:nvSpPr>
          <p:cNvPr id="57" name="Text Box 20"/>
          <p:cNvSpPr txBox="1">
            <a:spLocks noChangeArrowheads="1"/>
          </p:cNvSpPr>
          <p:nvPr/>
        </p:nvSpPr>
        <p:spPr bwMode="auto">
          <a:xfrm>
            <a:off x="2040682" y="1847924"/>
            <a:ext cx="592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/>
              <a:t>E</a:t>
            </a:r>
            <a:endParaRPr lang="ru-RU" b="1" baseline="-25000"/>
          </a:p>
        </p:txBody>
      </p:sp>
      <p:grpSp>
        <p:nvGrpSpPr>
          <p:cNvPr id="58" name="Group 91"/>
          <p:cNvGrpSpPr>
            <a:grpSpLocks/>
          </p:cNvGrpSpPr>
          <p:nvPr/>
        </p:nvGrpSpPr>
        <p:grpSpPr bwMode="auto">
          <a:xfrm>
            <a:off x="7308304" y="3140966"/>
            <a:ext cx="1095127" cy="1583855"/>
            <a:chOff x="4594" y="1933"/>
            <a:chExt cx="962" cy="1386"/>
          </a:xfrm>
        </p:grpSpPr>
        <p:sp>
          <p:nvSpPr>
            <p:cNvPr id="59" name="Oval 29"/>
            <p:cNvSpPr>
              <a:spLocks noChangeArrowheads="1"/>
            </p:cNvSpPr>
            <p:nvPr/>
          </p:nvSpPr>
          <p:spPr bwMode="auto">
            <a:xfrm>
              <a:off x="4911" y="1933"/>
              <a:ext cx="645" cy="464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200" b="1"/>
                <a:t>B</a:t>
              </a:r>
              <a:endParaRPr lang="ru-RU" sz="3200" b="1"/>
            </a:p>
          </p:txBody>
        </p:sp>
        <p:sp>
          <p:nvSpPr>
            <p:cNvPr id="60" name="Oval 30"/>
            <p:cNvSpPr>
              <a:spLocks noChangeArrowheads="1"/>
            </p:cNvSpPr>
            <p:nvPr/>
          </p:nvSpPr>
          <p:spPr bwMode="auto">
            <a:xfrm>
              <a:off x="4594" y="2855"/>
              <a:ext cx="645" cy="464"/>
            </a:xfrm>
            <a:prstGeom prst="ellipse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200" b="1"/>
                <a:t>C</a:t>
              </a:r>
              <a:endParaRPr lang="ru-RU" sz="3200" b="1"/>
            </a:p>
          </p:txBody>
        </p:sp>
        <p:sp>
          <p:nvSpPr>
            <p:cNvPr id="61" name="Line 37"/>
            <p:cNvSpPr>
              <a:spLocks noChangeShapeType="1"/>
            </p:cNvSpPr>
            <p:nvPr/>
          </p:nvSpPr>
          <p:spPr bwMode="auto">
            <a:xfrm flipH="1">
              <a:off x="4974" y="2444"/>
              <a:ext cx="286" cy="4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Text Box 39"/>
            <p:cNvSpPr txBox="1">
              <a:spLocks noChangeArrowheads="1"/>
            </p:cNvSpPr>
            <p:nvPr/>
          </p:nvSpPr>
          <p:spPr bwMode="auto">
            <a:xfrm>
              <a:off x="4948" y="2324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+</a:t>
              </a:r>
              <a:endParaRPr lang="ru-RU" sz="3200" b="1" dirty="0"/>
            </a:p>
          </p:txBody>
        </p:sp>
      </p:grpSp>
      <p:grpSp>
        <p:nvGrpSpPr>
          <p:cNvPr id="63" name="Group 90"/>
          <p:cNvGrpSpPr>
            <a:grpSpLocks/>
          </p:cNvGrpSpPr>
          <p:nvPr/>
        </p:nvGrpSpPr>
        <p:grpSpPr bwMode="auto">
          <a:xfrm>
            <a:off x="6156176" y="2132856"/>
            <a:ext cx="1600570" cy="1089043"/>
            <a:chOff x="3833" y="935"/>
            <a:chExt cx="1406" cy="953"/>
          </a:xfrm>
        </p:grpSpPr>
        <p:sp>
          <p:nvSpPr>
            <p:cNvPr id="64" name="Oval 28"/>
            <p:cNvSpPr>
              <a:spLocks noChangeArrowheads="1"/>
            </p:cNvSpPr>
            <p:nvPr/>
          </p:nvSpPr>
          <p:spPr bwMode="auto">
            <a:xfrm>
              <a:off x="4195" y="935"/>
              <a:ext cx="645" cy="464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200" b="1"/>
                <a:t>A</a:t>
              </a:r>
              <a:endParaRPr lang="ru-RU" sz="3200" b="1"/>
            </a:p>
          </p:txBody>
        </p:sp>
        <p:sp>
          <p:nvSpPr>
            <p:cNvPr id="65" name="Line 34"/>
            <p:cNvSpPr>
              <a:spLocks noChangeShapeType="1"/>
            </p:cNvSpPr>
            <p:nvPr/>
          </p:nvSpPr>
          <p:spPr bwMode="auto">
            <a:xfrm flipH="1">
              <a:off x="3833" y="1434"/>
              <a:ext cx="635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Line 35"/>
            <p:cNvSpPr>
              <a:spLocks noChangeShapeType="1"/>
            </p:cNvSpPr>
            <p:nvPr/>
          </p:nvSpPr>
          <p:spPr bwMode="auto">
            <a:xfrm>
              <a:off x="4558" y="1434"/>
              <a:ext cx="681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Text Box 39"/>
            <p:cNvSpPr txBox="1">
              <a:spLocks noChangeArrowheads="1"/>
            </p:cNvSpPr>
            <p:nvPr/>
          </p:nvSpPr>
          <p:spPr bwMode="auto">
            <a:xfrm>
              <a:off x="3998" y="1313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+</a:t>
              </a:r>
              <a:endParaRPr lang="ru-RU" sz="3200" b="1" dirty="0"/>
            </a:p>
          </p:txBody>
        </p:sp>
        <p:sp>
          <p:nvSpPr>
            <p:cNvPr id="68" name="Text Box 40"/>
            <p:cNvSpPr txBox="1">
              <a:spLocks noChangeArrowheads="1"/>
            </p:cNvSpPr>
            <p:nvPr/>
          </p:nvSpPr>
          <p:spPr bwMode="auto">
            <a:xfrm>
              <a:off x="4830" y="1313"/>
              <a:ext cx="2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–</a:t>
              </a:r>
              <a:endParaRPr lang="ru-RU" sz="3200" b="1" dirty="0"/>
            </a:p>
          </p:txBody>
        </p:sp>
      </p:grpSp>
      <p:grpSp>
        <p:nvGrpSpPr>
          <p:cNvPr id="69" name="Group 92"/>
          <p:cNvGrpSpPr>
            <a:grpSpLocks/>
          </p:cNvGrpSpPr>
          <p:nvPr/>
        </p:nvGrpSpPr>
        <p:grpSpPr bwMode="auto">
          <a:xfrm>
            <a:off x="5435539" y="3212974"/>
            <a:ext cx="1080328" cy="1007907"/>
            <a:chOff x="3309" y="1933"/>
            <a:chExt cx="949" cy="882"/>
          </a:xfrm>
        </p:grpSpPr>
        <p:sp>
          <p:nvSpPr>
            <p:cNvPr id="70" name="Text Box 39"/>
            <p:cNvSpPr txBox="1">
              <a:spLocks noChangeArrowheads="1"/>
            </p:cNvSpPr>
            <p:nvPr/>
          </p:nvSpPr>
          <p:spPr bwMode="auto">
            <a:xfrm>
              <a:off x="3309" y="2324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+</a:t>
              </a:r>
              <a:endParaRPr lang="ru-RU" sz="3200" b="1" dirty="0"/>
            </a:p>
          </p:txBody>
        </p:sp>
        <p:sp>
          <p:nvSpPr>
            <p:cNvPr id="71" name="Text Box 40"/>
            <p:cNvSpPr txBox="1">
              <a:spLocks noChangeArrowheads="1"/>
            </p:cNvSpPr>
            <p:nvPr/>
          </p:nvSpPr>
          <p:spPr bwMode="auto">
            <a:xfrm>
              <a:off x="4031" y="2324"/>
              <a:ext cx="2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–</a:t>
              </a:r>
              <a:endParaRPr lang="ru-RU" sz="3200" b="1" dirty="0"/>
            </a:p>
          </p:txBody>
        </p:sp>
        <p:sp>
          <p:nvSpPr>
            <p:cNvPr id="72" name="Oval 31"/>
            <p:cNvSpPr>
              <a:spLocks noChangeArrowheads="1"/>
            </p:cNvSpPr>
            <p:nvPr/>
          </p:nvSpPr>
          <p:spPr bwMode="auto">
            <a:xfrm>
              <a:off x="3470" y="1933"/>
              <a:ext cx="645" cy="46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200" b="1"/>
                <a:t>D</a:t>
              </a:r>
              <a:endParaRPr lang="ru-RU" sz="3200" b="1"/>
            </a:p>
          </p:txBody>
        </p:sp>
        <p:sp>
          <p:nvSpPr>
            <p:cNvPr id="73" name="Line 37"/>
            <p:cNvSpPr>
              <a:spLocks noChangeShapeType="1"/>
            </p:cNvSpPr>
            <p:nvPr/>
          </p:nvSpPr>
          <p:spPr bwMode="auto">
            <a:xfrm flipH="1">
              <a:off x="3309" y="2441"/>
              <a:ext cx="433" cy="37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4" name="Line 37"/>
            <p:cNvSpPr>
              <a:spLocks noChangeShapeType="1"/>
            </p:cNvSpPr>
            <p:nvPr/>
          </p:nvSpPr>
          <p:spPr bwMode="auto">
            <a:xfrm>
              <a:off x="3836" y="2443"/>
              <a:ext cx="422" cy="3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5" name="Прямоугольник 74"/>
          <p:cNvSpPr/>
          <p:nvPr/>
        </p:nvSpPr>
        <p:spPr>
          <a:xfrm>
            <a:off x="5072049" y="1412776"/>
            <a:ext cx="33249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BSP-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дерево</a:t>
            </a: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Binary Space Partitioning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49" grpId="0"/>
      <p:bldP spid="50" grpId="0"/>
      <p:bldP spid="51" grpId="0"/>
      <p:bldP spid="52" grpId="0" animBg="1"/>
      <p:bldP spid="53" grpId="0" animBg="1"/>
      <p:bldP spid="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трассировки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3.8.5</a:t>
            </a:r>
            <a:r>
              <a:rPr lang="en-US" dirty="0" smtClean="0"/>
              <a:t> </a:t>
            </a:r>
            <a:r>
              <a:rPr lang="ru-RU" dirty="0" smtClean="0"/>
              <a:t>Метод трассировки лучей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</a:t>
            </a:r>
            <a:r>
              <a:rPr lang="ru-RU" dirty="0" smtClean="0"/>
              <a:t>(19)</a:t>
            </a:r>
            <a:endParaRPr lang="ru-RU" dirty="0"/>
          </a:p>
        </p:txBody>
      </p:sp>
      <p:sp>
        <p:nvSpPr>
          <p:cNvPr id="54" name="Text Box 25"/>
          <p:cNvSpPr txBox="1">
            <a:spLocks noChangeArrowheads="1"/>
          </p:cNvSpPr>
          <p:nvPr/>
        </p:nvSpPr>
        <p:spPr bwMode="auto">
          <a:xfrm>
            <a:off x="395288" y="5159514"/>
            <a:ext cx="80645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Работает для любой геометрии</a:t>
            </a:r>
          </a:p>
          <a:p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Затратен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для анимации</a:t>
            </a:r>
          </a:p>
        </p:txBody>
      </p:sp>
      <p:sp>
        <p:nvSpPr>
          <p:cNvPr id="58" name="AutoShape 26"/>
          <p:cNvSpPr>
            <a:spLocks noChangeArrowheads="1"/>
          </p:cNvSpPr>
          <p:nvPr/>
        </p:nvSpPr>
        <p:spPr bwMode="auto">
          <a:xfrm>
            <a:off x="1403350" y="2565400"/>
            <a:ext cx="576263" cy="574675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3" name="Group 75"/>
          <p:cNvGrpSpPr>
            <a:grpSpLocks/>
          </p:cNvGrpSpPr>
          <p:nvPr/>
        </p:nvGrpSpPr>
        <p:grpSpPr bwMode="auto">
          <a:xfrm>
            <a:off x="3348038" y="1628775"/>
            <a:ext cx="792162" cy="1873250"/>
            <a:chOff x="2109" y="1026"/>
            <a:chExt cx="499" cy="1180"/>
          </a:xfrm>
        </p:grpSpPr>
        <p:sp>
          <p:nvSpPr>
            <p:cNvPr id="69" name="Line 40"/>
            <p:cNvSpPr>
              <a:spLocks noChangeShapeType="1"/>
            </p:cNvSpPr>
            <p:nvPr/>
          </p:nvSpPr>
          <p:spPr bwMode="auto">
            <a:xfrm flipH="1">
              <a:off x="2109" y="1026"/>
              <a:ext cx="499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5" name="Line 41"/>
            <p:cNvSpPr>
              <a:spLocks noChangeShapeType="1"/>
            </p:cNvSpPr>
            <p:nvPr/>
          </p:nvSpPr>
          <p:spPr bwMode="auto">
            <a:xfrm flipH="1">
              <a:off x="2109" y="1207"/>
              <a:ext cx="499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6" name="Line 42"/>
            <p:cNvSpPr>
              <a:spLocks noChangeShapeType="1"/>
            </p:cNvSpPr>
            <p:nvPr/>
          </p:nvSpPr>
          <p:spPr bwMode="auto">
            <a:xfrm flipH="1">
              <a:off x="2109" y="1388"/>
              <a:ext cx="499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7" name="Line 43"/>
            <p:cNvSpPr>
              <a:spLocks noChangeShapeType="1"/>
            </p:cNvSpPr>
            <p:nvPr/>
          </p:nvSpPr>
          <p:spPr bwMode="auto">
            <a:xfrm flipH="1">
              <a:off x="2109" y="1570"/>
              <a:ext cx="499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8" name="Line 44"/>
            <p:cNvSpPr>
              <a:spLocks noChangeShapeType="1"/>
            </p:cNvSpPr>
            <p:nvPr/>
          </p:nvSpPr>
          <p:spPr bwMode="auto">
            <a:xfrm flipH="1">
              <a:off x="2109" y="1752"/>
              <a:ext cx="499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79" name="Group 53"/>
            <p:cNvGrpSpPr>
              <a:grpSpLocks/>
            </p:cNvGrpSpPr>
            <p:nvPr/>
          </p:nvGrpSpPr>
          <p:grpSpPr bwMode="auto">
            <a:xfrm>
              <a:off x="2109" y="1479"/>
              <a:ext cx="0" cy="726"/>
              <a:chOff x="2109" y="1479"/>
              <a:chExt cx="0" cy="726"/>
            </a:xfrm>
          </p:grpSpPr>
          <p:sp>
            <p:nvSpPr>
              <p:cNvPr id="100" name="Line 45"/>
              <p:cNvSpPr>
                <a:spLocks noChangeShapeType="1"/>
              </p:cNvSpPr>
              <p:nvPr/>
            </p:nvSpPr>
            <p:spPr bwMode="auto">
              <a:xfrm flipH="1">
                <a:off x="2109" y="1479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" name="Line 46"/>
              <p:cNvSpPr>
                <a:spLocks noChangeShapeType="1"/>
              </p:cNvSpPr>
              <p:nvPr/>
            </p:nvSpPr>
            <p:spPr bwMode="auto">
              <a:xfrm flipH="1">
                <a:off x="2109" y="1661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" name="Line 47"/>
              <p:cNvSpPr>
                <a:spLocks noChangeShapeType="1"/>
              </p:cNvSpPr>
              <p:nvPr/>
            </p:nvSpPr>
            <p:spPr bwMode="auto">
              <a:xfrm flipH="1">
                <a:off x="2109" y="1842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" name="Line 48"/>
              <p:cNvSpPr>
                <a:spLocks noChangeShapeType="1"/>
              </p:cNvSpPr>
              <p:nvPr/>
            </p:nvSpPr>
            <p:spPr bwMode="auto">
              <a:xfrm flipH="1">
                <a:off x="2109" y="2023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0" name="Group 55"/>
            <p:cNvGrpSpPr>
              <a:grpSpLocks/>
            </p:cNvGrpSpPr>
            <p:nvPr/>
          </p:nvGrpSpPr>
          <p:grpSpPr bwMode="auto">
            <a:xfrm>
              <a:off x="2239" y="1365"/>
              <a:ext cx="0" cy="726"/>
              <a:chOff x="2109" y="1479"/>
              <a:chExt cx="0" cy="726"/>
            </a:xfrm>
          </p:grpSpPr>
          <p:sp>
            <p:nvSpPr>
              <p:cNvPr id="96" name="Line 56"/>
              <p:cNvSpPr>
                <a:spLocks noChangeShapeType="1"/>
              </p:cNvSpPr>
              <p:nvPr/>
            </p:nvSpPr>
            <p:spPr bwMode="auto">
              <a:xfrm flipH="1">
                <a:off x="2109" y="1479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" name="Line 57"/>
              <p:cNvSpPr>
                <a:spLocks noChangeShapeType="1"/>
              </p:cNvSpPr>
              <p:nvPr/>
            </p:nvSpPr>
            <p:spPr bwMode="auto">
              <a:xfrm flipH="1">
                <a:off x="2109" y="1661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8" name="Line 58"/>
              <p:cNvSpPr>
                <a:spLocks noChangeShapeType="1"/>
              </p:cNvSpPr>
              <p:nvPr/>
            </p:nvSpPr>
            <p:spPr bwMode="auto">
              <a:xfrm flipH="1">
                <a:off x="2109" y="1842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9" name="Line 59"/>
              <p:cNvSpPr>
                <a:spLocks noChangeShapeType="1"/>
              </p:cNvSpPr>
              <p:nvPr/>
            </p:nvSpPr>
            <p:spPr bwMode="auto">
              <a:xfrm flipH="1">
                <a:off x="2109" y="2023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1" name="Group 60"/>
            <p:cNvGrpSpPr>
              <a:grpSpLocks/>
            </p:cNvGrpSpPr>
            <p:nvPr/>
          </p:nvGrpSpPr>
          <p:grpSpPr bwMode="auto">
            <a:xfrm>
              <a:off x="2366" y="1250"/>
              <a:ext cx="0" cy="726"/>
              <a:chOff x="2109" y="1479"/>
              <a:chExt cx="0" cy="726"/>
            </a:xfrm>
          </p:grpSpPr>
          <p:sp>
            <p:nvSpPr>
              <p:cNvPr id="92" name="Line 61"/>
              <p:cNvSpPr>
                <a:spLocks noChangeShapeType="1"/>
              </p:cNvSpPr>
              <p:nvPr/>
            </p:nvSpPr>
            <p:spPr bwMode="auto">
              <a:xfrm flipH="1">
                <a:off x="2109" y="1479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" name="Line 62"/>
              <p:cNvSpPr>
                <a:spLocks noChangeShapeType="1"/>
              </p:cNvSpPr>
              <p:nvPr/>
            </p:nvSpPr>
            <p:spPr bwMode="auto">
              <a:xfrm flipH="1">
                <a:off x="2109" y="1661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" name="Line 63"/>
              <p:cNvSpPr>
                <a:spLocks noChangeShapeType="1"/>
              </p:cNvSpPr>
              <p:nvPr/>
            </p:nvSpPr>
            <p:spPr bwMode="auto">
              <a:xfrm flipH="1">
                <a:off x="2109" y="1842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5" name="Line 64"/>
              <p:cNvSpPr>
                <a:spLocks noChangeShapeType="1"/>
              </p:cNvSpPr>
              <p:nvPr/>
            </p:nvSpPr>
            <p:spPr bwMode="auto">
              <a:xfrm flipH="1">
                <a:off x="2109" y="2023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2" name="Group 65"/>
            <p:cNvGrpSpPr>
              <a:grpSpLocks/>
            </p:cNvGrpSpPr>
            <p:nvPr/>
          </p:nvGrpSpPr>
          <p:grpSpPr bwMode="auto">
            <a:xfrm>
              <a:off x="2490" y="1138"/>
              <a:ext cx="0" cy="726"/>
              <a:chOff x="2109" y="1479"/>
              <a:chExt cx="0" cy="726"/>
            </a:xfrm>
          </p:grpSpPr>
          <p:sp>
            <p:nvSpPr>
              <p:cNvPr id="88" name="Line 66"/>
              <p:cNvSpPr>
                <a:spLocks noChangeShapeType="1"/>
              </p:cNvSpPr>
              <p:nvPr/>
            </p:nvSpPr>
            <p:spPr bwMode="auto">
              <a:xfrm flipH="1">
                <a:off x="2109" y="1479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9" name="Line 67"/>
              <p:cNvSpPr>
                <a:spLocks noChangeShapeType="1"/>
              </p:cNvSpPr>
              <p:nvPr/>
            </p:nvSpPr>
            <p:spPr bwMode="auto">
              <a:xfrm flipH="1">
                <a:off x="2109" y="1661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" name="Line 68"/>
              <p:cNvSpPr>
                <a:spLocks noChangeShapeType="1"/>
              </p:cNvSpPr>
              <p:nvPr/>
            </p:nvSpPr>
            <p:spPr bwMode="auto">
              <a:xfrm flipH="1">
                <a:off x="2109" y="1842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" name="Line 69"/>
              <p:cNvSpPr>
                <a:spLocks noChangeShapeType="1"/>
              </p:cNvSpPr>
              <p:nvPr/>
            </p:nvSpPr>
            <p:spPr bwMode="auto">
              <a:xfrm flipH="1">
                <a:off x="2109" y="2023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3" name="Group 70"/>
            <p:cNvGrpSpPr>
              <a:grpSpLocks/>
            </p:cNvGrpSpPr>
            <p:nvPr/>
          </p:nvGrpSpPr>
          <p:grpSpPr bwMode="auto">
            <a:xfrm>
              <a:off x="2608" y="1026"/>
              <a:ext cx="0" cy="726"/>
              <a:chOff x="2109" y="1479"/>
              <a:chExt cx="0" cy="726"/>
            </a:xfrm>
          </p:grpSpPr>
          <p:sp>
            <p:nvSpPr>
              <p:cNvPr id="84" name="Line 71"/>
              <p:cNvSpPr>
                <a:spLocks noChangeShapeType="1"/>
              </p:cNvSpPr>
              <p:nvPr/>
            </p:nvSpPr>
            <p:spPr bwMode="auto">
              <a:xfrm flipH="1">
                <a:off x="2109" y="1479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" name="Line 72"/>
              <p:cNvSpPr>
                <a:spLocks noChangeShapeType="1"/>
              </p:cNvSpPr>
              <p:nvPr/>
            </p:nvSpPr>
            <p:spPr bwMode="auto">
              <a:xfrm flipH="1">
                <a:off x="2109" y="1661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" name="Line 73"/>
              <p:cNvSpPr>
                <a:spLocks noChangeShapeType="1"/>
              </p:cNvSpPr>
              <p:nvPr/>
            </p:nvSpPr>
            <p:spPr bwMode="auto">
              <a:xfrm flipH="1">
                <a:off x="2109" y="1842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7" name="Line 74"/>
              <p:cNvSpPr>
                <a:spLocks noChangeShapeType="1"/>
              </p:cNvSpPr>
              <p:nvPr/>
            </p:nvSpPr>
            <p:spPr bwMode="auto">
              <a:xfrm flipH="1">
                <a:off x="2109" y="2023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04" name="AutoShape 76"/>
          <p:cNvSpPr>
            <a:spLocks noChangeArrowheads="1"/>
          </p:cNvSpPr>
          <p:nvPr/>
        </p:nvSpPr>
        <p:spPr bwMode="auto">
          <a:xfrm>
            <a:off x="4932363" y="1989138"/>
            <a:ext cx="1296987" cy="172720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" name="AutoShape 77"/>
          <p:cNvSpPr>
            <a:spLocks noChangeArrowheads="1"/>
          </p:cNvSpPr>
          <p:nvPr/>
        </p:nvSpPr>
        <p:spPr bwMode="auto">
          <a:xfrm>
            <a:off x="7092950" y="1844675"/>
            <a:ext cx="792163" cy="1081088"/>
          </a:xfrm>
          <a:prstGeom prst="can">
            <a:avLst>
              <a:gd name="adj" fmla="val 34118"/>
            </a:avLst>
          </a:prstGeom>
          <a:solidFill>
            <a:srgbClr val="80808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6" name="Oval 79"/>
          <p:cNvSpPr>
            <a:spLocks noChangeArrowheads="1"/>
          </p:cNvSpPr>
          <p:nvPr/>
        </p:nvSpPr>
        <p:spPr bwMode="auto">
          <a:xfrm>
            <a:off x="3905250" y="2617788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7" name="Oval 80"/>
          <p:cNvSpPr>
            <a:spLocks noChangeArrowheads="1"/>
          </p:cNvSpPr>
          <p:nvPr/>
        </p:nvSpPr>
        <p:spPr bwMode="auto">
          <a:xfrm>
            <a:off x="5246688" y="2502421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8" name="Oval 81"/>
          <p:cNvSpPr>
            <a:spLocks noChangeArrowheads="1"/>
          </p:cNvSpPr>
          <p:nvPr/>
        </p:nvSpPr>
        <p:spPr bwMode="auto">
          <a:xfrm>
            <a:off x="6037263" y="2420938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9" name="Oval 82"/>
          <p:cNvSpPr>
            <a:spLocks noChangeArrowheads="1"/>
          </p:cNvSpPr>
          <p:nvPr/>
        </p:nvSpPr>
        <p:spPr bwMode="auto">
          <a:xfrm>
            <a:off x="7821613" y="227965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0" name="Oval 83"/>
          <p:cNvSpPr>
            <a:spLocks noChangeArrowheads="1"/>
          </p:cNvSpPr>
          <p:nvPr/>
        </p:nvSpPr>
        <p:spPr bwMode="auto">
          <a:xfrm>
            <a:off x="7083425" y="233997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1" name="Line 85"/>
          <p:cNvSpPr>
            <a:spLocks noChangeAspect="1" noChangeShapeType="1"/>
          </p:cNvSpPr>
          <p:nvPr/>
        </p:nvSpPr>
        <p:spPr bwMode="auto">
          <a:xfrm flipV="1">
            <a:off x="7885113" y="2276475"/>
            <a:ext cx="579437" cy="50800"/>
          </a:xfrm>
          <a:prstGeom prst="line">
            <a:avLst/>
          </a:prstGeom>
          <a:noFill/>
          <a:ln w="22225">
            <a:solidFill>
              <a:schemeClr val="bg1">
                <a:lumMod val="50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" name="Line 86"/>
          <p:cNvSpPr>
            <a:spLocks noChangeAspect="1" noChangeShapeType="1"/>
          </p:cNvSpPr>
          <p:nvPr/>
        </p:nvSpPr>
        <p:spPr bwMode="auto">
          <a:xfrm flipV="1">
            <a:off x="6084888" y="2390775"/>
            <a:ext cx="1008062" cy="88900"/>
          </a:xfrm>
          <a:prstGeom prst="line">
            <a:avLst/>
          </a:prstGeom>
          <a:noFill/>
          <a:ln w="22225">
            <a:solidFill>
              <a:schemeClr val="bg1">
                <a:lumMod val="50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3" name="Line 87"/>
          <p:cNvSpPr>
            <a:spLocks noChangeAspect="1" noChangeShapeType="1"/>
          </p:cNvSpPr>
          <p:nvPr/>
        </p:nvSpPr>
        <p:spPr bwMode="auto">
          <a:xfrm flipV="1">
            <a:off x="2019300" y="2564904"/>
            <a:ext cx="3271838" cy="284163"/>
          </a:xfrm>
          <a:prstGeom prst="line">
            <a:avLst/>
          </a:prstGeom>
          <a:noFill/>
          <a:ln w="22225">
            <a:solidFill>
              <a:schemeClr val="bg1">
                <a:lumMod val="50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4" name="Text Box 88"/>
          <p:cNvSpPr txBox="1">
            <a:spLocks noChangeArrowheads="1"/>
          </p:cNvSpPr>
          <p:nvPr/>
        </p:nvSpPr>
        <p:spPr bwMode="auto">
          <a:xfrm>
            <a:off x="971550" y="3184525"/>
            <a:ext cx="14938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/>
              <a:t>Наблюдатель</a:t>
            </a:r>
          </a:p>
        </p:txBody>
      </p:sp>
      <p:sp>
        <p:nvSpPr>
          <p:cNvPr id="115" name="Text Box 90"/>
          <p:cNvSpPr txBox="1">
            <a:spLocks noChangeArrowheads="1"/>
          </p:cNvSpPr>
          <p:nvPr/>
        </p:nvSpPr>
        <p:spPr bwMode="auto">
          <a:xfrm>
            <a:off x="2867025" y="3597275"/>
            <a:ext cx="10572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/>
              <a:t>Решетка</a:t>
            </a:r>
            <a:br>
              <a:rPr lang="ru-RU" sz="1600" dirty="0"/>
            </a:br>
            <a:r>
              <a:rPr lang="ru-RU" sz="1600" dirty="0"/>
              <a:t>пикселей</a:t>
            </a:r>
          </a:p>
        </p:txBody>
      </p:sp>
      <p:sp>
        <p:nvSpPr>
          <p:cNvPr id="116" name="Text Box 91"/>
          <p:cNvSpPr txBox="1">
            <a:spLocks noChangeArrowheads="1"/>
          </p:cNvSpPr>
          <p:nvPr/>
        </p:nvSpPr>
        <p:spPr bwMode="auto">
          <a:xfrm>
            <a:off x="6300788" y="3068638"/>
            <a:ext cx="1498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/>
              <a:t>Объекты для</a:t>
            </a:r>
            <a:br>
              <a:rPr lang="ru-RU" sz="1600" dirty="0"/>
            </a:br>
            <a:r>
              <a:rPr lang="ru-RU" sz="1600" dirty="0"/>
              <a:t>визуализации</a:t>
            </a:r>
          </a:p>
        </p:txBody>
      </p:sp>
      <p:sp>
        <p:nvSpPr>
          <p:cNvPr id="55" name="Выноска 1 (без границы) 54"/>
          <p:cNvSpPr/>
          <p:nvPr/>
        </p:nvSpPr>
        <p:spPr>
          <a:xfrm>
            <a:off x="6444208" y="4365104"/>
            <a:ext cx="2016224" cy="648072"/>
          </a:xfrm>
          <a:prstGeom prst="callout1">
            <a:avLst>
              <a:gd name="adj1" fmla="val 18750"/>
              <a:gd name="adj2" fmla="val -8333"/>
              <a:gd name="adj3" fmla="val -266694"/>
              <a:gd name="adj4" fmla="val -55403"/>
            </a:avLst>
          </a:prstGeom>
          <a:noFill/>
          <a:ln>
            <a:gradFill>
              <a:gsLst>
                <a:gs pos="0">
                  <a:srgbClr val="C00000"/>
                </a:gs>
                <a:gs pos="100000">
                  <a:srgbClr val="FFFF00"/>
                </a:gs>
              </a:gsLst>
              <a:lin ang="5400000" scaled="0"/>
            </a:gra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Ближайшая точка,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видимая в пикселе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6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8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/>
      <p:bldP spid="115" grpId="0"/>
      <p:bldP spid="116" grpId="0"/>
      <p:bldP spid="5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буфера</a:t>
            </a:r>
            <a:r>
              <a:rPr lang="en-US" sz="2800" dirty="0" smtClean="0"/>
              <a:t> </a:t>
            </a:r>
            <a:r>
              <a:rPr lang="ru-RU" sz="2800" dirty="0" smtClean="0"/>
              <a:t>глубины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3.8.6</a:t>
            </a:r>
            <a:r>
              <a:rPr lang="en-US" dirty="0" smtClean="0"/>
              <a:t> </a:t>
            </a:r>
            <a:r>
              <a:rPr lang="ru-RU" dirty="0" smtClean="0"/>
              <a:t>Метод буфера глубины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</a:t>
            </a:r>
            <a:r>
              <a:rPr lang="ru-RU" dirty="0" smtClean="0"/>
              <a:t>(19)</a:t>
            </a:r>
            <a:endParaRPr lang="ru-RU" dirty="0"/>
          </a:p>
        </p:txBody>
      </p: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323850" y="1125538"/>
            <a:ext cx="8496300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Каждому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пикселю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помимо цвета (буфер кадра)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сопоставляется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еще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и </a:t>
            </a:r>
            <a:r>
              <a:rPr 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глубина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z-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буфер), т.е.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расстояние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от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пикселя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соответствующей точки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фрагмента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объекта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Легко реализуется на аппаратном уровне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Четко учитывает любую геометрию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Память под дополнительный буфер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" name="AutoShape 4"/>
          <p:cNvSpPr>
            <a:spLocks noChangeArrowheads="1"/>
          </p:cNvSpPr>
          <p:nvPr/>
        </p:nvSpPr>
        <p:spPr bwMode="auto">
          <a:xfrm rot="-8824599">
            <a:off x="7781791" y="1653115"/>
            <a:ext cx="490537" cy="1357313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r>
              <a:rPr lang="en-US" dirty="0"/>
              <a:t>OpenGL</a:t>
            </a:r>
            <a:endParaRPr lang="ru-RU" dirty="0"/>
          </a:p>
        </p:txBody>
      </p:sp>
      <p:graphicFrame>
        <p:nvGraphicFramePr>
          <p:cNvPr id="53" name="Object 4"/>
          <p:cNvGraphicFramePr>
            <a:graphicFrameLocks noChangeAspect="1"/>
          </p:cNvGraphicFramePr>
          <p:nvPr/>
        </p:nvGraphicFramePr>
        <p:xfrm>
          <a:off x="1590675" y="3675063"/>
          <a:ext cx="4049713" cy="1698625"/>
        </p:xfrm>
        <a:graphic>
          <a:graphicData uri="http://schemas.openxmlformats.org/presentationml/2006/ole">
            <p:oleObj spid="_x0000_s84994" name="Equation" r:id="rId4" imgW="2222280" imgH="939600" progId="Equation.DSMT4">
              <p:embed/>
            </p:oleObj>
          </a:graphicData>
        </a:graphic>
      </p:graphicFrame>
      <p:sp>
        <p:nvSpPr>
          <p:cNvPr id="55" name="Rectangle 4"/>
          <p:cNvSpPr>
            <a:spLocks noChangeArrowheads="1"/>
          </p:cNvSpPr>
          <p:nvPr/>
        </p:nvSpPr>
        <p:spPr bwMode="auto">
          <a:xfrm>
            <a:off x="539750" y="5734050"/>
            <a:ext cx="2016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По умолчанию:</a:t>
            </a:r>
          </a:p>
        </p:txBody>
      </p:sp>
      <p:graphicFrame>
        <p:nvGraphicFramePr>
          <p:cNvPr id="56" name="Object 4"/>
          <p:cNvGraphicFramePr>
            <a:graphicFrameLocks noChangeAspect="1"/>
          </p:cNvGraphicFramePr>
          <p:nvPr/>
        </p:nvGraphicFramePr>
        <p:xfrm>
          <a:off x="2484438" y="5734050"/>
          <a:ext cx="3379787" cy="458788"/>
        </p:xfrm>
        <a:graphic>
          <a:graphicData uri="http://schemas.openxmlformats.org/presentationml/2006/ole">
            <p:oleObj spid="_x0000_s84995" name="Equation" r:id="rId5" imgW="1854000" imgH="2538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 animBg="1"/>
      <p:bldP spid="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3321" y="2070373"/>
            <a:ext cx="2232248" cy="4283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2116016"/>
            <a:ext cx="2232248" cy="4203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 удаления невидимых линий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3.8.7</a:t>
            </a:r>
            <a:r>
              <a:rPr lang="en-US" dirty="0" smtClean="0"/>
              <a:t> </a:t>
            </a:r>
            <a:r>
              <a:rPr lang="ru-RU" dirty="0" smtClean="0"/>
              <a:t>Пример удаления невидимых линий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</a:t>
            </a:r>
            <a:r>
              <a:rPr lang="ru-RU" dirty="0" smtClean="0"/>
              <a:t>(19)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45831" y="1268760"/>
            <a:ext cx="15338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Схематичный</a:t>
            </a:r>
          </a:p>
          <a:p>
            <a:r>
              <a:rPr lang="ru-RU" dirty="0" smtClean="0">
                <a:latin typeface="+mn-lt"/>
              </a:rPr>
              <a:t>вид сверху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на сферы</a:t>
            </a:r>
            <a:endParaRPr lang="ru-RU" dirty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95736" y="1340768"/>
            <a:ext cx="15183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Закрашенные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сферы</a:t>
            </a:r>
            <a:endParaRPr lang="ru-RU" dirty="0"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48264" y="1196752"/>
            <a:ext cx="144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n-lt"/>
              </a:rPr>
              <a:t>Сферы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+ каркас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+ </a:t>
            </a:r>
            <a:r>
              <a:rPr lang="en-US" dirty="0" smtClean="0">
                <a:latin typeface="+mn-lt"/>
              </a:rPr>
              <a:t>Z-</a:t>
            </a:r>
            <a:r>
              <a:rPr lang="ru-RU" dirty="0" smtClean="0">
                <a:latin typeface="+mn-lt"/>
              </a:rPr>
              <a:t>буфер</a:t>
            </a:r>
            <a:endParaRPr lang="ru-RU" dirty="0"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44008" y="1340768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n-lt"/>
              </a:rPr>
              <a:t>Сферы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+ каркас</a:t>
            </a:r>
            <a:endParaRPr lang="ru-RU" dirty="0">
              <a:latin typeface="+mn-lt"/>
            </a:endParaRPr>
          </a:p>
        </p:txBody>
      </p:sp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7102" y="2173241"/>
            <a:ext cx="2163090" cy="4174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2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2079898"/>
            <a:ext cx="1512168" cy="4228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111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111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10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Z</a:t>
            </a:r>
            <a:r>
              <a:rPr lang="ru-RU" sz="2800" dirty="0" smtClean="0"/>
              <a:t> </a:t>
            </a:r>
            <a:r>
              <a:rPr lang="en-US" sz="2800" dirty="0" smtClean="0"/>
              <a:t>–</a:t>
            </a:r>
            <a:r>
              <a:rPr lang="ru-RU" sz="2800" dirty="0" smtClean="0"/>
              <a:t> буфер в </a:t>
            </a:r>
            <a:r>
              <a:rPr lang="en-US" sz="2800" dirty="0" smtClean="0"/>
              <a:t>OpenGL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3.8.8</a:t>
            </a:r>
            <a:r>
              <a:rPr lang="en-US" dirty="0" smtClean="0"/>
              <a:t> </a:t>
            </a:r>
            <a:r>
              <a:rPr lang="ru-RU" dirty="0" smtClean="0"/>
              <a:t>Реализация в </a:t>
            </a:r>
            <a:r>
              <a:rPr lang="en-US" dirty="0" smtClean="0"/>
              <a:t>OpenGL  [</a:t>
            </a:r>
            <a:r>
              <a:rPr lang="ru-RU" dirty="0" smtClean="0"/>
              <a:t>1/6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</a:t>
            </a:r>
            <a:r>
              <a:rPr lang="ru-RU" dirty="0" smtClean="0"/>
              <a:t>(19)</a:t>
            </a:r>
            <a:endParaRPr lang="ru-RU" dirty="0"/>
          </a:p>
        </p:txBody>
      </p: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323528" y="1384315"/>
            <a:ext cx="856863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glut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DisplayMode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GLUT_DEPTH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|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/*…*/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)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создание буфера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Clear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GL_DEPTH_BUFFER_BIT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|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/*…*/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очистка буфера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GL_DEPTH_TEST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включение   сравнения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z-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координат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Disable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GL_DEPTH_TEST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отключение сравнения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z-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координат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DepthMask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TRUE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)  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 включение записи в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Z-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буфер по маске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DepthMask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FALSE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) 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 отключение записи в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Z-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буфер по маске</a:t>
            </a: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DepthFunc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*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// тип операций сравнения: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	     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GL_ALWAYS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|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GL_NEVER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	     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GL_GREATER | GL_LESS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	     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GL_EQUAL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| GL_NOTEQUAL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	       GL_LEQUAL 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|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GL_GEQUAL</a:t>
            </a: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Z</a:t>
            </a:r>
            <a:r>
              <a:rPr lang="ru-RU" sz="2800" dirty="0" smtClean="0"/>
              <a:t> </a:t>
            </a:r>
            <a:r>
              <a:rPr lang="en-US" sz="2800" dirty="0" smtClean="0"/>
              <a:t>–</a:t>
            </a:r>
            <a:r>
              <a:rPr lang="ru-RU" sz="2800" dirty="0" smtClean="0"/>
              <a:t> буфер в </a:t>
            </a:r>
            <a:r>
              <a:rPr lang="en-US" sz="2800" dirty="0" smtClean="0"/>
              <a:t>OpenGL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3.8.8</a:t>
            </a:r>
            <a:r>
              <a:rPr lang="en-US" dirty="0" smtClean="0"/>
              <a:t> </a:t>
            </a:r>
            <a:r>
              <a:rPr lang="ru-RU" dirty="0" smtClean="0"/>
              <a:t>Реализация в </a:t>
            </a:r>
            <a:r>
              <a:rPr lang="en-US" dirty="0" smtClean="0"/>
              <a:t>OpenGL  [</a:t>
            </a:r>
            <a:r>
              <a:rPr lang="ru-RU" dirty="0" smtClean="0"/>
              <a:t>2/6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 </a:t>
            </a:r>
            <a:r>
              <a:rPr lang="ru-RU" dirty="0" smtClean="0"/>
              <a:t>(19)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67544" y="1268760"/>
            <a:ext cx="8391315" cy="48245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лицевых граней в </a:t>
            </a:r>
            <a:r>
              <a:rPr lang="en-US" sz="2800" dirty="0" smtClean="0"/>
              <a:t>OpenGL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3.8.8</a:t>
            </a:r>
            <a:r>
              <a:rPr lang="en-US" dirty="0" smtClean="0"/>
              <a:t> </a:t>
            </a:r>
            <a:r>
              <a:rPr lang="ru-RU" dirty="0" smtClean="0"/>
              <a:t>Реализация в </a:t>
            </a:r>
            <a:r>
              <a:rPr lang="en-US" dirty="0" smtClean="0"/>
              <a:t>OpenGL  [</a:t>
            </a:r>
            <a:r>
              <a:rPr lang="ru-RU" dirty="0" smtClean="0"/>
              <a:t>3/6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 </a:t>
            </a:r>
            <a:r>
              <a:rPr lang="ru-RU" dirty="0" smtClean="0"/>
              <a:t>(19)</a:t>
            </a:r>
            <a:endParaRPr lang="ru-RU" dirty="0"/>
          </a:p>
        </p:txBody>
      </p: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395536" y="1412776"/>
            <a:ext cx="849694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Включить/выключить лицевые грани</a:t>
            </a:r>
          </a:p>
          <a:p>
            <a:r>
              <a:rPr lang="ru-RU" sz="20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GL_CULL_FACE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r>
              <a:rPr lang="ru-RU" sz="20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Disable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GL_CULL_FACE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)</a:t>
            </a:r>
            <a:endParaRPr lang="en-US" sz="2000" dirty="0" smtClean="0">
              <a:latin typeface="Consolas" pitchFamily="49" charset="0"/>
              <a:cs typeface="Consolas" pitchFamily="49" charset="0"/>
            </a:endParaRPr>
          </a:p>
          <a:p>
            <a:endParaRPr lang="ru-RU" sz="20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Направление рисования грани</a:t>
            </a:r>
          </a:p>
          <a:p>
            <a:pPr marL="742950" lvl="1" indent="-285750">
              <a:buFont typeface="Wingdings" pitchFamily="2" charset="2"/>
              <a:buNone/>
            </a:pP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		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FrontFace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GL_CCW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//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против часовой стрелке</a:t>
            </a:r>
          </a:p>
          <a:p>
            <a:pPr marL="742950" lvl="1" indent="-285750">
              <a:buFont typeface="Wingdings" pitchFamily="2" charset="2"/>
              <a:buNone/>
            </a:pP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		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FrontFace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GL_CW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//  по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часовой стрелке</a:t>
            </a:r>
            <a:endParaRPr lang="en-US" sz="2000" dirty="0" smtClean="0">
              <a:latin typeface="Consolas" pitchFamily="49" charset="0"/>
              <a:cs typeface="Consolas" pitchFamily="49" charset="0"/>
            </a:endParaRPr>
          </a:p>
          <a:p>
            <a:pPr marL="742950" lvl="1" indent="-285750">
              <a:buFont typeface="Wingdings" pitchFamily="2" charset="2"/>
              <a:buNone/>
            </a:pPr>
            <a:endParaRPr lang="ru-RU" sz="20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Сокрытие (отбраковка) граней</a:t>
            </a:r>
          </a:p>
          <a:p>
            <a:pPr marL="1143000" lvl="2" indent="-228600">
              <a:buFont typeface="Wingdings" pitchFamily="2" charset="2"/>
              <a:buNone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CullFace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GL_FRONT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)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// лицевых граней</a:t>
            </a:r>
          </a:p>
          <a:p>
            <a:pPr marL="1143000" lvl="2" indent="-228600"/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CullFace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GL_BACK</a:t>
            </a: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// </a:t>
            </a:r>
            <a:r>
              <a:rPr lang="ru-RU" sz="2000" dirty="0" err="1" smtClean="0">
                <a:latin typeface="Consolas" pitchFamily="49" charset="0"/>
                <a:cs typeface="Consolas" pitchFamily="49" charset="0"/>
              </a:rPr>
              <a:t>нелицевых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граней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лицевых граней в </a:t>
            </a:r>
            <a:r>
              <a:rPr lang="en-US" sz="2800" dirty="0" smtClean="0"/>
              <a:t>OpenGL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3.8.8</a:t>
            </a:r>
            <a:r>
              <a:rPr lang="en-US" dirty="0" smtClean="0"/>
              <a:t> </a:t>
            </a:r>
            <a:r>
              <a:rPr lang="ru-RU" dirty="0" smtClean="0"/>
              <a:t>Реализация в </a:t>
            </a:r>
            <a:r>
              <a:rPr lang="en-US" dirty="0" smtClean="0"/>
              <a:t>OpenGL  [</a:t>
            </a:r>
            <a:r>
              <a:rPr lang="ru-RU" dirty="0" smtClean="0"/>
              <a:t>4/6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 </a:t>
            </a:r>
            <a:r>
              <a:rPr lang="ru-RU" dirty="0" smtClean="0"/>
              <a:t>(19)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95536" y="1412776"/>
            <a:ext cx="8305762" cy="360740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4427984" y="5013176"/>
            <a:ext cx="35228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Результат ошибочного задания</a:t>
            </a:r>
            <a:br>
              <a:rPr lang="ru-RU" dirty="0" smtClean="0"/>
            </a:br>
            <a:r>
              <a:rPr lang="ru-RU" dirty="0" smtClean="0"/>
              <a:t>порядка вершин граней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Отсечение плоскостями в </a:t>
            </a:r>
            <a:r>
              <a:rPr lang="en-US" dirty="0" smtClean="0"/>
              <a:t>OpenGL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3.8.8</a:t>
            </a:r>
            <a:r>
              <a:rPr lang="en-US" dirty="0" smtClean="0"/>
              <a:t> </a:t>
            </a:r>
            <a:r>
              <a:rPr lang="ru-RU" dirty="0" smtClean="0"/>
              <a:t>Реализация в </a:t>
            </a:r>
            <a:r>
              <a:rPr lang="en-US" dirty="0" smtClean="0"/>
              <a:t>OpenGL  [</a:t>
            </a:r>
            <a:r>
              <a:rPr lang="ru-RU" dirty="0" smtClean="0"/>
              <a:t>5/6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 </a:t>
            </a:r>
            <a:r>
              <a:rPr lang="ru-RU" dirty="0" smtClean="0"/>
              <a:t>(19)</a:t>
            </a:r>
            <a:endParaRPr lang="ru-RU" dirty="0"/>
          </a:p>
        </p:txBody>
      </p:sp>
      <p:pic>
        <p:nvPicPr>
          <p:cNvPr id="17" name="Рисунок 16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99592" y="2896369"/>
            <a:ext cx="6835941" cy="3440866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Прямоугольник 18"/>
          <p:cNvSpPr/>
          <p:nvPr/>
        </p:nvSpPr>
        <p:spPr>
          <a:xfrm>
            <a:off x="2123728" y="1241465"/>
            <a:ext cx="489749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GLdouble equation[4] = { 50, -50, 0, 10};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glEnable ( GL_CLIP_PLANE0 );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glClipPlane ( GL_CLIP_PLANE0, equation ); 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	DrawCube();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glDisable ( GL_CLIP_PLANE0 );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Отсечение в прямоугольнике в </a:t>
            </a:r>
            <a:r>
              <a:rPr lang="en-US" dirty="0" smtClean="0"/>
              <a:t>OpenGL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3.8.8</a:t>
            </a:r>
            <a:r>
              <a:rPr lang="en-US" dirty="0" smtClean="0"/>
              <a:t> </a:t>
            </a:r>
            <a:r>
              <a:rPr lang="ru-RU" dirty="0" smtClean="0"/>
              <a:t>Реализация в </a:t>
            </a:r>
            <a:r>
              <a:rPr lang="en-US" dirty="0" smtClean="0"/>
              <a:t>OpenGL  [</a:t>
            </a:r>
            <a:r>
              <a:rPr lang="ru-RU" dirty="0" smtClean="0"/>
              <a:t>6/6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 </a:t>
            </a:r>
            <a:r>
              <a:rPr lang="ru-RU" dirty="0" smtClean="0"/>
              <a:t>(19)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619672" y="1241465"/>
            <a:ext cx="601959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glEnable ( GL_SCISSOR_TEST );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glScissor ( 0, WinHeight/2, WinWidth, WinHeight/2 );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   DrawCube();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glDisable ( GL_SCISSOR_TEST );</a:t>
            </a:r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36147" y="2310855"/>
            <a:ext cx="7896293" cy="39924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Видимые и невидимые линии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8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Постановка задачи</a:t>
            </a:r>
            <a:r>
              <a:rPr lang="en-US" dirty="0" smtClean="0"/>
              <a:t>  [1/2]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</a:t>
            </a:r>
            <a:r>
              <a:rPr lang="ru-RU" dirty="0" smtClean="0"/>
              <a:t>(19)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grpSp>
        <p:nvGrpSpPr>
          <p:cNvPr id="22" name="Группа 21"/>
          <p:cNvGrpSpPr/>
          <p:nvPr/>
        </p:nvGrpSpPr>
        <p:grpSpPr>
          <a:xfrm>
            <a:off x="468313" y="1125538"/>
            <a:ext cx="3608387" cy="3989387"/>
            <a:chOff x="468313" y="1125538"/>
            <a:chExt cx="3608387" cy="3989387"/>
          </a:xfrm>
        </p:grpSpPr>
        <p:grpSp>
          <p:nvGrpSpPr>
            <p:cNvPr id="40" name="Group 25"/>
            <p:cNvGrpSpPr>
              <a:grpSpLocks/>
            </p:cNvGrpSpPr>
            <p:nvPr/>
          </p:nvGrpSpPr>
          <p:grpSpPr bwMode="auto">
            <a:xfrm>
              <a:off x="468313" y="1125538"/>
              <a:ext cx="3575050" cy="3867150"/>
              <a:chOff x="378" y="896"/>
              <a:chExt cx="1912" cy="1937"/>
            </a:xfrm>
          </p:grpSpPr>
          <p:sp>
            <p:nvSpPr>
              <p:cNvPr id="49" name="AutoShape 5"/>
              <p:cNvSpPr>
                <a:spLocks noChangeArrowheads="1"/>
              </p:cNvSpPr>
              <p:nvPr/>
            </p:nvSpPr>
            <p:spPr bwMode="auto">
              <a:xfrm>
                <a:off x="793" y="1842"/>
                <a:ext cx="580" cy="991"/>
              </a:xfrm>
              <a:prstGeom prst="can">
                <a:avLst>
                  <a:gd name="adj" fmla="val 42454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" name="AutoShape 6"/>
              <p:cNvSpPr>
                <a:spLocks noChangeArrowheads="1"/>
              </p:cNvSpPr>
              <p:nvPr/>
            </p:nvSpPr>
            <p:spPr bwMode="auto">
              <a:xfrm>
                <a:off x="1652" y="896"/>
                <a:ext cx="638" cy="584"/>
              </a:xfrm>
              <a:prstGeom prst="sun">
                <a:avLst>
                  <a:gd name="adj" fmla="val 25000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" name="Rectangle 7"/>
              <p:cNvSpPr>
                <a:spLocks noChangeArrowheads="1"/>
              </p:cNvSpPr>
              <p:nvPr/>
            </p:nvSpPr>
            <p:spPr bwMode="auto">
              <a:xfrm>
                <a:off x="378" y="981"/>
                <a:ext cx="1738" cy="1517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2" name="AutoShape 4"/>
              <p:cNvSpPr>
                <a:spLocks noChangeArrowheads="1"/>
              </p:cNvSpPr>
              <p:nvPr/>
            </p:nvSpPr>
            <p:spPr bwMode="auto">
              <a:xfrm>
                <a:off x="657" y="1480"/>
                <a:ext cx="870" cy="582"/>
              </a:xfrm>
              <a:prstGeom prst="smileyFace">
                <a:avLst>
                  <a:gd name="adj" fmla="val 4653"/>
                </a:avLst>
              </a:prstGeom>
              <a:solidFill>
                <a:srgbClr val="FF0000">
                  <a:alpha val="50195"/>
                </a:srgb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7" name="Text Box 26"/>
            <p:cNvSpPr txBox="1">
              <a:spLocks noChangeArrowheads="1"/>
            </p:cNvSpPr>
            <p:nvPr/>
          </p:nvSpPr>
          <p:spPr bwMode="auto">
            <a:xfrm>
              <a:off x="2700338" y="4365625"/>
              <a:ext cx="1376362" cy="749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ru-RU" i="1"/>
                <a:t>Наличие</a:t>
              </a:r>
              <a:r>
                <a:rPr lang="en-US" i="1"/>
                <a:t/>
              </a:r>
              <a:br>
                <a:rPr lang="en-US" i="1"/>
              </a:br>
              <a:r>
                <a:rPr lang="ru-RU" i="1"/>
                <a:t>невидимых</a:t>
              </a:r>
              <a:r>
                <a:rPr lang="en-US" i="1"/>
                <a:t/>
              </a:r>
              <a:br>
                <a:rPr lang="en-US" i="1"/>
              </a:br>
              <a:r>
                <a:rPr lang="ru-RU" i="1"/>
                <a:t>линий</a:t>
              </a:r>
            </a:p>
          </p:txBody>
        </p:sp>
        <p:sp>
          <p:nvSpPr>
            <p:cNvPr id="58" name="Line 25"/>
            <p:cNvSpPr>
              <a:spLocks noChangeShapeType="1"/>
            </p:cNvSpPr>
            <p:nvPr/>
          </p:nvSpPr>
          <p:spPr bwMode="auto">
            <a:xfrm flipH="1" flipV="1">
              <a:off x="1933575" y="3405188"/>
              <a:ext cx="838200" cy="1176337"/>
            </a:xfrm>
            <a:prstGeom prst="line">
              <a:avLst/>
            </a:prstGeom>
            <a:noFill/>
            <a:ln w="25400">
              <a:solidFill>
                <a:srgbClr val="8000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4572000" y="1196975"/>
            <a:ext cx="4392613" cy="3751263"/>
            <a:chOff x="4572000" y="1196975"/>
            <a:chExt cx="4392613" cy="3751263"/>
          </a:xfrm>
        </p:grpSpPr>
        <p:sp>
          <p:nvSpPr>
            <p:cNvPr id="34" name="Text Box 26"/>
            <p:cNvSpPr txBox="1">
              <a:spLocks noChangeArrowheads="1"/>
            </p:cNvSpPr>
            <p:nvPr/>
          </p:nvSpPr>
          <p:spPr bwMode="auto">
            <a:xfrm>
              <a:off x="5686425" y="4581525"/>
              <a:ext cx="3278188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i="1"/>
                <a:t>Удаление невидимых линий</a:t>
              </a:r>
            </a:p>
          </p:txBody>
        </p:sp>
        <p:grpSp>
          <p:nvGrpSpPr>
            <p:cNvPr id="53" name="Group 24"/>
            <p:cNvGrpSpPr>
              <a:grpSpLocks/>
            </p:cNvGrpSpPr>
            <p:nvPr/>
          </p:nvGrpSpPr>
          <p:grpSpPr bwMode="auto">
            <a:xfrm>
              <a:off x="4572000" y="1196975"/>
              <a:ext cx="4170363" cy="3343275"/>
              <a:chOff x="2835" y="1752"/>
              <a:chExt cx="2264" cy="1698"/>
            </a:xfrm>
          </p:grpSpPr>
          <p:pic>
            <p:nvPicPr>
              <p:cNvPr id="54" name="Picture 32" descr="Monitor_window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835" y="1752"/>
                <a:ext cx="2264" cy="16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5" name="Rectangle 13"/>
              <p:cNvSpPr>
                <a:spLocks noChangeArrowheads="1"/>
              </p:cNvSpPr>
              <p:nvPr/>
            </p:nvSpPr>
            <p:spPr bwMode="auto">
              <a:xfrm>
                <a:off x="3152" y="1933"/>
                <a:ext cx="1558" cy="1358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56" name="Picture 40" descr="Monitor_result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154" y="1933"/>
                <a:ext cx="1540" cy="13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9" name="Line 25"/>
            <p:cNvSpPr>
              <a:spLocks noChangeShapeType="1"/>
            </p:cNvSpPr>
            <p:nvPr/>
          </p:nvSpPr>
          <p:spPr bwMode="auto">
            <a:xfrm flipH="1" flipV="1">
              <a:off x="6545263" y="3311525"/>
              <a:ext cx="835025" cy="1341438"/>
            </a:xfrm>
            <a:prstGeom prst="line">
              <a:avLst/>
            </a:prstGeom>
            <a:noFill/>
            <a:ln w="25400">
              <a:solidFill>
                <a:srgbClr val="8000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1239838" y="5443538"/>
            <a:ext cx="6491287" cy="830997"/>
            <a:chOff x="1239838" y="5443538"/>
            <a:chExt cx="6491287" cy="830997"/>
          </a:xfrm>
        </p:grpSpPr>
        <p:sp>
          <p:nvSpPr>
            <p:cNvPr id="60" name="Text Box 28"/>
            <p:cNvSpPr txBox="1">
              <a:spLocks noChangeArrowheads="1"/>
            </p:cNvSpPr>
            <p:nvPr/>
          </p:nvSpPr>
          <p:spPr bwMode="auto">
            <a:xfrm>
              <a:off x="1239838" y="5445224"/>
              <a:ext cx="1871662" cy="822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dirty="0"/>
                <a:t>Мировые</a:t>
              </a:r>
            </a:p>
            <a:p>
              <a:r>
                <a:rPr lang="ru-RU" sz="2400" dirty="0"/>
                <a:t>координаты</a:t>
              </a:r>
            </a:p>
          </p:txBody>
        </p:sp>
        <p:sp>
          <p:nvSpPr>
            <p:cNvPr id="61" name="Text Box 29"/>
            <p:cNvSpPr txBox="1">
              <a:spLocks noChangeArrowheads="1"/>
            </p:cNvSpPr>
            <p:nvPr/>
          </p:nvSpPr>
          <p:spPr bwMode="auto">
            <a:xfrm>
              <a:off x="5842146" y="5443538"/>
              <a:ext cx="1888979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ru-RU" sz="2400" dirty="0"/>
                <a:t>Оконные</a:t>
              </a:r>
            </a:p>
            <a:p>
              <a:r>
                <a:rPr lang="ru-RU" sz="2400" dirty="0"/>
                <a:t>координаты</a:t>
              </a:r>
            </a:p>
          </p:txBody>
        </p:sp>
        <p:sp>
          <p:nvSpPr>
            <p:cNvPr id="62" name="AutoShape 30"/>
            <p:cNvSpPr>
              <a:spLocks noChangeArrowheads="1"/>
            </p:cNvSpPr>
            <p:nvPr/>
          </p:nvSpPr>
          <p:spPr bwMode="auto">
            <a:xfrm>
              <a:off x="2773288" y="5661248"/>
              <a:ext cx="3526904" cy="288925"/>
            </a:xfrm>
            <a:custGeom>
              <a:avLst/>
              <a:gdLst>
                <a:gd name="G0" fmla="+- 18662 0 0"/>
                <a:gd name="G1" fmla="+- 5459 0 0"/>
                <a:gd name="G2" fmla="+- 21600 0 5459"/>
                <a:gd name="G3" fmla="+- 10800 0 5459"/>
                <a:gd name="G4" fmla="+- 21600 0 18662"/>
                <a:gd name="G5" fmla="*/ G4 G3 10800"/>
                <a:gd name="G6" fmla="+- 21600 0 G5"/>
                <a:gd name="T0" fmla="*/ 18662 w 21600"/>
                <a:gd name="T1" fmla="*/ 0 h 21600"/>
                <a:gd name="T2" fmla="*/ 0 w 21600"/>
                <a:gd name="T3" fmla="*/ 10800 h 21600"/>
                <a:gd name="T4" fmla="*/ 18662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8662" y="0"/>
                  </a:moveTo>
                  <a:lnTo>
                    <a:pt x="18662" y="5459"/>
                  </a:lnTo>
                  <a:lnTo>
                    <a:pt x="3375" y="5459"/>
                  </a:lnTo>
                  <a:lnTo>
                    <a:pt x="3375" y="16141"/>
                  </a:lnTo>
                  <a:lnTo>
                    <a:pt x="18662" y="16141"/>
                  </a:lnTo>
                  <a:lnTo>
                    <a:pt x="18662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59"/>
                  </a:moveTo>
                  <a:lnTo>
                    <a:pt x="1350" y="16141"/>
                  </a:lnTo>
                  <a:lnTo>
                    <a:pt x="2700" y="16141"/>
                  </a:lnTo>
                  <a:lnTo>
                    <a:pt x="2700" y="5459"/>
                  </a:lnTo>
                  <a:close/>
                </a:path>
                <a:path w="21600" h="21600">
                  <a:moveTo>
                    <a:pt x="0" y="5459"/>
                  </a:moveTo>
                  <a:lnTo>
                    <a:pt x="0" y="16141"/>
                  </a:lnTo>
                  <a:lnTo>
                    <a:pt x="675" y="16141"/>
                  </a:lnTo>
                  <a:lnTo>
                    <a:pt x="675" y="5459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Видимые и невидимые линии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к</a:t>
            </a:r>
            <a:r>
              <a:rPr lang="ru-RU" sz="2400" dirty="0" smtClean="0"/>
              <a:t>уб </a:t>
            </a:r>
            <a:r>
              <a:rPr lang="ru-RU" sz="2400" dirty="0" err="1" smtClean="0"/>
              <a:t>Неккера</a:t>
            </a:r>
            <a:r>
              <a:rPr lang="en-US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8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Постановка задачи</a:t>
            </a:r>
            <a:r>
              <a:rPr lang="en-US" dirty="0" smtClean="0"/>
              <a:t>  [2/2]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</a:t>
            </a:r>
            <a:r>
              <a:rPr lang="ru-RU" dirty="0" smtClean="0"/>
              <a:t>(19)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132856"/>
            <a:ext cx="1879025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3" name="Группа 62"/>
          <p:cNvGrpSpPr/>
          <p:nvPr/>
        </p:nvGrpSpPr>
        <p:grpSpPr>
          <a:xfrm>
            <a:off x="2915815" y="1197099"/>
            <a:ext cx="3021828" cy="1799853"/>
            <a:chOff x="4211960" y="1124744"/>
            <a:chExt cx="4109896" cy="2447925"/>
          </a:xfrm>
        </p:grpSpPr>
        <p:pic>
          <p:nvPicPr>
            <p:cNvPr id="110596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11960" y="1124744"/>
              <a:ext cx="2609850" cy="2447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" name="TextBox 43"/>
            <p:cNvSpPr txBox="1"/>
            <p:nvPr/>
          </p:nvSpPr>
          <p:spPr>
            <a:xfrm>
              <a:off x="6516217" y="1916485"/>
              <a:ext cx="1805639" cy="6278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>
                  <a:solidFill>
                    <a:srgbClr val="FF0000"/>
                  </a:solidFill>
                </a:rPr>
                <a:t>Вид №1</a:t>
              </a:r>
              <a:endParaRPr lang="ru-RU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2915816" y="3933056"/>
            <a:ext cx="2818576" cy="1728192"/>
            <a:chOff x="4211960" y="3933056"/>
            <a:chExt cx="3992416" cy="2447925"/>
          </a:xfrm>
        </p:grpSpPr>
        <p:pic>
          <p:nvPicPr>
            <p:cNvPr id="110597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211960" y="3933056"/>
              <a:ext cx="2343150" cy="2447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" name="TextBox 47"/>
            <p:cNvSpPr txBox="1"/>
            <p:nvPr/>
          </p:nvSpPr>
          <p:spPr>
            <a:xfrm>
              <a:off x="6444208" y="4725144"/>
              <a:ext cx="1760168" cy="6539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>
                  <a:solidFill>
                    <a:srgbClr val="FF0000"/>
                  </a:solidFill>
                </a:rPr>
                <a:t>Вид№2</a:t>
              </a:r>
              <a:endParaRPr lang="ru-RU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2346569" y="2825060"/>
            <a:ext cx="1631723" cy="1252012"/>
            <a:chOff x="2346569" y="2825060"/>
            <a:chExt cx="1631723" cy="1252012"/>
          </a:xfrm>
        </p:grpSpPr>
        <p:cxnSp>
          <p:nvCxnSpPr>
            <p:cNvPr id="31" name="Прямая со стрелкой 30"/>
            <p:cNvCxnSpPr>
              <a:stCxn id="110594" idx="3"/>
            </p:cNvCxnSpPr>
            <p:nvPr/>
          </p:nvCxnSpPr>
          <p:spPr>
            <a:xfrm flipV="1">
              <a:off x="2346569" y="3068960"/>
              <a:ext cx="929287" cy="360040"/>
            </a:xfrm>
            <a:prstGeom prst="straightConnector1">
              <a:avLst/>
            </a:prstGeom>
            <a:ln w="50800">
              <a:solidFill>
                <a:srgbClr val="FF0000"/>
              </a:solidFill>
              <a:prstDash val="dash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 стрелкой 34"/>
            <p:cNvCxnSpPr>
              <a:stCxn id="110594" idx="3"/>
            </p:cNvCxnSpPr>
            <p:nvPr/>
          </p:nvCxnSpPr>
          <p:spPr>
            <a:xfrm>
              <a:off x="2346569" y="3429000"/>
              <a:ext cx="713263" cy="648072"/>
            </a:xfrm>
            <a:prstGeom prst="straightConnector1">
              <a:avLst/>
            </a:prstGeom>
            <a:ln w="50800">
              <a:solidFill>
                <a:srgbClr val="FF0000"/>
              </a:solidFill>
              <a:prstDash val="dash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3275856" y="2825060"/>
              <a:ext cx="70243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600" b="1" dirty="0" smtClean="0">
                  <a:solidFill>
                    <a:srgbClr val="FF0000"/>
                  </a:solidFill>
                </a:rPr>
                <a:t>?</a:t>
              </a:r>
              <a:endParaRPr lang="ru-RU" sz="6600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116737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1340768"/>
            <a:ext cx="2058621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73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99814" y="3789040"/>
            <a:ext cx="2118128" cy="1736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6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лицевых граней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3.8.2</a:t>
            </a:r>
            <a:r>
              <a:rPr lang="en-US" dirty="0" smtClean="0"/>
              <a:t> </a:t>
            </a:r>
            <a:r>
              <a:rPr lang="ru-RU" dirty="0" smtClean="0"/>
              <a:t>Метод лицевых граней  </a:t>
            </a:r>
            <a:r>
              <a:rPr lang="en-US" dirty="0" smtClean="0"/>
              <a:t>[</a:t>
            </a:r>
            <a:r>
              <a:rPr lang="ru-RU" dirty="0" smtClean="0"/>
              <a:t>1/</a:t>
            </a:r>
            <a:r>
              <a:rPr lang="en-US" dirty="0" smtClean="0"/>
              <a:t>3]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</a:t>
            </a:r>
            <a:r>
              <a:rPr lang="ru-RU" dirty="0" smtClean="0"/>
              <a:t>(19)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9" name="Picture 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268760"/>
            <a:ext cx="4638675" cy="2362200"/>
          </a:xfrm>
          <a:prstGeom prst="rect">
            <a:avLst/>
          </a:prstGeom>
          <a:noFill/>
        </p:spPr>
      </p:pic>
      <p:graphicFrame>
        <p:nvGraphicFramePr>
          <p:cNvPr id="10" name="Group 164"/>
          <p:cNvGraphicFramePr>
            <a:graphicFrameLocks noGrp="1"/>
          </p:cNvGraphicFramePr>
          <p:nvPr/>
        </p:nvGraphicFramePr>
        <p:xfrm>
          <a:off x="395536" y="3772247"/>
          <a:ext cx="8208912" cy="1239838"/>
        </p:xfrm>
        <a:graphic>
          <a:graphicData uri="http://schemas.openxmlformats.org/drawingml/2006/table">
            <a:tbl>
              <a:tblPr/>
              <a:tblGrid>
                <a:gridCol w="2034239"/>
                <a:gridCol w="1430520"/>
                <a:gridCol w="2727929"/>
                <a:gridCol w="2016224"/>
              </a:tblGrid>
              <a:tr h="412750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Тип грани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Знак полупространства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Список граней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Front – faced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лицевая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 + 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A,B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Back – faced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нелицевая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−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C,D,E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 Box 75"/>
          <p:cNvSpPr txBox="1">
            <a:spLocks noChangeArrowheads="1"/>
          </p:cNvSpPr>
          <p:nvPr/>
        </p:nvSpPr>
        <p:spPr bwMode="auto">
          <a:xfrm>
            <a:off x="5451475" y="1340197"/>
            <a:ext cx="363753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Если наблюдатель находится</a:t>
            </a:r>
            <a:b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в полуплоскости, определенной</a:t>
            </a:r>
            <a:b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соответствующей внешней</a:t>
            </a:r>
            <a:b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нормалью, то знак этого</a:t>
            </a:r>
            <a:b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полупространства –</a:t>
            </a:r>
          </a:p>
          <a:p>
            <a:r>
              <a:rPr 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положительный</a:t>
            </a:r>
          </a:p>
        </p:txBody>
      </p:sp>
      <p:sp>
        <p:nvSpPr>
          <p:cNvPr id="12" name="Text Box 76"/>
          <p:cNvSpPr txBox="1">
            <a:spLocks noChangeArrowheads="1"/>
          </p:cNvSpPr>
          <p:nvPr/>
        </p:nvSpPr>
        <p:spPr bwMode="auto">
          <a:xfrm>
            <a:off x="539750" y="5320060"/>
            <a:ext cx="80645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Для сплошных (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solid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) тел, ни одна из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нелицевых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граней никогда не будет видна даже частично → при определении видимости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нелицевые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грани можно всегда отбрасывать</a:t>
            </a:r>
          </a:p>
        </p:txBody>
      </p:sp>
      <p:sp>
        <p:nvSpPr>
          <p:cNvPr id="13" name="AutoShape 165"/>
          <p:cNvSpPr>
            <a:spLocks noChangeArrowheads="1"/>
          </p:cNvSpPr>
          <p:nvPr/>
        </p:nvSpPr>
        <p:spPr bwMode="auto">
          <a:xfrm rot="-8824599">
            <a:off x="7853799" y="2301187"/>
            <a:ext cx="490537" cy="1357313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r>
              <a:rPr lang="en-US" dirty="0"/>
              <a:t>OpenGL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лицевых граней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3.8.2</a:t>
            </a:r>
            <a:r>
              <a:rPr lang="en-US" dirty="0" smtClean="0"/>
              <a:t> </a:t>
            </a:r>
            <a:r>
              <a:rPr lang="ru-RU" dirty="0" smtClean="0"/>
              <a:t>Метод лицевых граней  </a:t>
            </a:r>
            <a:r>
              <a:rPr lang="en-US" dirty="0" smtClean="0"/>
              <a:t>[</a:t>
            </a:r>
            <a:r>
              <a:rPr lang="ru-RU" dirty="0" smtClean="0"/>
              <a:t>2/</a:t>
            </a:r>
            <a:r>
              <a:rPr lang="en-US" dirty="0" smtClean="0"/>
              <a:t>3]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</a:t>
            </a:r>
            <a:r>
              <a:rPr lang="ru-RU" dirty="0" smtClean="0"/>
              <a:t>(19)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67544" y="1340768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Общее уравнение грани (плоскости):</a:t>
            </a:r>
          </a:p>
        </p:txBody>
      </p:sp>
      <p:sp>
        <p:nvSpPr>
          <p:cNvPr id="1126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2641" name="Object 1"/>
          <p:cNvGraphicFramePr>
            <a:graphicFrameLocks noChangeAspect="1"/>
          </p:cNvGraphicFramePr>
          <p:nvPr/>
        </p:nvGraphicFramePr>
        <p:xfrm>
          <a:off x="5148064" y="1340768"/>
          <a:ext cx="2448272" cy="418508"/>
        </p:xfrm>
        <a:graphic>
          <a:graphicData uri="http://schemas.openxmlformats.org/presentationml/2006/ole">
            <p:oleObj spid="_x0000_s112641" name="Equation" r:id="rId4" imgW="1117600" imgH="190500" progId="Equation.DSMT4">
              <p:embed/>
            </p:oleObj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39552" y="1988840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Вектор нормали в однородных координатах:</a:t>
            </a:r>
          </a:p>
        </p:txBody>
      </p:sp>
      <p:sp>
        <p:nvSpPr>
          <p:cNvPr id="1126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2643" name="Object 3"/>
          <p:cNvGraphicFramePr>
            <a:graphicFrameLocks noChangeAspect="1"/>
          </p:cNvGraphicFramePr>
          <p:nvPr/>
        </p:nvGraphicFramePr>
        <p:xfrm>
          <a:off x="6059242" y="1916832"/>
          <a:ext cx="1609102" cy="504056"/>
        </p:xfrm>
        <a:graphic>
          <a:graphicData uri="http://schemas.openxmlformats.org/presentationml/2006/ole">
            <p:oleObj spid="_x0000_s112643" name="Equation" r:id="rId5" imgW="799753" imgH="253890" progId="Equation.DSMT4">
              <p:embed/>
            </p:oleObj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611560" y="2636912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Однородные координаты произвольной точки:</a:t>
            </a:r>
          </a:p>
        </p:txBody>
      </p:sp>
      <p:sp>
        <p:nvSpPr>
          <p:cNvPr id="1126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2645" name="Object 5"/>
          <p:cNvGraphicFramePr>
            <a:graphicFrameLocks noChangeAspect="1"/>
          </p:cNvGraphicFramePr>
          <p:nvPr/>
        </p:nvGraphicFramePr>
        <p:xfrm>
          <a:off x="6372200" y="2610885"/>
          <a:ext cx="1584176" cy="458075"/>
        </p:xfrm>
        <a:graphic>
          <a:graphicData uri="http://schemas.openxmlformats.org/presentationml/2006/ole">
            <p:oleObj spid="_x0000_s112645" name="Equation" r:id="rId6" imgW="787400" imgH="228600" progId="Equation.DSMT4">
              <p:embed/>
            </p:oleObj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467545" y="3501008"/>
          <a:ext cx="8208911" cy="256831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952327"/>
                <a:gridCol w="2160240"/>
                <a:gridCol w="3096344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Знак</a:t>
                      </a:r>
                      <a:br>
                        <a:rPr lang="ru-RU" sz="16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скалярного произведения</a:t>
                      </a:r>
                      <a:endParaRPr lang="ru-RU" sz="16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Знак полупространства</a:t>
                      </a:r>
                      <a:endParaRPr lang="ru-RU" sz="16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Положение точки </a:t>
                      </a:r>
                      <a:r>
                        <a:rPr lang="en-US" sz="1600" b="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</a:t>
                      </a:r>
                      <a:r>
                        <a:rPr lang="ru-RU" sz="1600" b="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1600" b="0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относительно грани</a:t>
                      </a:r>
                      <a:endParaRPr lang="ru-RU" sz="1600" b="0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60040">
                <a:tc>
                  <a:txBody>
                    <a:bodyPr/>
                    <a:lstStyle/>
                    <a:p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</a:t>
                      </a:r>
                      <a:endParaRPr lang="ru-RU" sz="3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снаружи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40040">
                <a:tc>
                  <a:txBody>
                    <a:bodyPr/>
                    <a:lstStyle/>
                    <a:p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 самой грани</a:t>
                      </a:r>
                      <a:endParaRPr lang="ru-RU" sz="14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509406">
                <a:tc>
                  <a:txBody>
                    <a:bodyPr/>
                    <a:lstStyle/>
                    <a:p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–</a:t>
                      </a:r>
                      <a:endParaRPr lang="ru-RU" sz="3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внутри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12649" name="Object 9"/>
          <p:cNvGraphicFramePr>
            <a:graphicFrameLocks noChangeAspect="1"/>
          </p:cNvGraphicFramePr>
          <p:nvPr/>
        </p:nvGraphicFramePr>
        <p:xfrm>
          <a:off x="1547664" y="4293096"/>
          <a:ext cx="895045" cy="432048"/>
        </p:xfrm>
        <a:graphic>
          <a:graphicData uri="http://schemas.openxmlformats.org/presentationml/2006/ole">
            <p:oleObj spid="_x0000_s112649" name="Equation" r:id="rId7" imgW="571320" imgH="279360" progId="Equation.DSMT4">
              <p:embed/>
            </p:oleObj>
          </a:graphicData>
        </a:graphic>
      </p:graphicFrame>
      <p:graphicFrame>
        <p:nvGraphicFramePr>
          <p:cNvPr id="112650" name="Object 10"/>
          <p:cNvGraphicFramePr>
            <a:graphicFrameLocks noChangeAspect="1"/>
          </p:cNvGraphicFramePr>
          <p:nvPr/>
        </p:nvGraphicFramePr>
        <p:xfrm>
          <a:off x="1547664" y="4869160"/>
          <a:ext cx="893762" cy="431800"/>
        </p:xfrm>
        <a:graphic>
          <a:graphicData uri="http://schemas.openxmlformats.org/presentationml/2006/ole">
            <p:oleObj spid="_x0000_s112650" name="Equation" r:id="rId8" imgW="571320" imgH="279360" progId="Equation.DSMT4">
              <p:embed/>
            </p:oleObj>
          </a:graphicData>
        </a:graphic>
      </p:graphicFrame>
      <p:graphicFrame>
        <p:nvGraphicFramePr>
          <p:cNvPr id="112651" name="Object 11"/>
          <p:cNvGraphicFramePr>
            <a:graphicFrameLocks noChangeAspect="1"/>
          </p:cNvGraphicFramePr>
          <p:nvPr/>
        </p:nvGraphicFramePr>
        <p:xfrm>
          <a:off x="1547664" y="5517232"/>
          <a:ext cx="893762" cy="431800"/>
        </p:xfrm>
        <a:graphic>
          <a:graphicData uri="http://schemas.openxmlformats.org/presentationml/2006/ole">
            <p:oleObj spid="_x0000_s112651" name="Equation" r:id="rId9" imgW="571320" imgH="2793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2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2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2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12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1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лицевых граней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3.8.2</a:t>
            </a:r>
            <a:r>
              <a:rPr lang="en-US" dirty="0" smtClean="0"/>
              <a:t> </a:t>
            </a:r>
            <a:r>
              <a:rPr lang="ru-RU" dirty="0" smtClean="0"/>
              <a:t>Метод лицевых граней  </a:t>
            </a:r>
            <a:r>
              <a:rPr lang="en-US" dirty="0" smtClean="0"/>
              <a:t>[3</a:t>
            </a:r>
            <a:r>
              <a:rPr lang="ru-RU" dirty="0" smtClean="0"/>
              <a:t>/</a:t>
            </a:r>
            <a:r>
              <a:rPr lang="en-US" dirty="0" smtClean="0"/>
              <a:t>3]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</a:t>
            </a:r>
            <a:r>
              <a:rPr lang="ru-RU" dirty="0" smtClean="0"/>
              <a:t>(19)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126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4746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560" y="1242020"/>
            <a:ext cx="7553856" cy="4995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Скругленный прямоугольник 22"/>
          <p:cNvSpPr/>
          <p:nvPr/>
        </p:nvSpPr>
        <p:spPr>
          <a:xfrm rot="20006410">
            <a:off x="3396615" y="1751548"/>
            <a:ext cx="1872208" cy="1512168"/>
          </a:xfrm>
          <a:prstGeom prst="roundRect">
            <a:avLst/>
          </a:prstGeom>
          <a:solidFill>
            <a:srgbClr val="00B050">
              <a:alpha val="25000"/>
            </a:srgbClr>
          </a:solidFill>
          <a:ln w="6350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 rot="20006410">
            <a:off x="5387346" y="3161992"/>
            <a:ext cx="1872208" cy="1512168"/>
          </a:xfrm>
          <a:prstGeom prst="roundRect">
            <a:avLst/>
          </a:prstGeom>
          <a:solidFill>
            <a:srgbClr val="FF0000">
              <a:alpha val="25000"/>
            </a:srgbClr>
          </a:solidFill>
          <a:ln w="635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7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художника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3.8.3</a:t>
            </a:r>
            <a:r>
              <a:rPr lang="en-US" dirty="0" smtClean="0"/>
              <a:t> </a:t>
            </a:r>
            <a:r>
              <a:rPr lang="ru-RU" dirty="0" smtClean="0"/>
              <a:t>Метод художника  </a:t>
            </a:r>
            <a:r>
              <a:rPr lang="en-US" dirty="0" smtClean="0"/>
              <a:t>[</a:t>
            </a:r>
            <a:r>
              <a:rPr lang="ru-RU" dirty="0" smtClean="0"/>
              <a:t>1/3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</a:t>
            </a:r>
            <a:r>
              <a:rPr lang="ru-RU" dirty="0" smtClean="0"/>
              <a:t>(19)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4" name="AutoShape 60"/>
          <p:cNvSpPr>
            <a:spLocks noChangeArrowheads="1"/>
          </p:cNvSpPr>
          <p:nvPr/>
        </p:nvSpPr>
        <p:spPr bwMode="auto">
          <a:xfrm rot="12615115" flipV="1">
            <a:off x="6643688" y="2438400"/>
            <a:ext cx="995362" cy="765175"/>
          </a:xfrm>
          <a:prstGeom prst="parallelogram">
            <a:avLst>
              <a:gd name="adj" fmla="val 32521"/>
            </a:avLst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AutoShape 56"/>
          <p:cNvSpPr>
            <a:spLocks noChangeArrowheads="1"/>
          </p:cNvSpPr>
          <p:nvPr/>
        </p:nvSpPr>
        <p:spPr bwMode="auto">
          <a:xfrm rot="12615115" flipV="1">
            <a:off x="6816725" y="1655763"/>
            <a:ext cx="995363" cy="765175"/>
          </a:xfrm>
          <a:prstGeom prst="parallelogram">
            <a:avLst>
              <a:gd name="adj" fmla="val 32521"/>
            </a:avLst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395288" y="4365625"/>
            <a:ext cx="806450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Сортирует и отображает грани в порядке приближения к наблюдателю (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back-to-front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) по самой их дальней 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Z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-координате (или по центру масс)</a:t>
            </a:r>
          </a:p>
          <a:p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Неоднозначность сортировки</a:t>
            </a:r>
          </a:p>
          <a:p>
            <a:pPr>
              <a:buFont typeface="Wingdings" pitchFamily="2" charset="2"/>
              <a:buChar char="ü"/>
            </a:pP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Сложность сортировки: линейная и квадратичная</a:t>
            </a:r>
          </a:p>
        </p:txBody>
      </p:sp>
      <p:grpSp>
        <p:nvGrpSpPr>
          <p:cNvPr id="30" name="Группа 29"/>
          <p:cNvGrpSpPr/>
          <p:nvPr/>
        </p:nvGrpSpPr>
        <p:grpSpPr>
          <a:xfrm>
            <a:off x="971550" y="2565400"/>
            <a:ext cx="1493838" cy="955675"/>
            <a:chOff x="971550" y="2565400"/>
            <a:chExt cx="1493838" cy="955675"/>
          </a:xfrm>
        </p:grpSpPr>
        <p:sp>
          <p:nvSpPr>
            <p:cNvPr id="18" name="AutoShape 4"/>
            <p:cNvSpPr>
              <a:spLocks noChangeArrowheads="1"/>
            </p:cNvSpPr>
            <p:nvPr/>
          </p:nvSpPr>
          <p:spPr bwMode="auto">
            <a:xfrm>
              <a:off x="1403350" y="2565400"/>
              <a:ext cx="576263" cy="574675"/>
            </a:xfrm>
            <a:prstGeom prst="smileyFace">
              <a:avLst>
                <a:gd name="adj" fmla="val 4653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Text Box 46"/>
            <p:cNvSpPr txBox="1">
              <a:spLocks noChangeArrowheads="1"/>
            </p:cNvSpPr>
            <p:nvPr/>
          </p:nvSpPr>
          <p:spPr bwMode="auto">
            <a:xfrm>
              <a:off x="971550" y="3184525"/>
              <a:ext cx="1493838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1600"/>
                <a:t>Наблюдатель</a:t>
              </a:r>
            </a:p>
          </p:txBody>
        </p:sp>
      </p:grpSp>
      <p:sp>
        <p:nvSpPr>
          <p:cNvPr id="21" name="Text Box 48"/>
          <p:cNvSpPr txBox="1">
            <a:spLocks noChangeArrowheads="1"/>
          </p:cNvSpPr>
          <p:nvPr/>
        </p:nvSpPr>
        <p:spPr bwMode="auto">
          <a:xfrm>
            <a:off x="7451725" y="3357563"/>
            <a:ext cx="9413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/>
              <a:t>Грань С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3779838" y="2133600"/>
            <a:ext cx="930275" cy="1295400"/>
            <a:chOff x="3779838" y="2133600"/>
            <a:chExt cx="930275" cy="1295400"/>
          </a:xfrm>
        </p:grpSpPr>
        <p:sp>
          <p:nvSpPr>
            <p:cNvPr id="20" name="Text Box 47"/>
            <p:cNvSpPr txBox="1">
              <a:spLocks noChangeArrowheads="1"/>
            </p:cNvSpPr>
            <p:nvPr/>
          </p:nvSpPr>
          <p:spPr bwMode="auto">
            <a:xfrm>
              <a:off x="3779838" y="3092450"/>
              <a:ext cx="930275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1600"/>
                <a:t>Грань </a:t>
              </a:r>
              <a:r>
                <a:rPr lang="en-US" sz="1600"/>
                <a:t>A</a:t>
              </a:r>
              <a:endParaRPr lang="ru-RU" sz="1600"/>
            </a:p>
          </p:txBody>
        </p:sp>
        <p:sp>
          <p:nvSpPr>
            <p:cNvPr id="22" name="AutoShape 49"/>
            <p:cNvSpPr>
              <a:spLocks noChangeArrowheads="1"/>
            </p:cNvSpPr>
            <p:nvPr/>
          </p:nvSpPr>
          <p:spPr bwMode="auto">
            <a:xfrm>
              <a:off x="4067175" y="2133600"/>
              <a:ext cx="576263" cy="1008063"/>
            </a:xfrm>
            <a:prstGeom prst="parallelogram">
              <a:avLst>
                <a:gd name="adj" fmla="val 25000"/>
              </a:avLst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2017713" y="2079625"/>
            <a:ext cx="2671762" cy="752475"/>
            <a:chOff x="2017713" y="2079625"/>
            <a:chExt cx="2671762" cy="752475"/>
          </a:xfrm>
        </p:grpSpPr>
        <p:sp>
          <p:nvSpPr>
            <p:cNvPr id="23" name="Oval 51"/>
            <p:cNvSpPr>
              <a:spLocks noChangeArrowheads="1"/>
            </p:cNvSpPr>
            <p:nvPr/>
          </p:nvSpPr>
          <p:spPr bwMode="auto">
            <a:xfrm>
              <a:off x="4581525" y="2079625"/>
              <a:ext cx="107950" cy="10795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Line 54"/>
            <p:cNvSpPr>
              <a:spLocks noChangeShapeType="1"/>
            </p:cNvSpPr>
            <p:nvPr/>
          </p:nvSpPr>
          <p:spPr bwMode="auto">
            <a:xfrm flipV="1">
              <a:off x="2017713" y="2133600"/>
              <a:ext cx="2625725" cy="698500"/>
            </a:xfrm>
            <a:prstGeom prst="line">
              <a:avLst/>
            </a:prstGeom>
            <a:noFill/>
            <a:ln w="22225">
              <a:solidFill>
                <a:srgbClr val="FFC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2014538" y="2517775"/>
            <a:ext cx="5741987" cy="320675"/>
            <a:chOff x="2014538" y="2517775"/>
            <a:chExt cx="5741987" cy="320675"/>
          </a:xfrm>
        </p:grpSpPr>
        <p:sp>
          <p:nvSpPr>
            <p:cNvPr id="24" name="Oval 53"/>
            <p:cNvSpPr>
              <a:spLocks noChangeArrowheads="1"/>
            </p:cNvSpPr>
            <p:nvPr/>
          </p:nvSpPr>
          <p:spPr bwMode="auto">
            <a:xfrm>
              <a:off x="7648575" y="2517775"/>
              <a:ext cx="107950" cy="10795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Line 55"/>
            <p:cNvSpPr>
              <a:spLocks noChangeShapeType="1"/>
            </p:cNvSpPr>
            <p:nvPr/>
          </p:nvSpPr>
          <p:spPr bwMode="auto">
            <a:xfrm flipV="1">
              <a:off x="2014538" y="2565400"/>
              <a:ext cx="5653087" cy="273050"/>
            </a:xfrm>
            <a:prstGeom prst="line">
              <a:avLst/>
            </a:prstGeom>
            <a:noFill/>
            <a:ln w="22225">
              <a:solidFill>
                <a:srgbClr val="FFC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2016125" y="1801813"/>
            <a:ext cx="5768975" cy="1050925"/>
            <a:chOff x="2016125" y="1801813"/>
            <a:chExt cx="5768975" cy="1050925"/>
          </a:xfrm>
        </p:grpSpPr>
        <p:sp>
          <p:nvSpPr>
            <p:cNvPr id="27" name="Line 57"/>
            <p:cNvSpPr>
              <a:spLocks noChangeShapeType="1"/>
            </p:cNvSpPr>
            <p:nvPr/>
          </p:nvSpPr>
          <p:spPr bwMode="auto">
            <a:xfrm flipV="1">
              <a:off x="2016125" y="1858963"/>
              <a:ext cx="5724525" cy="993775"/>
            </a:xfrm>
            <a:prstGeom prst="line">
              <a:avLst/>
            </a:prstGeom>
            <a:noFill/>
            <a:ln w="22225">
              <a:solidFill>
                <a:srgbClr val="FFC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Oval 58"/>
            <p:cNvSpPr>
              <a:spLocks noChangeArrowheads="1"/>
            </p:cNvSpPr>
            <p:nvPr/>
          </p:nvSpPr>
          <p:spPr bwMode="auto">
            <a:xfrm>
              <a:off x="7677150" y="1801813"/>
              <a:ext cx="107950" cy="10795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5508625" y="1628775"/>
            <a:ext cx="2232025" cy="863600"/>
            <a:chOff x="5508625" y="1628775"/>
            <a:chExt cx="2232025" cy="863600"/>
          </a:xfrm>
        </p:grpSpPr>
        <p:sp>
          <p:nvSpPr>
            <p:cNvPr id="15" name="AutoShape 50"/>
            <p:cNvSpPr>
              <a:spLocks noChangeArrowheads="1"/>
            </p:cNvSpPr>
            <p:nvPr/>
          </p:nvSpPr>
          <p:spPr bwMode="auto">
            <a:xfrm rot="12615115">
              <a:off x="6084888" y="2133600"/>
              <a:ext cx="1655762" cy="358775"/>
            </a:xfrm>
            <a:prstGeom prst="parallelogram">
              <a:avLst>
                <a:gd name="adj" fmla="val 115376"/>
              </a:avLst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Text Box 61"/>
            <p:cNvSpPr txBox="1">
              <a:spLocks noChangeArrowheads="1"/>
            </p:cNvSpPr>
            <p:nvPr/>
          </p:nvSpPr>
          <p:spPr bwMode="auto">
            <a:xfrm>
              <a:off x="5508625" y="1628775"/>
              <a:ext cx="930275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1600"/>
                <a:t>Грань </a:t>
              </a:r>
              <a:r>
                <a:rPr lang="en-US" sz="1600"/>
                <a:t>B</a:t>
              </a:r>
              <a:endParaRPr lang="ru-RU" sz="16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706" y="1196752"/>
            <a:ext cx="4544342" cy="2952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Рисунок 2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4570" y="3645024"/>
            <a:ext cx="427327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художника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3.8.3</a:t>
            </a:r>
            <a:r>
              <a:rPr lang="en-US" dirty="0" smtClean="0"/>
              <a:t> </a:t>
            </a:r>
            <a:r>
              <a:rPr lang="ru-RU" dirty="0" smtClean="0"/>
              <a:t>Метод художника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ru-RU" dirty="0" smtClean="0"/>
              <a:t>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smtClean="0"/>
              <a:t>19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5076056" y="5517232"/>
            <a:ext cx="15295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Идеальный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результат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1640" y="2996952"/>
            <a:ext cx="13244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Исходная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система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 rot="2598316">
            <a:off x="4206804" y="2139661"/>
            <a:ext cx="654030" cy="3184203"/>
          </a:xfrm>
          <a:prstGeom prst="rightArrow">
            <a:avLst>
              <a:gd name="adj1" fmla="val 20040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10" grpId="0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художника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3.8.3</a:t>
            </a:r>
            <a:r>
              <a:rPr lang="en-US" dirty="0" smtClean="0"/>
              <a:t> </a:t>
            </a:r>
            <a:r>
              <a:rPr lang="ru-RU" dirty="0" smtClean="0"/>
              <a:t>Метод художника  </a:t>
            </a:r>
            <a:r>
              <a:rPr lang="en-US" dirty="0" smtClean="0"/>
              <a:t>[</a:t>
            </a:r>
            <a:r>
              <a:rPr lang="ru-RU" dirty="0" smtClean="0"/>
              <a:t>3/3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smtClean="0"/>
              <a:t>19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1" name="Рисунок 1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81326" y="1196752"/>
            <a:ext cx="300284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Стрелка вправо 11"/>
          <p:cNvSpPr/>
          <p:nvPr/>
        </p:nvSpPr>
        <p:spPr>
          <a:xfrm rot="5400000">
            <a:off x="4453083" y="1947890"/>
            <a:ext cx="654030" cy="3184203"/>
          </a:xfrm>
          <a:prstGeom prst="rightArrow">
            <a:avLst>
              <a:gd name="adj1" fmla="val 20040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" name="Группа 18"/>
          <p:cNvGrpSpPr/>
          <p:nvPr/>
        </p:nvGrpSpPr>
        <p:grpSpPr>
          <a:xfrm>
            <a:off x="5302372" y="4245628"/>
            <a:ext cx="3374084" cy="2135700"/>
            <a:chOff x="5302372" y="4245628"/>
            <a:chExt cx="3374084" cy="2135700"/>
          </a:xfrm>
        </p:grpSpPr>
        <p:pic>
          <p:nvPicPr>
            <p:cNvPr id="15" name="Рисунок 14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81285" y="4245628"/>
              <a:ext cx="3295171" cy="20636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Box 15"/>
            <p:cNvSpPr txBox="1"/>
            <p:nvPr/>
          </p:nvSpPr>
          <p:spPr>
            <a:xfrm>
              <a:off x="5302372" y="5734997"/>
              <a:ext cx="214994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Вариант №2</a:t>
              </a:r>
              <a:b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(по ближайшей)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67544" y="4077072"/>
            <a:ext cx="3244267" cy="2304256"/>
            <a:chOff x="467544" y="4077072"/>
            <a:chExt cx="3244267" cy="2304256"/>
          </a:xfrm>
        </p:grpSpPr>
        <p:pic>
          <p:nvPicPr>
            <p:cNvPr id="14" name="Рисунок 13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67544" y="4077072"/>
              <a:ext cx="3244267" cy="2234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539552" y="5734997"/>
              <a:ext cx="167225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Вариант №1</a:t>
              </a:r>
              <a:b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(по центру)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652120" y="1340768"/>
            <a:ext cx="25187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Идеальный результат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3345</TotalTime>
  <Words>638</Words>
  <Application>Microsoft Office PowerPoint</Application>
  <PresentationFormat>Экран (4:3)</PresentationFormat>
  <Paragraphs>210</Paragraphs>
  <Slides>19</Slides>
  <Notes>18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Тема КГ</vt:lpstr>
      <vt:lpstr>Equation</vt:lpstr>
      <vt:lpstr>(удаление невидимых линий)</vt:lpstr>
      <vt:lpstr>Видимые и невидимые линии</vt:lpstr>
      <vt:lpstr>Видимые и невидимые линии (куб Неккера)</vt:lpstr>
      <vt:lpstr>Метод лицевых граней</vt:lpstr>
      <vt:lpstr>Метод лицевых граней</vt:lpstr>
      <vt:lpstr>Метод лицевых граней</vt:lpstr>
      <vt:lpstr>Метод художника</vt:lpstr>
      <vt:lpstr>Метод художника</vt:lpstr>
      <vt:lpstr>Метод художника</vt:lpstr>
      <vt:lpstr>Метод двоичного разбиения пространства </vt:lpstr>
      <vt:lpstr>Метод трассировки</vt:lpstr>
      <vt:lpstr>Метод буфера глубины</vt:lpstr>
      <vt:lpstr>Пример удаления невидимых линий</vt:lpstr>
      <vt:lpstr>Z – буфер в OpenGL</vt:lpstr>
      <vt:lpstr>Z – буфер в OpenGL</vt:lpstr>
      <vt:lpstr>Метод лицевых граней в OpenGL</vt:lpstr>
      <vt:lpstr>Метод лицевых граней в OpenGL</vt:lpstr>
      <vt:lpstr>Отсечение плоскостями в OpenGL</vt:lpstr>
      <vt:lpstr>Отсечение в прямоугольнике в OpenGL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310</cp:revision>
  <dcterms:created xsi:type="dcterms:W3CDTF">2014-02-11T08:42:57Z</dcterms:created>
  <dcterms:modified xsi:type="dcterms:W3CDTF">2024-10-01T06:13:23Z</dcterms:modified>
</cp:coreProperties>
</file>