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53" r:id="rId2"/>
    <p:sldId id="396" r:id="rId3"/>
    <p:sldId id="397" r:id="rId4"/>
    <p:sldId id="401" r:id="rId5"/>
    <p:sldId id="402" r:id="rId6"/>
    <p:sldId id="403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буферы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Буферы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39551" y="1231437"/>
          <a:ext cx="8208913" cy="505275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88110"/>
                <a:gridCol w="1892210"/>
                <a:gridCol w="2808312"/>
                <a:gridCol w="2520281"/>
              </a:tblGrid>
              <a:tr h="5653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Название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Краткое 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Виды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9262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frame buffer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кадра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абстрактное,</a:t>
                      </a:r>
                      <a:b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универсальное</a:t>
                      </a:r>
                      <a:b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255885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render buffer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визуализации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одного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изображения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виде набора</a:t>
                      </a:r>
                      <a:r>
                        <a:rPr lang="ru-RU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кадровых буферов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цвета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глубины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Z-buffer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шаблона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накопления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(А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9517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buffer object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объектов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i="1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 для массивов и индексов</a:t>
                      </a:r>
                      <a:endParaRPr kumimoji="0" lang="ru-RU" i="1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Буферы цвета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>
                <a:ea typeface="Verdana" pitchFamily="34" charset="0"/>
                <a:cs typeface="Verdana" pitchFamily="34" charset="0"/>
              </a:rPr>
              <a:t>Color buffer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334471"/>
            <a:ext cx="748883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Двойная буферизация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(обеспечение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гладкости анимации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из переднего буфера (GL_FRONT) происходит вывод на экран,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в заднем буфере (GL_BACK) подготавливается новое изображение,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после чего содержимое буферов </a:t>
            </a:r>
            <a:r>
              <a:rPr lang="ru-RU" sz="14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логически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меняется местами</a:t>
            </a:r>
          </a:p>
          <a:p>
            <a:endParaRPr lang="ru-RU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DisplayMode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DOUBLE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// включение режима</a:t>
            </a:r>
          </a:p>
          <a:p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SwapBuffers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вместо </a:t>
            </a: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Finish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06578" cy="30713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16224"/>
                <a:gridCol w="1872208"/>
                <a:gridCol w="1643124"/>
                <a:gridCol w="1460267"/>
                <a:gridCol w="121475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Название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GL_FRONT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стандартный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двойной буферизации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скайбокса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1044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задний, фоновый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GL_LEFT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GL_RIGHT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левый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правый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GL_FRONT_LEFT  GL_FRONT_RIGHT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GL_BACK_LEFT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GL_BACK_RIGHT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передний-левый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передний-правый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задний-левый</a:t>
                      </a: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задний-правый</a:t>
                      </a:r>
                      <a:endParaRPr lang="ru-RU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стереоскопического изображения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GL_AUX0 GL_AUX1 GL_AUX2 GL_AUX3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noProof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необязательные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аккумулятора (накопителя)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Accumulation buffer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 </a:t>
            </a:r>
            <a:r>
              <a:rPr lang="en-US" dirty="0" smtClean="0"/>
              <a:t> [2/4]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1268760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временного хранения визуальных изображений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возможностью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попиксельных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операций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получения эффектов сглаживания и т.п.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Group 60"/>
          <p:cNvGraphicFramePr>
            <a:graphicFrameLocks noGrp="1"/>
          </p:cNvGraphicFramePr>
          <p:nvPr/>
        </p:nvGraphicFramePr>
        <p:xfrm>
          <a:off x="467544" y="3494112"/>
          <a:ext cx="8094965" cy="277368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389380"/>
                <a:gridCol w="6705585"/>
              </a:tblGrid>
              <a:tr h="1508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Операция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800" b="1" dirty="0" err="1" smtClean="0">
                          <a:latin typeface="Consolas" pitchFamily="49" charset="0"/>
                          <a:cs typeface="Consolas" pitchFamily="49" charset="0"/>
                        </a:rPr>
                        <a:t>glAccum</a:t>
                      </a:r>
                      <a:r>
                        <a:rPr lang="ru-RU" sz="1800" b="1" dirty="0" smtClean="0">
                          <a:latin typeface="Consolas" pitchFamily="49" charset="0"/>
                          <a:cs typeface="Consolas" pitchFamily="49" charset="0"/>
                        </a:rPr>
                        <a:t> ( </a:t>
                      </a:r>
                      <a:r>
                        <a:rPr lang="en-US" sz="1800" b="1" i="1" dirty="0" err="1" smtClean="0">
                          <a:latin typeface="Consolas" pitchFamily="49" charset="0"/>
                          <a:cs typeface="Consolas" pitchFamily="49" charset="0"/>
                        </a:rPr>
                        <a:t>oper</a:t>
                      </a:r>
                      <a:r>
                        <a:rPr lang="ru-RU" sz="1800" b="1" dirty="0" smtClean="0">
                          <a:latin typeface="Consolas" pitchFamily="49" charset="0"/>
                          <a:cs typeface="Consolas" pitchFamily="49" charset="0"/>
                        </a:rPr>
                        <a:t>, </a:t>
                      </a:r>
                      <a:r>
                        <a:rPr lang="ru-RU" sz="1800" b="1" i="1" dirty="0" err="1" smtClean="0">
                          <a:latin typeface="Consolas" pitchFamily="49" charset="0"/>
                          <a:cs typeface="Consolas" pitchFamily="49" charset="0"/>
                        </a:rPr>
                        <a:t>value</a:t>
                      </a:r>
                      <a:r>
                        <a:rPr lang="en-US" sz="1800" b="1" i="1" dirty="0" smtClean="0">
                          <a:latin typeface="Consolas" pitchFamily="49" charset="0"/>
                          <a:cs typeface="Consolas" pitchFamily="49" charset="0"/>
                        </a:rPr>
                        <a:t> )</a:t>
                      </a:r>
                      <a:r>
                        <a:rPr lang="ru-RU" sz="1800" b="1" i="1" dirty="0" smtClean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GL_LOAD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чтения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заносятся в буфер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GL_ACCUM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чтения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складываются в буфер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GL_MULT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в буфере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 ADD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в буфере складываются с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 RETURN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заносятся в буфер записи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99592" y="2636912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ClearAccum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B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A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 аккумулятора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трафарета (шаблона, маски)</a:t>
            </a:r>
            <a:br>
              <a:rPr lang="ru-RU" sz="2800" dirty="0" smtClean="0"/>
            </a:br>
            <a:r>
              <a:rPr lang="en-US" sz="2400" dirty="0" smtClean="0"/>
              <a:t>Stencil buffer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  </a:t>
            </a:r>
            <a:r>
              <a:rPr lang="en-US" dirty="0" smtClean="0"/>
              <a:t>[3/4]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276012"/>
            <a:ext cx="820891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наложения маски (трафарета) на пиксельное изображение с целью: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вырезания одной фигуры из другой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реализация отражений и теней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…</a:t>
            </a:r>
          </a:p>
          <a:p>
            <a:pPr lvl="1">
              <a:buFont typeface="Wingdings" pitchFamily="2" charset="2"/>
              <a:buChar char="Ø"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GL_STENCIL_TEST )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// включение буфера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GL_STENCIL_TEST )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выключение буфера</a:t>
            </a:r>
          </a:p>
          <a:p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ClearStencil</a:t>
            </a:r>
            <a:r>
              <a:rPr lang="ru-RU" sz="16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(*)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значение для очистки буфера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Clear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GL_STENCIL_BUFFER_BIT )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StencilMask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	     </a:t>
            </a:r>
            <a:r>
              <a:rPr lang="en-US" sz="1600" dirty="0" smtClean="0"/>
              <a:t>// </a:t>
            </a:r>
            <a:r>
              <a:rPr lang="ru-RU" sz="1600" dirty="0" smtClean="0"/>
              <a:t>задание маски битов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функции сравнения (GL_LESS, GL_EQUAL, GL_GEQUAL,…)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значений буфера (по маске) с параметром */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StencilFunc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действия (GL_KEEP, GL_ZERO, GL_INCR,…)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зависимости от результатов сравнения */</a:t>
            </a:r>
          </a:p>
          <a:p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StencilOp</a:t>
            </a:r>
            <a:r>
              <a:rPr lang="ru-RU" sz="16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глубины</a:t>
            </a:r>
            <a:br>
              <a:rPr lang="ru-RU" sz="2800" dirty="0" smtClean="0"/>
            </a:br>
            <a:r>
              <a:rPr lang="en-US" sz="2400" dirty="0" smtClean="0"/>
              <a:t>Z-buffer, depth buffer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en-US" dirty="0" smtClean="0"/>
              <a:t> </a:t>
            </a:r>
            <a:r>
              <a:rPr lang="ru-RU" dirty="0" smtClean="0"/>
              <a:t>Буферы визуализации  </a:t>
            </a:r>
            <a:r>
              <a:rPr lang="en-US" dirty="0" smtClean="0"/>
              <a:t>[4/4]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124744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Двумерный массив данных,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дополняющий двумерное изображение (буфер кадра),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 для каждого пикселя (фрагмента) изображения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сопоставляется «глубина»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 от наблюдателя до соответствующей точки объекта/объектов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пиксели объектов перекрываются, то их значения глубины сравниваются,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остается тот, который ближе, а его глубина сохраняется в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-буфере</a:t>
            </a:r>
          </a:p>
          <a:p>
            <a:pPr>
              <a:buFont typeface="Courier New" pitchFamily="49" charset="0"/>
              <a:buChar char="o"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Применяется для отсечения невидимой геометрии</a:t>
            </a:r>
          </a:p>
          <a:p>
            <a:pPr>
              <a:buFont typeface="Courier New" pitchFamily="49" charset="0"/>
              <a:buChar char="o"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Поддержка буфера осуществляется на аппаратном уровне.</a:t>
            </a:r>
          </a:p>
          <a:p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работы с буфером используются следующие команды: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InitDisplayMode</a:t>
            </a:r>
            <a:r>
              <a:rPr lang="en-US" sz="16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GLUT_DEPTH 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создание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Clear</a:t>
            </a:r>
            <a:r>
              <a:rPr lang="en-US" sz="16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GL_DEPTH_BUFFER_BIT 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очистка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GL_DEPTH_TEST 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Disable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GL_DEPTH_TEST )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выключение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4546</TotalTime>
  <Words>281</Words>
  <Application>Microsoft Office PowerPoint</Application>
  <PresentationFormat>Экран (4:3)</PresentationFormat>
  <Paragraphs>109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КГ</vt:lpstr>
      <vt:lpstr>(буферы)</vt:lpstr>
      <vt:lpstr>Буферы</vt:lpstr>
      <vt:lpstr>Буферы цвета Color buffer</vt:lpstr>
      <vt:lpstr>Буфер аккумулятора (накопителя) Accumulation buffer</vt:lpstr>
      <vt:lpstr>Буфер трафарета (шаблона, маски) Stencil buffer</vt:lpstr>
      <vt:lpstr>Буфер глубины Z-buffer, depth buffer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483</cp:revision>
  <dcterms:created xsi:type="dcterms:W3CDTF">2014-02-11T08:42:57Z</dcterms:created>
  <dcterms:modified xsi:type="dcterms:W3CDTF">2024-10-14T22:43:14Z</dcterms:modified>
</cp:coreProperties>
</file>