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5" r:id="rId3"/>
    <p:sldId id="365" r:id="rId4"/>
    <p:sldId id="366" r:id="rId5"/>
    <p:sldId id="367" r:id="rId6"/>
    <p:sldId id="368" r:id="rId7"/>
    <p:sldId id="369" r:id="rId8"/>
    <p:sldId id="379" r:id="rId9"/>
    <p:sldId id="370" r:id="rId10"/>
    <p:sldId id="371" r:id="rId11"/>
    <p:sldId id="372" r:id="rId12"/>
    <p:sldId id="377" r:id="rId13"/>
    <p:sldId id="373" r:id="rId14"/>
    <p:sldId id="378" r:id="rId15"/>
    <p:sldId id="374" r:id="rId16"/>
    <p:sldId id="376" r:id="rId17"/>
    <p:sldId id="380" r:id="rId18"/>
    <p:sldId id="385" r:id="rId19"/>
    <p:sldId id="384" r:id="rId20"/>
    <p:sldId id="381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8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wmf"/><Relationship Id="rId1" Type="http://schemas.openxmlformats.org/officeDocument/2006/relationships/image" Target="../media/image6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5\Projected%20Shadow%20Maps%20with%20Cg%20and%20OpenGL.avi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тени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5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(shadow volumes)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684213" y="1222648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Строим теневой объем в виде усеченной пирамиды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(с позиции источника света)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4211638" y="194178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82625" y="2230710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все объекты без теней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-буфером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4211638" y="294984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84213" y="3238773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 «теневой объем» так,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чтобы ненулевое значение получают затеняемые пиксели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4211638" y="3957910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684213" y="4246835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сцену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буфером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467544" y="5085184"/>
            <a:ext cx="828092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корректность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неинвариантность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относительно положения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наблюдателя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резкость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14" name="Picture 4" descr="ST_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604750"/>
            <a:ext cx="2461975" cy="1608226"/>
          </a:xfrm>
          <a:prstGeom prst="rect">
            <a:avLst/>
          </a:prstGeom>
          <a:noFill/>
        </p:spPr>
      </p:pic>
      <p:pic>
        <p:nvPicPr>
          <p:cNvPr id="15" name="Picture 5" descr="ST_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04750"/>
            <a:ext cx="2213792" cy="1608226"/>
          </a:xfrm>
          <a:prstGeom prst="rect">
            <a:avLst/>
          </a:prstGeom>
          <a:noFill/>
        </p:spPr>
      </p:pic>
      <p:pic>
        <p:nvPicPr>
          <p:cNvPr id="16" name="Picture 8" descr="ST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25144"/>
            <a:ext cx="2473321" cy="1608226"/>
          </a:xfrm>
          <a:prstGeom prst="rect">
            <a:avLst/>
          </a:prstGeom>
          <a:noFill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268760"/>
            <a:ext cx="2464812" cy="1608226"/>
          </a:xfrm>
          <a:prstGeom prst="rect">
            <a:avLst/>
          </a:prstGeom>
          <a:noFill/>
        </p:spPr>
      </p:pic>
      <p:pic>
        <p:nvPicPr>
          <p:cNvPr id="18" name="Picture 10" descr="ST_2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3789040"/>
            <a:ext cx="2437867" cy="1608226"/>
          </a:xfrm>
          <a:prstGeom prst="rect">
            <a:avLst/>
          </a:prstGeom>
          <a:noFill/>
        </p:spPr>
      </p:pic>
      <p:pic>
        <p:nvPicPr>
          <p:cNvPr id="19" name="Picture 11" descr="ST_2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789040"/>
            <a:ext cx="2376884" cy="1608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715" y="1625922"/>
            <a:ext cx="8395471" cy="338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84213" y="1412875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источника света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4211638" y="202723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682625" y="2324100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записывается в текстуру (карту теней)</a:t>
            </a: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211638" y="294322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684213" y="3236913"/>
            <a:ext cx="7197725" cy="6111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камеры</a:t>
            </a:r>
          </a:p>
        </p:txBody>
      </p:sp>
      <p:sp>
        <p:nvSpPr>
          <p:cNvPr id="22" name="AutoShape 20"/>
          <p:cNvSpPr>
            <a:spLocks noChangeArrowheads="1"/>
          </p:cNvSpPr>
          <p:nvPr/>
        </p:nvSpPr>
        <p:spPr bwMode="auto">
          <a:xfrm>
            <a:off x="4211638" y="385127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684213" y="4157663"/>
            <a:ext cx="7197725" cy="783505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«Исправленные» текстуры с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тенями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накладываются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объект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467544" y="5150222"/>
            <a:ext cx="364035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регулируемая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аппаратная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размер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текстуры (память)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 rot="16200000">
            <a:off x="2020072" y="202048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источника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268762"/>
            <a:ext cx="22986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07" y="1196753"/>
            <a:ext cx="235594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300748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774" y="3789040"/>
            <a:ext cx="32956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22"/>
          <p:cNvSpPr txBox="1">
            <a:spLocks noChangeArrowheads="1"/>
          </p:cNvSpPr>
          <p:nvPr/>
        </p:nvSpPr>
        <p:spPr bwMode="auto">
          <a:xfrm rot="16200000">
            <a:off x="5251720" y="209249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карты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 rot="16200000">
            <a:off x="3100192" y="4972816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наблюдателя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 rot="16200000">
            <a:off x="7463063" y="5023919"/>
            <a:ext cx="2088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Наложение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освещения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light maps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.3.6</a:t>
            </a:r>
            <a:r>
              <a:rPr lang="en-US" dirty="0" smtClean="0"/>
              <a:t> </a:t>
            </a:r>
            <a:r>
              <a:rPr lang="ru-RU" dirty="0" smtClean="0"/>
              <a:t>Карты освещения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97321" y="3573016"/>
            <a:ext cx="43188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на этапе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размер текстуры (память)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auto">
          <a:xfrm>
            <a:off x="398909" y="119675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Строится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ограничивающий прямоугольник-текстура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(«карта освещения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3926334" y="158727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397321" y="1763489"/>
            <a:ext cx="827913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каждом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(как точке объекта) определяются все видимые источники</a:t>
            </a:r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>
            <a:off x="398909" y="232070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определяется по модели освещения</a:t>
            </a:r>
          </a:p>
        </p:txBody>
      </p:sp>
      <p:sp>
        <p:nvSpPr>
          <p:cNvPr id="19" name="AutoShape 38"/>
          <p:cNvSpPr>
            <a:spLocks noChangeArrowheads="1"/>
          </p:cNvSpPr>
          <p:nvPr/>
        </p:nvSpPr>
        <p:spPr bwMode="auto">
          <a:xfrm>
            <a:off x="3926334" y="215242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39"/>
          <p:cNvSpPr>
            <a:spLocks noChangeArrowheads="1"/>
          </p:cNvSpPr>
          <p:nvPr/>
        </p:nvSpPr>
        <p:spPr bwMode="auto">
          <a:xfrm>
            <a:off x="397321" y="2873152"/>
            <a:ext cx="8279135" cy="468312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текстура накладывается на объект в режиме смешивания</a:t>
            </a:r>
          </a:p>
        </p:txBody>
      </p:sp>
      <p:sp>
        <p:nvSpPr>
          <p:cNvPr id="26" name="AutoShape 40"/>
          <p:cNvSpPr>
            <a:spLocks noChangeArrowheads="1"/>
          </p:cNvSpPr>
          <p:nvPr/>
        </p:nvSpPr>
        <p:spPr bwMode="auto">
          <a:xfrm>
            <a:off x="3924746" y="2709639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 rot="19308057">
            <a:off x="3184674" y="4946650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2987824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99036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3799036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2987824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7235974" y="3429000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8028136" y="4365625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34" name="Oval 13"/>
          <p:cNvSpPr>
            <a:spLocks noChangeArrowheads="1"/>
          </p:cNvSpPr>
          <p:nvPr/>
        </p:nvSpPr>
        <p:spPr bwMode="auto">
          <a:xfrm>
            <a:off x="5508774" y="3862387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V="1">
            <a:off x="3419624" y="3789362"/>
            <a:ext cx="3816350" cy="1296988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3419624" y="4725987"/>
            <a:ext cx="4608512" cy="3603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 flipV="1">
            <a:off x="3419624" y="3862387"/>
            <a:ext cx="3816350" cy="1943100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" name="Line 17"/>
          <p:cNvSpPr>
            <a:spLocks noChangeShapeType="1"/>
          </p:cNvSpPr>
          <p:nvPr/>
        </p:nvSpPr>
        <p:spPr bwMode="auto">
          <a:xfrm flipV="1">
            <a:off x="3419624" y="4797425"/>
            <a:ext cx="4608512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 flipV="1">
            <a:off x="4211786" y="3862387"/>
            <a:ext cx="3024188" cy="11525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" name="Line 19"/>
          <p:cNvSpPr>
            <a:spLocks noChangeShapeType="1"/>
          </p:cNvSpPr>
          <p:nvPr/>
        </p:nvSpPr>
        <p:spPr bwMode="auto">
          <a:xfrm flipV="1">
            <a:off x="4211786" y="4725987"/>
            <a:ext cx="3743325" cy="2889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Line 20"/>
          <p:cNvSpPr>
            <a:spLocks noChangeShapeType="1"/>
          </p:cNvSpPr>
          <p:nvPr/>
        </p:nvSpPr>
        <p:spPr bwMode="auto">
          <a:xfrm flipV="1">
            <a:off x="4283224" y="3933825"/>
            <a:ext cx="3024187" cy="18716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V="1">
            <a:off x="4211786" y="4797425"/>
            <a:ext cx="3887788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3346599" y="5013325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25"/>
          <p:cNvSpPr>
            <a:spLocks noChangeArrowheads="1"/>
          </p:cNvSpPr>
          <p:nvPr/>
        </p:nvSpPr>
        <p:spPr bwMode="auto">
          <a:xfrm>
            <a:off x="3346599" y="573405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Oval 26"/>
          <p:cNvSpPr>
            <a:spLocks noChangeArrowheads="1"/>
          </p:cNvSpPr>
          <p:nvPr/>
        </p:nvSpPr>
        <p:spPr bwMode="auto">
          <a:xfrm>
            <a:off x="4124474" y="575310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Oval 27"/>
          <p:cNvSpPr>
            <a:spLocks noChangeArrowheads="1"/>
          </p:cNvSpPr>
          <p:nvPr/>
        </p:nvSpPr>
        <p:spPr bwMode="auto">
          <a:xfrm>
            <a:off x="4138761" y="4975225"/>
            <a:ext cx="144463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сглаженные (мягкие) и </a:t>
            </a:r>
            <a:r>
              <a:rPr lang="ru-RU" sz="2400" dirty="0" err="1" smtClean="0"/>
              <a:t>несглаженные</a:t>
            </a:r>
            <a:r>
              <a:rPr lang="ru-RU" sz="2400" dirty="0" smtClean="0"/>
              <a:t> (жесткие)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476375"/>
            <a:ext cx="82962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3" y="1206277"/>
            <a:ext cx="4220538" cy="50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 (</a:t>
            </a:r>
            <a:r>
              <a:rPr lang="en-US" sz="2400" dirty="0" smtClean="0"/>
              <a:t>Mount and Blade - </a:t>
            </a:r>
            <a:r>
              <a:rPr lang="en-US" sz="2400" dirty="0" err="1" smtClean="0"/>
              <a:t>Warband</a:t>
            </a:r>
            <a:r>
              <a:rPr lang="ru-RU" sz="2400" dirty="0" smtClean="0"/>
              <a:t>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128792" cy="513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поточечные (</a:t>
            </a:r>
            <a:r>
              <a:rPr lang="en-US" sz="2400" dirty="0" smtClean="0"/>
              <a:t>Prey</a:t>
            </a:r>
            <a:r>
              <a:rPr lang="ru-RU" sz="2400" dirty="0" smtClean="0"/>
              <a:t>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05239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202142"/>
            <a:ext cx="2983235" cy="511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</a:t>
            </a:r>
            <a:r>
              <a:rPr lang="ru-RU" sz="2800" dirty="0" smtClean="0"/>
              <a:t>алгоритмов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глобальное освещение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5.3.1</a:t>
            </a:r>
            <a:r>
              <a:rPr lang="en-US" dirty="0" smtClean="0"/>
              <a:t> </a:t>
            </a:r>
            <a:r>
              <a:rPr lang="ru-RU" dirty="0" smtClean="0"/>
              <a:t>Классификация алгоритмов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(20)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1264947"/>
          <a:ext cx="8640959" cy="49723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592288"/>
                <a:gridCol w="864096"/>
                <a:gridCol w="2448272"/>
                <a:gridCol w="2736303"/>
              </a:tblGrid>
              <a:tr h="59370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(+)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(–)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6752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Трассировка лучей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Геометрические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корректность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7076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vertex shadows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интерполяция тени</a:t>
                      </a:r>
                    </a:p>
                  </a:txBody>
                  <a:tcPr anchor="ctr"/>
                </a:tc>
              </a:tr>
              <a:tr h="6039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Проекционный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projected shadow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смягчение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висячие тени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наложение (</a:t>
                      </a: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reblending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7707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Теневые объемы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volumes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корректность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</a:p>
                    <a:p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неинвариантность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резкость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549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теней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maps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/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buffers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Текстурные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качество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ступенчатость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91572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освещения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light maps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рендеринга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статичность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Shadow maps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видео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5.3.8</a:t>
            </a:r>
            <a:r>
              <a:rPr lang="en-US" dirty="0" smtClean="0"/>
              <a:t> </a:t>
            </a:r>
            <a:r>
              <a:rPr lang="en-US" dirty="0" smtClean="0"/>
              <a:t>Shadow maps</a:t>
            </a:r>
            <a:r>
              <a:rPr lang="ru-RU" dirty="0" smtClean="0"/>
              <a:t> </a:t>
            </a:r>
            <a:r>
              <a:rPr lang="en-US" dirty="0" smtClean="0"/>
              <a:t>video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9" name="Projected Shadow Maps with Cg and OpenG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4492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Вершинные тени </a:t>
            </a:r>
            <a:br>
              <a:rPr lang="ru-RU" sz="2800" dirty="0" smtClean="0"/>
            </a:br>
            <a:r>
              <a:rPr lang="en-US" sz="2400" dirty="0" smtClean="0"/>
              <a:t>(vertex 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5.3.2</a:t>
            </a:r>
            <a:r>
              <a:rPr lang="en-US" dirty="0" smtClean="0"/>
              <a:t> </a:t>
            </a:r>
            <a:r>
              <a:rPr lang="ru-RU" dirty="0" smtClean="0"/>
              <a:t>Вершинные тени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323850" y="3103800"/>
            <a:ext cx="3063659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простота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скорость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динамичность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интерполяция тени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 rot="19308057">
            <a:off x="2681288" y="4974556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8" name="AutoShape 28"/>
          <p:cNvSpPr>
            <a:spLocks noChangeArrowheads="1"/>
          </p:cNvSpPr>
          <p:nvPr/>
        </p:nvSpPr>
        <p:spPr bwMode="auto">
          <a:xfrm>
            <a:off x="6732588" y="3456906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9" name="AutoShape 29"/>
          <p:cNvSpPr>
            <a:spLocks noChangeArrowheads="1"/>
          </p:cNvSpPr>
          <p:nvPr/>
        </p:nvSpPr>
        <p:spPr bwMode="auto">
          <a:xfrm>
            <a:off x="7524750" y="4393531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5005388" y="3890293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 flipV="1">
            <a:off x="2484438" y="4753893"/>
            <a:ext cx="5040312" cy="7207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33"/>
          <p:cNvSpPr>
            <a:spLocks noChangeShapeType="1"/>
          </p:cNvSpPr>
          <p:nvPr/>
        </p:nvSpPr>
        <p:spPr bwMode="auto">
          <a:xfrm flipV="1">
            <a:off x="3132138" y="3890293"/>
            <a:ext cx="3600450" cy="23034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34"/>
          <p:cNvSpPr>
            <a:spLocks noChangeShapeType="1"/>
          </p:cNvSpPr>
          <p:nvPr/>
        </p:nvSpPr>
        <p:spPr bwMode="auto">
          <a:xfrm flipV="1">
            <a:off x="3132138" y="4825331"/>
            <a:ext cx="4392612" cy="13684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 flipV="1">
            <a:off x="3492500" y="3890293"/>
            <a:ext cx="3240088" cy="7921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3492500" y="4682456"/>
            <a:ext cx="3959225" cy="7143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37"/>
          <p:cNvSpPr>
            <a:spLocks noChangeShapeType="1"/>
          </p:cNvSpPr>
          <p:nvPr/>
        </p:nvSpPr>
        <p:spPr bwMode="auto">
          <a:xfrm flipV="1">
            <a:off x="4067175" y="3961731"/>
            <a:ext cx="27368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38"/>
          <p:cNvSpPr>
            <a:spLocks noChangeShapeType="1"/>
          </p:cNvSpPr>
          <p:nvPr/>
        </p:nvSpPr>
        <p:spPr bwMode="auto">
          <a:xfrm flipV="1">
            <a:off x="4067175" y="4825331"/>
            <a:ext cx="3529013" cy="6492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39"/>
          <p:cNvSpPr>
            <a:spLocks noChangeShapeType="1"/>
          </p:cNvSpPr>
          <p:nvPr/>
        </p:nvSpPr>
        <p:spPr bwMode="auto">
          <a:xfrm flipV="1">
            <a:off x="2484438" y="3961731"/>
            <a:ext cx="42481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Oval 41"/>
          <p:cNvSpPr>
            <a:spLocks noChangeArrowheads="1"/>
          </p:cNvSpPr>
          <p:nvPr/>
        </p:nvSpPr>
        <p:spPr bwMode="auto">
          <a:xfrm>
            <a:off x="3390900" y="4638006"/>
            <a:ext cx="144463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42"/>
          <p:cNvSpPr>
            <a:spLocks noChangeArrowheads="1"/>
          </p:cNvSpPr>
          <p:nvPr/>
        </p:nvSpPr>
        <p:spPr bwMode="auto">
          <a:xfrm>
            <a:off x="2430463" y="5392068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3049588" y="6165181"/>
            <a:ext cx="144462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44"/>
          <p:cNvSpPr>
            <a:spLocks noChangeArrowheads="1"/>
          </p:cNvSpPr>
          <p:nvPr/>
        </p:nvSpPr>
        <p:spPr bwMode="auto">
          <a:xfrm>
            <a:off x="3995738" y="5401593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54"/>
          <p:cNvSpPr>
            <a:spLocks noChangeArrowheads="1"/>
          </p:cNvSpPr>
          <p:nvPr/>
        </p:nvSpPr>
        <p:spPr bwMode="auto">
          <a:xfrm>
            <a:off x="327025" y="13407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каждой вершине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все видимые источники</a:t>
            </a:r>
          </a:p>
        </p:txBody>
      </p:sp>
      <p:sp>
        <p:nvSpPr>
          <p:cNvPr id="25" name="AutoShape 56"/>
          <p:cNvSpPr>
            <a:spLocks noChangeArrowheads="1"/>
          </p:cNvSpPr>
          <p:nvPr/>
        </p:nvSpPr>
        <p:spPr bwMode="auto">
          <a:xfrm>
            <a:off x="325438" y="19122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в вершинах определяется по модели освещения</a:t>
            </a:r>
          </a:p>
        </p:txBody>
      </p:sp>
      <p:sp>
        <p:nvSpPr>
          <p:cNvPr id="26" name="AutoShape 58"/>
          <p:cNvSpPr>
            <a:spLocks noChangeArrowheads="1"/>
          </p:cNvSpPr>
          <p:nvPr/>
        </p:nvSpPr>
        <p:spPr bwMode="auto">
          <a:xfrm>
            <a:off x="327025" y="2486943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 закрашивается по алгоритму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AutoShape 61"/>
          <p:cNvSpPr>
            <a:spLocks noChangeArrowheads="1"/>
          </p:cNvSpPr>
          <p:nvPr/>
        </p:nvSpPr>
        <p:spPr bwMode="auto">
          <a:xfrm>
            <a:off x="3851275" y="1739231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62"/>
          <p:cNvSpPr>
            <a:spLocks noChangeArrowheads="1"/>
          </p:cNvSpPr>
          <p:nvPr/>
        </p:nvSpPr>
        <p:spPr bwMode="auto">
          <a:xfrm>
            <a:off x="3851275" y="2312318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1763713" y="2295824"/>
            <a:ext cx="6408737" cy="2592287"/>
          </a:xfrm>
          <a:prstGeom prst="parallelogram">
            <a:avLst>
              <a:gd name="adj" fmla="val 44500"/>
            </a:avLst>
          </a:prstGeom>
          <a:pattFill prst="diagBrick">
            <a:fgClr>
              <a:srgbClr val="00FF99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4"/>
          <p:cNvSpPr>
            <a:spLocks noChangeAspect="1" noChangeArrowheads="1"/>
          </p:cNvSpPr>
          <p:nvPr/>
        </p:nvSpPr>
        <p:spPr bwMode="auto">
          <a:xfrm rot="7482386">
            <a:off x="4158457" y="3031580"/>
            <a:ext cx="2541587" cy="2644775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6"/>
          <p:cNvSpPr>
            <a:spLocks noChangeAspect="1" noChangeArrowheads="1"/>
          </p:cNvSpPr>
          <p:nvPr/>
        </p:nvSpPr>
        <p:spPr bwMode="auto">
          <a:xfrm rot="7482386">
            <a:off x="3176588" y="2228627"/>
            <a:ext cx="1246188" cy="1296987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195513" y="1431702"/>
            <a:ext cx="4321175" cy="36718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" name="Line 8"/>
          <p:cNvSpPr>
            <a:spLocks noChangeShapeType="1"/>
          </p:cNvSpPr>
          <p:nvPr/>
        </p:nvSpPr>
        <p:spPr bwMode="auto">
          <a:xfrm>
            <a:off x="2195513" y="1431702"/>
            <a:ext cx="2881312" cy="11525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>
            <a:off x="2195513" y="1431702"/>
            <a:ext cx="1439862" cy="32400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2843213" y="2963640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Oval 11"/>
          <p:cNvSpPr>
            <a:spLocks noChangeArrowheads="1"/>
          </p:cNvSpPr>
          <p:nvPr/>
        </p:nvSpPr>
        <p:spPr bwMode="auto">
          <a:xfrm>
            <a:off x="3573463" y="1936527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4291013" y="3195415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3573463" y="46098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>
            <a:off x="5003800" y="254612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15"/>
          <p:cNvSpPr>
            <a:spLocks noChangeArrowheads="1"/>
          </p:cNvSpPr>
          <p:nvPr/>
        </p:nvSpPr>
        <p:spPr bwMode="auto">
          <a:xfrm>
            <a:off x="6434138" y="50416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395536" y="5013176"/>
            <a:ext cx="813876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простота,</a:t>
            </a:r>
          </a:p>
          <a:p>
            <a:pPr marL="342900" indent="-342900">
              <a:spcAft>
                <a:spcPts val="120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возможность смягчения теней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висячие тени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наложение («двойное смешение» -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reblending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946275" y="1196752"/>
            <a:ext cx="503238" cy="5048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Text Box 41"/>
          <p:cNvSpPr txBox="1">
            <a:spLocks noChangeArrowheads="1"/>
          </p:cNvSpPr>
          <p:nvPr/>
        </p:nvSpPr>
        <p:spPr bwMode="auto">
          <a:xfrm>
            <a:off x="6948264" y="2348880"/>
            <a:ext cx="10801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2843808" y="1340768"/>
            <a:ext cx="180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Затеняющий объект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30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8" name="Line 9"/>
          <p:cNvSpPr>
            <a:spLocks noChangeAspect="1" noChangeShapeType="1"/>
          </p:cNvSpPr>
          <p:nvPr/>
        </p:nvSpPr>
        <p:spPr bwMode="auto">
          <a:xfrm>
            <a:off x="6612706" y="3501802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971481" y="4670202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362006" y="5890989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7044506" y="45098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7476306" y="58052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6036444" y="3428777"/>
            <a:ext cx="3175" cy="12969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6036444" y="5373464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h1</a:t>
            </a:r>
            <a:endParaRPr lang="ru-RU" b="1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036444" y="4725764"/>
            <a:ext cx="0" cy="1223963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968181" y="3933602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h2</a:t>
            </a:r>
            <a:endParaRPr lang="ru-RU" b="1"/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6396806" y="2990627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H="1">
            <a:off x="6066606" y="4725764"/>
            <a:ext cx="86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6"/>
          <p:cNvSpPr>
            <a:spLocks noChangeShapeType="1"/>
          </p:cNvSpPr>
          <p:nvPr/>
        </p:nvSpPr>
        <p:spPr bwMode="auto">
          <a:xfrm flipH="1">
            <a:off x="6036444" y="5949727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Line 27"/>
          <p:cNvSpPr>
            <a:spLocks noChangeShapeType="1"/>
          </p:cNvSpPr>
          <p:nvPr/>
        </p:nvSpPr>
        <p:spPr bwMode="auto">
          <a:xfrm>
            <a:off x="5244281" y="5302027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8412931" y="515756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flipH="1">
            <a:off x="4883919" y="5302027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5028381" y="5949727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 flipV="1">
            <a:off x="5244281" y="2852514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Text Box 32"/>
          <p:cNvSpPr txBox="1">
            <a:spLocks noChangeArrowheads="1"/>
          </p:cNvSpPr>
          <p:nvPr/>
        </p:nvSpPr>
        <p:spPr bwMode="auto">
          <a:xfrm>
            <a:off x="4883919" y="263661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6531744" y="3358927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40"/>
          <p:cNvSpPr>
            <a:spLocks noChangeShapeType="1"/>
          </p:cNvSpPr>
          <p:nvPr/>
        </p:nvSpPr>
        <p:spPr bwMode="auto">
          <a:xfrm flipH="1">
            <a:off x="6036444" y="3409727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" name="Text Box 41"/>
          <p:cNvSpPr txBox="1">
            <a:spLocks noChangeArrowheads="1"/>
          </p:cNvSpPr>
          <p:nvPr/>
        </p:nvSpPr>
        <p:spPr bwMode="auto">
          <a:xfrm>
            <a:off x="3059832" y="1268760"/>
            <a:ext cx="55867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Цель: спроецировать точку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плоскость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XZ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 вектору, выпущенному из точки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24111" y="2277839"/>
            <a:ext cx="31273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</a:t>
            </a:r>
            <a:r>
              <a:rPr lang="en-US"/>
              <a:t> – </a:t>
            </a:r>
            <a:r>
              <a:rPr lang="ru-RU"/>
              <a:t>расстояние от </a:t>
            </a:r>
            <a:r>
              <a:rPr lang="en-US" b="1"/>
              <a:t>A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24111" y="2709639"/>
            <a:ext cx="35020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h1+h2</a:t>
            </a:r>
            <a:r>
              <a:rPr lang="ru-RU" b="1"/>
              <a:t> </a:t>
            </a:r>
            <a:r>
              <a:rPr lang="en-US"/>
              <a:t>– </a:t>
            </a:r>
            <a:r>
              <a:rPr lang="ru-RU"/>
              <a:t>расстояние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graphicFrame>
        <p:nvGraphicFramePr>
          <p:cNvPr id="54" name="Object 52"/>
          <p:cNvGraphicFramePr>
            <a:graphicFrameLocks noChangeAspect="1"/>
          </p:cNvGraphicFramePr>
          <p:nvPr/>
        </p:nvGraphicFramePr>
        <p:xfrm>
          <a:off x="2521199" y="3698652"/>
          <a:ext cx="965200" cy="309562"/>
        </p:xfrm>
        <a:graphic>
          <a:graphicData uri="http://schemas.openxmlformats.org/presentationml/2006/ole">
            <p:oleObj spid="_x0000_s1026" name="Equation" r:id="rId4" imgW="634680" imgH="203040" progId="Equation.DSMT4">
              <p:embed/>
            </p:oleObj>
          </a:graphicData>
        </a:graphic>
      </p:graphicFrame>
      <p:graphicFrame>
        <p:nvGraphicFramePr>
          <p:cNvPr id="55" name="Object 53"/>
          <p:cNvGraphicFramePr>
            <a:graphicFrameLocks noChangeAspect="1"/>
          </p:cNvGraphicFramePr>
          <p:nvPr/>
        </p:nvGraphicFramePr>
        <p:xfrm>
          <a:off x="2584699" y="4341589"/>
          <a:ext cx="1643062" cy="600075"/>
        </p:xfrm>
        <a:graphic>
          <a:graphicData uri="http://schemas.openxmlformats.org/presentationml/2006/ole">
            <p:oleObj spid="_x0000_s1027" name="Equation" r:id="rId5" imgW="1079280" imgH="393480" progId="Equation.DSMT4">
              <p:embed/>
            </p:oleObj>
          </a:graphicData>
        </a:graphic>
      </p:graphicFrame>
      <p:graphicFrame>
        <p:nvGraphicFramePr>
          <p:cNvPr id="56" name="Object 54"/>
          <p:cNvGraphicFramePr>
            <a:graphicFrameLocks noChangeAspect="1"/>
          </p:cNvGraphicFramePr>
          <p:nvPr/>
        </p:nvGraphicFramePr>
        <p:xfrm>
          <a:off x="495549" y="5086127"/>
          <a:ext cx="1062037" cy="309562"/>
        </p:xfrm>
        <a:graphic>
          <a:graphicData uri="http://schemas.openxmlformats.org/presentationml/2006/ole">
            <p:oleObj spid="_x0000_s1028" name="Equation" r:id="rId6" imgW="698400" imgH="203040" progId="Equation.DSMT4">
              <p:embed/>
            </p:oleObj>
          </a:graphicData>
        </a:graphic>
      </p:graphicFrame>
      <p:sp>
        <p:nvSpPr>
          <p:cNvPr id="57" name="Text Box 55"/>
          <p:cNvSpPr txBox="1">
            <a:spLocks noChangeArrowheads="1"/>
          </p:cNvSpPr>
          <p:nvPr/>
        </p:nvSpPr>
        <p:spPr bwMode="auto">
          <a:xfrm>
            <a:off x="403474" y="3717702"/>
            <a:ext cx="21002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A</a:t>
            </a:r>
            <a:r>
              <a:rPr lang="ru-RU" b="1"/>
              <a:t> </a:t>
            </a:r>
            <a:r>
              <a:rPr lang="ru-RU"/>
              <a:t>:</a:t>
            </a:r>
          </a:p>
        </p:txBody>
      </p:sp>
      <p:sp>
        <p:nvSpPr>
          <p:cNvPr id="58" name="Text Box 56"/>
          <p:cNvSpPr txBox="1">
            <a:spLocks noChangeArrowheads="1"/>
          </p:cNvSpPr>
          <p:nvPr/>
        </p:nvSpPr>
        <p:spPr bwMode="auto">
          <a:xfrm>
            <a:off x="395536" y="4481289"/>
            <a:ext cx="22272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r>
              <a:rPr lang="ru-RU"/>
              <a:t> :</a:t>
            </a:r>
          </a:p>
        </p:txBody>
      </p:sp>
      <p:sp>
        <p:nvSpPr>
          <p:cNvPr id="59" name="Line 57"/>
          <p:cNvSpPr>
            <a:spLocks noChangeAspect="1" noChangeShapeType="1"/>
          </p:cNvSpPr>
          <p:nvPr/>
        </p:nvSpPr>
        <p:spPr bwMode="auto">
          <a:xfrm>
            <a:off x="6607944" y="3476402"/>
            <a:ext cx="384175" cy="11509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/>
        </p:nvGraphicFramePr>
        <p:xfrm>
          <a:off x="6769869" y="3768502"/>
          <a:ext cx="250825" cy="309562"/>
        </p:xfrm>
        <a:graphic>
          <a:graphicData uri="http://schemas.openxmlformats.org/presentationml/2006/ole">
            <p:oleObj spid="_x0000_s1029" name="Equation" r:id="rId7" imgW="1648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/>
      <p:bldP spid="25" grpId="0" animBg="1"/>
      <p:bldP spid="26" grpId="0"/>
      <p:bldP spid="28" grpId="0" animBg="1"/>
      <p:bldP spid="42" grpId="0" animBg="1"/>
      <p:bldP spid="50" grpId="0" animBg="1"/>
      <p:bldP spid="52" grpId="0"/>
      <p:bldP spid="53" grpId="0"/>
      <p:bldP spid="57" grpId="0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 rot="20388083">
            <a:off x="5724847" y="4507458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Line 3"/>
          <p:cNvSpPr>
            <a:spLocks noChangeAspect="1" noChangeShapeType="1"/>
          </p:cNvSpPr>
          <p:nvPr/>
        </p:nvSpPr>
        <p:spPr bwMode="auto">
          <a:xfrm>
            <a:off x="6540822" y="2997746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6728147" y="3666083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7290122" y="5386933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6804347" y="3500983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7404422" y="5301208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6324922" y="2486571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61" name="Line 15"/>
          <p:cNvSpPr>
            <a:spLocks noChangeShapeType="1"/>
          </p:cNvSpPr>
          <p:nvPr/>
        </p:nvSpPr>
        <p:spPr bwMode="auto">
          <a:xfrm>
            <a:off x="5172397" y="5294908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8341047" y="515044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63" name="Line 17"/>
          <p:cNvSpPr>
            <a:spLocks noChangeShapeType="1"/>
          </p:cNvSpPr>
          <p:nvPr/>
        </p:nvSpPr>
        <p:spPr bwMode="auto">
          <a:xfrm flipH="1">
            <a:off x="4812035" y="5294908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" name="Text Box 18"/>
          <p:cNvSpPr txBox="1">
            <a:spLocks noChangeArrowheads="1"/>
          </p:cNvSpPr>
          <p:nvPr/>
        </p:nvSpPr>
        <p:spPr bwMode="auto">
          <a:xfrm>
            <a:off x="4956497" y="594260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65" name="Line 19"/>
          <p:cNvSpPr>
            <a:spLocks noChangeShapeType="1"/>
          </p:cNvSpPr>
          <p:nvPr/>
        </p:nvSpPr>
        <p:spPr bwMode="auto">
          <a:xfrm flipH="1" flipV="1">
            <a:off x="5172397" y="2845395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4812035" y="262949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67" name="Oval 21"/>
          <p:cNvSpPr>
            <a:spLocks noChangeArrowheads="1"/>
          </p:cNvSpPr>
          <p:nvPr/>
        </p:nvSpPr>
        <p:spPr bwMode="auto">
          <a:xfrm>
            <a:off x="6459860" y="2854871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6027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+mn-lt"/>
              </a:rPr>
              <a:t>Цель: спроецировать точку </a:t>
            </a:r>
            <a:r>
              <a:rPr lang="en-US" b="1" dirty="0">
                <a:latin typeface="+mn-lt"/>
              </a:rPr>
              <a:t>A</a:t>
            </a:r>
            <a:r>
              <a:rPr lang="ru-RU" dirty="0">
                <a:latin typeface="+mn-lt"/>
              </a:rPr>
              <a:t> 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на произвольную плоскость </a:t>
            </a:r>
            <a:r>
              <a:rPr lang="en-US" b="1" dirty="0">
                <a:latin typeface="+mn-lt"/>
              </a:rPr>
              <a:t>P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(</a:t>
            </a:r>
            <a:r>
              <a:rPr lang="ru-RU" dirty="0">
                <a:latin typeface="+mn-lt"/>
              </a:rPr>
              <a:t>проходящую через начало координат</a:t>
            </a:r>
            <a:r>
              <a:rPr lang="en-US" dirty="0">
                <a:latin typeface="+mn-lt"/>
              </a:rPr>
              <a:t>)</a:t>
            </a: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по вектору, выпущенному из точки </a:t>
            </a:r>
            <a:r>
              <a:rPr lang="en-US" b="1" dirty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auto">
          <a:xfrm>
            <a:off x="539750" y="2780928"/>
            <a:ext cx="35528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Вектор нормали 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:</a:t>
            </a:r>
          </a:p>
        </p:txBody>
      </p:sp>
      <p:graphicFrame>
        <p:nvGraphicFramePr>
          <p:cNvPr id="70" name="Object 27"/>
          <p:cNvGraphicFramePr>
            <a:graphicFrameLocks noChangeAspect="1"/>
          </p:cNvGraphicFramePr>
          <p:nvPr/>
        </p:nvGraphicFramePr>
        <p:xfrm>
          <a:off x="666750" y="4436691"/>
          <a:ext cx="3905250" cy="793750"/>
        </p:xfrm>
        <a:graphic>
          <a:graphicData uri="http://schemas.openxmlformats.org/presentationml/2006/ole">
            <p:oleObj spid="_x0000_s2054" name="Equation" r:id="rId4" imgW="2565360" imgH="520560" progId="Equation.DSMT4">
              <p:embed/>
            </p:oleObj>
          </a:graphicData>
        </a:graphic>
      </p:graphicFrame>
      <p:graphicFrame>
        <p:nvGraphicFramePr>
          <p:cNvPr id="71" name="Object 28"/>
          <p:cNvGraphicFramePr>
            <a:graphicFrameLocks noChangeAspect="1"/>
          </p:cNvGraphicFramePr>
          <p:nvPr/>
        </p:nvGraphicFramePr>
        <p:xfrm>
          <a:off x="611188" y="5589216"/>
          <a:ext cx="1062037" cy="309562"/>
        </p:xfrm>
        <a:graphic>
          <a:graphicData uri="http://schemas.openxmlformats.org/presentationml/2006/ole">
            <p:oleObj spid="_x0000_s2055" name="Equation" r:id="rId5" imgW="698400" imgH="203040" progId="Equation.DSMT4">
              <p:embed/>
            </p:oleObj>
          </a:graphicData>
        </a:graphic>
      </p:graphicFrame>
      <p:sp>
        <p:nvSpPr>
          <p:cNvPr id="72" name="Text Box 30"/>
          <p:cNvSpPr txBox="1">
            <a:spLocks noChangeArrowheads="1"/>
          </p:cNvSpPr>
          <p:nvPr/>
        </p:nvSpPr>
        <p:spPr bwMode="auto">
          <a:xfrm>
            <a:off x="611188" y="4147766"/>
            <a:ext cx="20875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P</a:t>
            </a:r>
            <a:r>
              <a:rPr lang="ru-RU"/>
              <a:t> :</a:t>
            </a:r>
          </a:p>
        </p:txBody>
      </p:sp>
      <p:graphicFrame>
        <p:nvGraphicFramePr>
          <p:cNvPr id="73" name="Object 33"/>
          <p:cNvGraphicFramePr>
            <a:graphicFrameLocks noChangeAspect="1"/>
          </p:cNvGraphicFramePr>
          <p:nvPr/>
        </p:nvGraphicFramePr>
        <p:xfrm>
          <a:off x="2843213" y="3068266"/>
          <a:ext cx="1662112" cy="463550"/>
        </p:xfrm>
        <a:graphic>
          <a:graphicData uri="http://schemas.openxmlformats.org/presentationml/2006/ole">
            <p:oleObj spid="_x0000_s2056" name="Equation" r:id="rId6" imgW="1091880" imgH="304560" progId="Equation.DSMT4">
              <p:embed/>
            </p:oleObj>
          </a:graphicData>
        </a:graphic>
      </p:graphicFrame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6156647" y="5733008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 flipH="1" flipV="1">
            <a:off x="7740972" y="3500983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6" name="Object 37"/>
          <p:cNvGraphicFramePr>
            <a:graphicFrameLocks noChangeAspect="1"/>
          </p:cNvGraphicFramePr>
          <p:nvPr/>
        </p:nvGraphicFramePr>
        <p:xfrm>
          <a:off x="7669535" y="3213646"/>
          <a:ext cx="198437" cy="288925"/>
        </p:xfrm>
        <a:graphic>
          <a:graphicData uri="http://schemas.openxmlformats.org/presentationml/2006/ole">
            <p:oleObj spid="_x0000_s2057" name="Equation" r:id="rId7" imgW="1396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9" grpId="0"/>
      <p:bldP spid="72" grpId="0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47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+mn-lt"/>
              </a:rPr>
              <a:t>Цель: спроецировать точку </a:t>
            </a:r>
            <a:r>
              <a:rPr lang="en-US" b="1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 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на произвольную плоскость </a:t>
            </a:r>
            <a:r>
              <a:rPr lang="en-US" b="1" dirty="0" smtClean="0">
                <a:latin typeface="+mn-lt"/>
              </a:rPr>
              <a:t>P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по вектору, выпущенному из точки </a:t>
            </a:r>
            <a:r>
              <a:rPr lang="en-US" b="1" dirty="0" smtClean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 rot="20388083">
            <a:off x="5628828" y="4452626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Line 4"/>
          <p:cNvSpPr>
            <a:spLocks noChangeAspect="1" noChangeShapeType="1"/>
          </p:cNvSpPr>
          <p:nvPr/>
        </p:nvSpPr>
        <p:spPr bwMode="auto">
          <a:xfrm>
            <a:off x="6444803" y="2942914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" name="Oval 5"/>
          <p:cNvSpPr>
            <a:spLocks noChangeArrowheads="1"/>
          </p:cNvSpPr>
          <p:nvPr/>
        </p:nvSpPr>
        <p:spPr bwMode="auto">
          <a:xfrm>
            <a:off x="6632128" y="3611251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7194103" y="533210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6708328" y="3446151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7308403" y="5246376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6228903" y="2431739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5076378" y="4743139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8245028" y="45986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4" name="Line 12"/>
          <p:cNvSpPr>
            <a:spLocks noChangeShapeType="1"/>
          </p:cNvSpPr>
          <p:nvPr/>
        </p:nvSpPr>
        <p:spPr bwMode="auto">
          <a:xfrm flipH="1">
            <a:off x="4716016" y="4743139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860478" y="5390839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 flipH="1" flipV="1">
            <a:off x="5076378" y="2293626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4716016" y="207772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8" name="Oval 16"/>
          <p:cNvSpPr>
            <a:spLocks noChangeArrowheads="1"/>
          </p:cNvSpPr>
          <p:nvPr/>
        </p:nvSpPr>
        <p:spPr bwMode="auto">
          <a:xfrm>
            <a:off x="6363841" y="2800039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586730" y="3125837"/>
            <a:ext cx="2972352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 – вектор </a:t>
            </a:r>
            <a:r>
              <a:rPr lang="ru-RU" dirty="0" smtClean="0"/>
              <a:t>нормали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/>
              <a:t>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в точке </a:t>
            </a:r>
            <a:r>
              <a:rPr lang="ru-RU" b="1" dirty="0"/>
              <a:t>С</a:t>
            </a:r>
          </a:p>
        </p:txBody>
      </p:sp>
      <p:graphicFrame>
        <p:nvGraphicFramePr>
          <p:cNvPr id="50" name="Object 19"/>
          <p:cNvGraphicFramePr>
            <a:graphicFrameLocks noChangeAspect="1"/>
          </p:cNvGraphicFramePr>
          <p:nvPr/>
        </p:nvGraphicFramePr>
        <p:xfrm>
          <a:off x="731193" y="3916536"/>
          <a:ext cx="2687637" cy="736600"/>
        </p:xfrm>
        <a:graphic>
          <a:graphicData uri="http://schemas.openxmlformats.org/presentationml/2006/ole">
            <p:oleObj spid="_x0000_s3078" name="Equation" r:id="rId4" imgW="1765080" imgH="482400" progId="Equation.DSMT4">
              <p:embed/>
            </p:oleObj>
          </a:graphicData>
        </a:graphic>
      </p:graphicFrame>
      <p:graphicFrame>
        <p:nvGraphicFramePr>
          <p:cNvPr id="51" name="Object 22"/>
          <p:cNvGraphicFramePr>
            <a:graphicFrameLocks noChangeAspect="1"/>
          </p:cNvGraphicFramePr>
          <p:nvPr/>
        </p:nvGraphicFramePr>
        <p:xfrm>
          <a:off x="474018" y="3081387"/>
          <a:ext cx="212725" cy="307975"/>
        </p:xfrm>
        <a:graphic>
          <a:graphicData uri="http://schemas.openxmlformats.org/presentationml/2006/ole">
            <p:oleObj spid="_x0000_s3079" name="Equation" r:id="rId5" imgW="139680" imgH="203040" progId="Equation.DSMT4">
              <p:embed/>
            </p:oleObj>
          </a:graphicData>
        </a:graphic>
      </p:graphicFrame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6060628" y="56781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53" name="Line 24"/>
          <p:cNvSpPr>
            <a:spLocks noChangeShapeType="1"/>
          </p:cNvSpPr>
          <p:nvPr/>
        </p:nvSpPr>
        <p:spPr bwMode="auto">
          <a:xfrm flipH="1" flipV="1">
            <a:off x="7644953" y="3446151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4" name="Object 25"/>
          <p:cNvGraphicFramePr>
            <a:graphicFrameLocks noChangeAspect="1"/>
          </p:cNvGraphicFramePr>
          <p:nvPr/>
        </p:nvGraphicFramePr>
        <p:xfrm>
          <a:off x="7573516" y="3158814"/>
          <a:ext cx="198437" cy="288925"/>
        </p:xfrm>
        <a:graphic>
          <a:graphicData uri="http://schemas.openxmlformats.org/presentationml/2006/ole">
            <p:oleObj spid="_x0000_s3080" name="Equation" r:id="rId6" imgW="139680" imgH="203040" progId="Equation.DSMT4">
              <p:embed/>
            </p:oleObj>
          </a:graphicData>
        </a:graphic>
      </p:graphicFrame>
      <p:sp>
        <p:nvSpPr>
          <p:cNvPr id="55" name="Oval 26"/>
          <p:cNvSpPr>
            <a:spLocks noChangeArrowheads="1"/>
          </p:cNvSpPr>
          <p:nvPr/>
        </p:nvSpPr>
        <p:spPr bwMode="auto">
          <a:xfrm>
            <a:off x="7910066" y="399225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Text Box 27"/>
          <p:cNvSpPr txBox="1">
            <a:spLocks noChangeArrowheads="1"/>
          </p:cNvSpPr>
          <p:nvPr/>
        </p:nvSpPr>
        <p:spPr bwMode="auto">
          <a:xfrm>
            <a:off x="8024366" y="3887476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9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висячие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72244"/>
            <a:ext cx="7111054" cy="506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683568" y="1196752"/>
            <a:ext cx="7632848" cy="1224136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Теневой объем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» (</a:t>
            </a:r>
            <a:r>
              <a:rPr lang="en-US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Shadow Volume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это особый невидимый объект,</a:t>
            </a:r>
          </a:p>
          <a:p>
            <a:pPr algn="ctr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собой объемную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тень,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отбрасываемую объектом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2195264" y="2781027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latin typeface="+mn-lt"/>
              </a:rPr>
              <a:t>Все</a:t>
            </a:r>
            <a:r>
              <a:rPr lang="ru-RU" dirty="0">
                <a:latin typeface="+mn-lt"/>
              </a:rPr>
              <a:t>, что попадает в тень от исходного объекта,</a:t>
            </a:r>
          </a:p>
          <a:p>
            <a:pPr algn="ctr"/>
            <a:r>
              <a:rPr lang="ru-RU" dirty="0">
                <a:latin typeface="+mn-lt"/>
              </a:rPr>
              <a:t>находится внутри его «теневого объема» </a:t>
            </a: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195264" y="3933552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+mn-lt"/>
              </a:rPr>
              <a:t>Фактически, «теневой объем» – это сам объект, </a:t>
            </a:r>
          </a:p>
          <a:p>
            <a:pPr algn="ctr"/>
            <a:r>
              <a:rPr lang="ru-RU" dirty="0">
                <a:latin typeface="+mn-lt"/>
              </a:rPr>
              <a:t>вытянутый по направлению от источника</a:t>
            </a:r>
          </a:p>
        </p:txBody>
      </p:sp>
      <p:grpSp>
        <p:nvGrpSpPr>
          <p:cNvPr id="38" name="Group 16"/>
          <p:cNvGrpSpPr>
            <a:grpSpLocks/>
          </p:cNvGrpSpPr>
          <p:nvPr/>
        </p:nvGrpSpPr>
        <p:grpSpPr bwMode="auto">
          <a:xfrm>
            <a:off x="1403101" y="2493690"/>
            <a:ext cx="792163" cy="863600"/>
            <a:chOff x="748" y="1707"/>
            <a:chExt cx="499" cy="544"/>
          </a:xfrm>
        </p:grpSpPr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748" y="1707"/>
              <a:ext cx="0" cy="544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748" y="2184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17"/>
          <p:cNvGrpSpPr>
            <a:grpSpLocks/>
          </p:cNvGrpSpPr>
          <p:nvPr/>
        </p:nvGrpSpPr>
        <p:grpSpPr bwMode="auto">
          <a:xfrm>
            <a:off x="1403101" y="3400152"/>
            <a:ext cx="792163" cy="1042988"/>
            <a:chOff x="748" y="2278"/>
            <a:chExt cx="499" cy="657"/>
          </a:xfrm>
        </p:grpSpPr>
        <p:sp>
          <p:nvSpPr>
            <p:cNvPr id="57" name="Line 14"/>
            <p:cNvSpPr>
              <a:spLocks noChangeShapeType="1"/>
            </p:cNvSpPr>
            <p:nvPr/>
          </p:nvSpPr>
          <p:spPr bwMode="auto">
            <a:xfrm>
              <a:off x="748" y="2278"/>
              <a:ext cx="0" cy="657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5"/>
            <p:cNvSpPr>
              <a:spLocks noChangeShapeType="1"/>
            </p:cNvSpPr>
            <p:nvPr/>
          </p:nvSpPr>
          <p:spPr bwMode="auto">
            <a:xfrm>
              <a:off x="748" y="2856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3134</TotalTime>
  <Words>699</Words>
  <Application>Microsoft Office PowerPoint</Application>
  <PresentationFormat>Экран (4:3)</PresentationFormat>
  <Paragraphs>214</Paragraphs>
  <Slides>20</Slides>
  <Notes>19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КГ</vt:lpstr>
      <vt:lpstr>Equation</vt:lpstr>
      <vt:lpstr>(тени)</vt:lpstr>
      <vt:lpstr>Классификация алгоритмов (глобальное освещение)</vt:lpstr>
      <vt:lpstr>Вершинные тени  (vertex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Виды теней висячие</vt:lpstr>
      <vt:lpstr>Теневые объемы  (shadow volumes)</vt:lpstr>
      <vt:lpstr>Теневые объемы  (shadow volumes)</vt:lpstr>
      <vt:lpstr>Теневые объемы  (shadow volumes)</vt:lpstr>
      <vt:lpstr>Теневые объемы  (shadow volumes)</vt:lpstr>
      <vt:lpstr>Карты теней (shadow maps, shadow buffers) </vt:lpstr>
      <vt:lpstr>Карты теней (shadow maps, shadow buffers) </vt:lpstr>
      <vt:lpstr>Карты освещения (light maps) </vt:lpstr>
      <vt:lpstr>Виды теней сглаженные (мягкие) и несглаженные (жесткие)</vt:lpstr>
      <vt:lpstr>Виды теней ступенчатые</vt:lpstr>
      <vt:lpstr>Виды теней ступенчатые (Mount and Blade - Warband)</vt:lpstr>
      <vt:lpstr>Виды теней поточечные (Prey)</vt:lpstr>
      <vt:lpstr>Shadow maps видео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313</cp:revision>
  <dcterms:created xsi:type="dcterms:W3CDTF">2014-02-11T08:42:57Z</dcterms:created>
  <dcterms:modified xsi:type="dcterms:W3CDTF">2024-10-29T05:31:35Z</dcterms:modified>
</cp:coreProperties>
</file>