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0" r:id="rId3"/>
    <p:sldId id="381" r:id="rId4"/>
    <p:sldId id="387" r:id="rId5"/>
    <p:sldId id="384" r:id="rId6"/>
    <p:sldId id="385" r:id="rId7"/>
    <p:sldId id="386" r:id="rId8"/>
    <p:sldId id="389" r:id="rId9"/>
    <p:sldId id="383" r:id="rId10"/>
    <p:sldId id="38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5500AA"/>
    <a:srgbClr val="0000FF"/>
    <a:srgbClr val="3366FF"/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6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закраски граней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куба и сферы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5.4.3 Пример сглаживание нормалей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7984" y="1297713"/>
            <a:ext cx="4250989" cy="500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66" y="1179062"/>
            <a:ext cx="2088232" cy="514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Плоская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(flat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.4.1</a:t>
            </a:r>
            <a:r>
              <a:rPr lang="en-US" dirty="0" smtClean="0"/>
              <a:t> </a:t>
            </a:r>
            <a:r>
              <a:rPr lang="ru-RU" dirty="0" smtClean="0"/>
              <a:t>Модели 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 bwMode="auto">
          <a:xfrm rot="1325750">
            <a:off x="8057388" y="2578135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67944" y="3861048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3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По среднему </a:t>
            </a:r>
            <a:r>
              <a:rPr lang="ru-RU" dirty="0" smtClean="0">
                <a:latin typeface="+mn-lt"/>
              </a:rPr>
              <a:t>значению цветов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вершинах, но с нормалью в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23" name="AutoShape 12"/>
          <p:cNvSpPr>
            <a:spLocks noChangeAspect="1" noChangeArrowheads="1"/>
          </p:cNvSpPr>
          <p:nvPr/>
        </p:nvSpPr>
        <p:spPr bwMode="auto">
          <a:xfrm rot="1325750">
            <a:off x="8053405" y="5026407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5500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13"/>
          <p:cNvSpPr>
            <a:spLocks noChangeAspect="1" noChangeArrowheads="1"/>
          </p:cNvSpPr>
          <p:nvPr/>
        </p:nvSpPr>
        <p:spPr bwMode="auto">
          <a:xfrm rot="1325750">
            <a:off x="8057388" y="1113720"/>
            <a:ext cx="917575" cy="107791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325750">
            <a:off x="1227539" y="1847627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23528" y="4718472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3459564" y="163014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3574678" y="6014616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H="1" flipV="1">
            <a:off x="354608" y="3985117"/>
            <a:ext cx="287338" cy="8747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2524527" y="3719290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2451502" y="393519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3459564" y="1919065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579839" y="4798790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7"/>
          <p:cNvSpPr>
            <a:spLocks noChangeArrowheads="1"/>
          </p:cNvSpPr>
          <p:nvPr/>
        </p:nvSpPr>
        <p:spPr bwMode="auto">
          <a:xfrm>
            <a:off x="3532589" y="5951315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995936" y="1246212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1. Расчет цвета по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139952" y="1606252"/>
          <a:ext cx="3787775" cy="382588"/>
        </p:xfrm>
        <a:graphic>
          <a:graphicData uri="http://schemas.openxmlformats.org/presentationml/2006/ole">
            <p:oleObj spid="_x0000_s165905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165906" name="Object 18"/>
          <p:cNvGraphicFramePr>
            <a:graphicFrameLocks noChangeAspect="1"/>
          </p:cNvGraphicFramePr>
          <p:nvPr/>
        </p:nvGraphicFramePr>
        <p:xfrm>
          <a:off x="4114800" y="4506317"/>
          <a:ext cx="4630738" cy="650875"/>
        </p:xfrm>
        <a:graphic>
          <a:graphicData uri="http://schemas.openxmlformats.org/presentationml/2006/ole">
            <p:oleObj spid="_x0000_s165906" name="Equation" r:id="rId5" imgW="3073320" imgH="431640" progId="Equation.DSMT4">
              <p:embed/>
            </p:oleObj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364502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355976" y="5661248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цвет только 1 точки</a:t>
            </a:r>
            <a:endParaRPr lang="ru-RU" b="1" dirty="0">
              <a:latin typeface="+mn-lt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32447" y="2708920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 Расчет цвета по вершине </a:t>
            </a:r>
            <a:r>
              <a:rPr lang="en-US" dirty="0" smtClean="0">
                <a:latin typeface="+mn-lt"/>
              </a:rPr>
              <a:t>B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176463" y="3068960"/>
          <a:ext cx="3787775" cy="382588"/>
        </p:xfrm>
        <a:graphic>
          <a:graphicData uri="http://schemas.openxmlformats.org/presentationml/2006/ole">
            <p:oleObj spid="_x0000_s165907" name="Equation" r:id="rId6" imgW="2514600" imgH="253800" progId="Equation.DSMT4">
              <p:embed/>
            </p:oleObj>
          </a:graphicData>
        </a:graphic>
      </p:graphicFrame>
      <p:graphicFrame>
        <p:nvGraphicFramePr>
          <p:cNvPr id="165908" name="Object 20"/>
          <p:cNvGraphicFramePr>
            <a:graphicFrameLocks noChangeAspect="1"/>
          </p:cNvGraphicFramePr>
          <p:nvPr/>
        </p:nvGraphicFramePr>
        <p:xfrm>
          <a:off x="4130675" y="1893888"/>
          <a:ext cx="3806825" cy="382587"/>
        </p:xfrm>
        <a:graphic>
          <a:graphicData uri="http://schemas.openxmlformats.org/presentationml/2006/ole">
            <p:oleObj spid="_x0000_s165908" name="Equation" r:id="rId7" imgW="25272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 animBg="1"/>
      <p:bldP spid="24" grpId="0" animBg="1"/>
      <p:bldP spid="60" grpId="0" animBg="1"/>
      <p:bldP spid="75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Гуро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Gouraud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.4.1 </a:t>
            </a:r>
            <a:r>
              <a:rPr lang="ru-RU" dirty="0" smtClean="0"/>
              <a:t>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75109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788024" y="1268760"/>
          <a:ext cx="3787775" cy="1223963"/>
        </p:xfrm>
        <a:graphic>
          <a:graphicData uri="http://schemas.openxmlformats.org/presentationml/2006/ole">
            <p:oleObj spid="_x0000_s175114" name="Equation" r:id="rId5" imgW="2514600" imgH="81252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60032" y="2852936"/>
          <a:ext cx="3960813" cy="765175"/>
        </p:xfrm>
        <a:graphic>
          <a:graphicData uri="http://schemas.openxmlformats.org/presentationml/2006/ole">
            <p:oleObj spid="_x0000_s175115" name="Equation" r:id="rId6" imgW="262872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860032" y="4005064"/>
          <a:ext cx="3979862" cy="382588"/>
        </p:xfrm>
        <a:graphic>
          <a:graphicData uri="http://schemas.openxmlformats.org/presentationml/2006/ole">
            <p:oleObj spid="_x0000_s175116" name="Equation" r:id="rId7" imgW="264132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 всех цветов </a:t>
            </a:r>
            <a:r>
              <a:rPr lang="ru-RU" b="1" dirty="0" smtClean="0">
                <a:latin typeface="+mn-lt"/>
              </a:rPr>
              <a:t>в вершинах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731716" y="4321970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Фонга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</a:t>
            </a:r>
            <a:r>
              <a:rPr lang="ru-RU" dirty="0" smtClean="0"/>
              <a:t>.4.1 </a:t>
            </a:r>
            <a:r>
              <a:rPr lang="ru-RU" dirty="0" smtClean="0"/>
              <a:t>Модели закраски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81250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443413" y="1497013"/>
          <a:ext cx="4476750" cy="765175"/>
        </p:xfrm>
        <a:graphic>
          <a:graphicData uri="http://schemas.openxmlformats.org/presentationml/2006/ole">
            <p:oleObj spid="_x0000_s181251" name="Equation" r:id="rId5" imgW="297180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494213" y="3213100"/>
          <a:ext cx="3846512" cy="382588"/>
        </p:xfrm>
        <a:graphic>
          <a:graphicData uri="http://schemas.openxmlformats.org/presentationml/2006/ole">
            <p:oleObj spid="_x0000_s181253" name="Equation" r:id="rId6" imgW="255240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нормалей </a:t>
            </a:r>
            <a:r>
              <a:rPr lang="ru-RU" b="1" dirty="0" smtClean="0">
                <a:latin typeface="+mn-lt"/>
              </a:rPr>
              <a:t>всех вершин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887945" y="3673898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 flipH="1" flipV="1">
            <a:off x="2132179" y="2996951"/>
            <a:ext cx="18012" cy="613838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3725916" y="3573016"/>
            <a:ext cx="270020" cy="685846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V="1">
            <a:off x="2771706" y="3212976"/>
            <a:ext cx="144110" cy="650050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56" name="Object 10"/>
          <p:cNvGraphicFramePr>
            <a:graphicFrameLocks noChangeAspect="1"/>
          </p:cNvGraphicFramePr>
          <p:nvPr/>
        </p:nvGraphicFramePr>
        <p:xfrm>
          <a:off x="4355976" y="2542357"/>
          <a:ext cx="4514850" cy="382587"/>
        </p:xfrm>
        <a:graphic>
          <a:graphicData uri="http://schemas.openxmlformats.org/presentationml/2006/ole">
            <p:oleObj spid="_x0000_s181256" name="Equation" r:id="rId7" imgW="2997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  <p:bldP spid="44" grpId="0" animBg="1"/>
      <p:bldP spid="45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плоской закраски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5.4.2 </a:t>
            </a:r>
            <a:r>
              <a:rPr lang="ru-RU" dirty="0" smtClean="0"/>
              <a:t>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71600" y="5589240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2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652120" y="5661248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30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pic>
        <p:nvPicPr>
          <p:cNvPr id="12" name="Picture 5" descr="Sphere_fla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phere_fla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6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Гуро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5.4.2 </a:t>
            </a:r>
            <a:r>
              <a:rPr lang="ru-RU" dirty="0" smtClean="0"/>
              <a:t>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28484" y="5661248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580112" y="5589240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30 000</a:t>
            </a:r>
          </a:p>
        </p:txBody>
      </p:sp>
      <p:pic>
        <p:nvPicPr>
          <p:cNvPr id="15" name="Picture 5" descr="Sphere_gourau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07" y="1343025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Sphere_gouraud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6795" y="1341438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Фонга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5.4.2 </a:t>
            </a:r>
            <a:r>
              <a:rPr lang="ru-RU" dirty="0" smtClean="0"/>
              <a:t>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pic>
        <p:nvPicPr>
          <p:cNvPr id="10" name="Picture 3" descr="Sphere_fo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488" y="1257300"/>
            <a:ext cx="43910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(при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разрешении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1024x768) ≈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закрасок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5.4.2 </a:t>
            </a:r>
            <a:r>
              <a:rPr lang="ru-RU" dirty="0" smtClean="0"/>
              <a:t>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96752"/>
            <a:ext cx="4032448" cy="213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8136260" cy="280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цилиндра и куба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5.4.3 </a:t>
            </a:r>
            <a:r>
              <a:rPr lang="ru-RU" dirty="0" smtClean="0"/>
              <a:t>Пример сглаживание </a:t>
            </a:r>
            <a:r>
              <a:rPr lang="ru-RU" dirty="0" smtClean="0"/>
              <a:t>нормалей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-852750" y="3525158"/>
            <a:ext cx="34419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Несглаженные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нормали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5400000">
            <a:off x="6723572" y="3627064"/>
            <a:ext cx="3122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Сглаженные нормали</a:t>
            </a:r>
          </a:p>
        </p:txBody>
      </p:sp>
      <p:pic>
        <p:nvPicPr>
          <p:cNvPr id="17" name="Picture 5" descr="Cube_norma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127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Cube_norma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582" y="3933056"/>
            <a:ext cx="20653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484784"/>
            <a:ext cx="68818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4375</TotalTime>
  <Words>250</Words>
  <Application>Microsoft Office PowerPoint</Application>
  <PresentationFormat>Экран (4:3)</PresentationFormat>
  <Paragraphs>78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КГ</vt:lpstr>
      <vt:lpstr>Equation</vt:lpstr>
      <vt:lpstr>Формула</vt:lpstr>
      <vt:lpstr>(модели закраски граней)</vt:lpstr>
      <vt:lpstr>Закраска Плоская (flat rendering)</vt:lpstr>
      <vt:lpstr>Закраска Гуро (Gouraud rendering)</vt:lpstr>
      <vt:lpstr>Закраска Фонга (Phong rendering)</vt:lpstr>
      <vt:lpstr>Результат плоской закраски</vt:lpstr>
      <vt:lpstr>Результат закраски Гуро</vt:lpstr>
      <vt:lpstr>Результат закраски Фонга</vt:lpstr>
      <vt:lpstr>Результаты закрасок</vt:lpstr>
      <vt:lpstr>Результат сглаживания нормалей для цилиндра и куба</vt:lpstr>
      <vt:lpstr>Результат сглаживания нормалей для куба и сферы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511</cp:revision>
  <dcterms:created xsi:type="dcterms:W3CDTF">2014-02-11T08:42:57Z</dcterms:created>
  <dcterms:modified xsi:type="dcterms:W3CDTF">2024-10-29T05:40:07Z</dcterms:modified>
</cp:coreProperties>
</file>