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53"/>
  </p:notesMasterIdLst>
  <p:sldIdLst>
    <p:sldId id="294" r:id="rId2"/>
    <p:sldId id="348" r:id="rId3"/>
    <p:sldId id="298" r:id="rId4"/>
    <p:sldId id="346" r:id="rId5"/>
    <p:sldId id="349" r:id="rId6"/>
    <p:sldId id="299" r:id="rId7"/>
    <p:sldId id="300" r:id="rId8"/>
    <p:sldId id="347" r:id="rId9"/>
    <p:sldId id="350" r:id="rId10"/>
    <p:sldId id="351" r:id="rId11"/>
    <p:sldId id="352" r:id="rId12"/>
    <p:sldId id="301" r:id="rId13"/>
    <p:sldId id="318" r:id="rId14"/>
    <p:sldId id="345" r:id="rId15"/>
    <p:sldId id="321" r:id="rId16"/>
    <p:sldId id="336" r:id="rId17"/>
    <p:sldId id="322" r:id="rId18"/>
    <p:sldId id="330" r:id="rId19"/>
    <p:sldId id="344" r:id="rId20"/>
    <p:sldId id="331" r:id="rId21"/>
    <p:sldId id="319" r:id="rId22"/>
    <p:sldId id="320" r:id="rId23"/>
    <p:sldId id="343" r:id="rId24"/>
    <p:sldId id="354" r:id="rId25"/>
    <p:sldId id="302" r:id="rId26"/>
    <p:sldId id="303" r:id="rId27"/>
    <p:sldId id="304" r:id="rId28"/>
    <p:sldId id="305" r:id="rId29"/>
    <p:sldId id="306" r:id="rId30"/>
    <p:sldId id="307" r:id="rId31"/>
    <p:sldId id="309" r:id="rId32"/>
    <p:sldId id="333" r:id="rId33"/>
    <p:sldId id="308" r:id="rId34"/>
    <p:sldId id="353" r:id="rId35"/>
    <p:sldId id="310" r:id="rId36"/>
    <p:sldId id="311" r:id="rId37"/>
    <p:sldId id="317" r:id="rId38"/>
    <p:sldId id="312" r:id="rId39"/>
    <p:sldId id="340" r:id="rId40"/>
    <p:sldId id="341" r:id="rId41"/>
    <p:sldId id="335" r:id="rId42"/>
    <p:sldId id="337" r:id="rId43"/>
    <p:sldId id="338" r:id="rId44"/>
    <p:sldId id="334" r:id="rId45"/>
    <p:sldId id="313" r:id="rId46"/>
    <p:sldId id="314" r:id="rId47"/>
    <p:sldId id="339" r:id="rId48"/>
    <p:sldId id="315" r:id="rId49"/>
    <p:sldId id="327" r:id="rId50"/>
    <p:sldId id="316" r:id="rId51"/>
    <p:sldId id="342" r:id="rId5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CC66FF"/>
    <a:srgbClr val="FF99FF"/>
    <a:srgbClr val="FFCCFF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>
        <p:scale>
          <a:sx n="100" d="100"/>
          <a:sy n="100" d="100"/>
        </p:scale>
        <p:origin x="-129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4" Type="http://schemas.openxmlformats.org/officeDocument/2006/relationships/image" Target="../media/image54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image" Target="../media/image57.wmf"/><Relationship Id="rId7" Type="http://schemas.openxmlformats.org/officeDocument/2006/relationships/image" Target="../media/image61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3" Type="http://schemas.openxmlformats.org/officeDocument/2006/relationships/image" Target="../media/image74.wmf"/><Relationship Id="rId7" Type="http://schemas.openxmlformats.org/officeDocument/2006/relationships/image" Target="../media/image78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Relationship Id="rId6" Type="http://schemas.openxmlformats.org/officeDocument/2006/relationships/image" Target="../media/image77.wmf"/><Relationship Id="rId5" Type="http://schemas.openxmlformats.org/officeDocument/2006/relationships/image" Target="../media/image76.wmf"/><Relationship Id="rId10" Type="http://schemas.openxmlformats.org/officeDocument/2006/relationships/image" Target="../media/image81.wmf"/><Relationship Id="rId4" Type="http://schemas.openxmlformats.org/officeDocument/2006/relationships/image" Target="../media/image75.wmf"/><Relationship Id="rId9" Type="http://schemas.openxmlformats.org/officeDocument/2006/relationships/image" Target="../media/image80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13" Type="http://schemas.openxmlformats.org/officeDocument/2006/relationships/image" Target="../media/image93.wmf"/><Relationship Id="rId3" Type="http://schemas.openxmlformats.org/officeDocument/2006/relationships/image" Target="../media/image85.wmf"/><Relationship Id="rId7" Type="http://schemas.openxmlformats.org/officeDocument/2006/relationships/image" Target="../media/image89.wmf"/><Relationship Id="rId12" Type="http://schemas.openxmlformats.org/officeDocument/2006/relationships/image" Target="../media/image73.wmf"/><Relationship Id="rId17" Type="http://schemas.openxmlformats.org/officeDocument/2006/relationships/image" Target="../media/image97.wmf"/><Relationship Id="rId2" Type="http://schemas.openxmlformats.org/officeDocument/2006/relationships/image" Target="../media/image84.wmf"/><Relationship Id="rId16" Type="http://schemas.openxmlformats.org/officeDocument/2006/relationships/image" Target="../media/image96.wmf"/><Relationship Id="rId1" Type="http://schemas.openxmlformats.org/officeDocument/2006/relationships/image" Target="../media/image75.wmf"/><Relationship Id="rId6" Type="http://schemas.openxmlformats.org/officeDocument/2006/relationships/image" Target="../media/image88.wmf"/><Relationship Id="rId11" Type="http://schemas.openxmlformats.org/officeDocument/2006/relationships/image" Target="../media/image72.wmf"/><Relationship Id="rId5" Type="http://schemas.openxmlformats.org/officeDocument/2006/relationships/image" Target="../media/image87.wmf"/><Relationship Id="rId15" Type="http://schemas.openxmlformats.org/officeDocument/2006/relationships/image" Target="../media/image95.wmf"/><Relationship Id="rId10" Type="http://schemas.openxmlformats.org/officeDocument/2006/relationships/image" Target="../media/image92.wmf"/><Relationship Id="rId4" Type="http://schemas.openxmlformats.org/officeDocument/2006/relationships/image" Target="../media/image86.wmf"/><Relationship Id="rId9" Type="http://schemas.openxmlformats.org/officeDocument/2006/relationships/image" Target="../media/image91.wmf"/><Relationship Id="rId14" Type="http://schemas.openxmlformats.org/officeDocument/2006/relationships/image" Target="../media/image9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image" Target="../media/image104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wmf"/><Relationship Id="rId2" Type="http://schemas.openxmlformats.org/officeDocument/2006/relationships/image" Target="../media/image110.wmf"/><Relationship Id="rId1" Type="http://schemas.openxmlformats.org/officeDocument/2006/relationships/image" Target="../media/image109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wmf"/><Relationship Id="rId2" Type="http://schemas.openxmlformats.org/officeDocument/2006/relationships/image" Target="../media/image132.wmf"/><Relationship Id="rId1" Type="http://schemas.openxmlformats.org/officeDocument/2006/relationships/image" Target="../media/image131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wmf"/><Relationship Id="rId1" Type="http://schemas.openxmlformats.org/officeDocument/2006/relationships/image" Target="../media/image151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wmf"/><Relationship Id="rId2" Type="http://schemas.openxmlformats.org/officeDocument/2006/relationships/image" Target="../media/image156.wmf"/><Relationship Id="rId1" Type="http://schemas.openxmlformats.org/officeDocument/2006/relationships/image" Target="../media/image155.wmf"/><Relationship Id="rId4" Type="http://schemas.openxmlformats.org/officeDocument/2006/relationships/image" Target="../media/image15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40.wmf"/><Relationship Id="rId7" Type="http://schemas.openxmlformats.org/officeDocument/2006/relationships/image" Target="../media/image36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1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image" Target="../media/image33.wmf"/><Relationship Id="rId7" Type="http://schemas.openxmlformats.org/officeDocument/2006/relationships/image" Target="../media/image36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37.wmf"/><Relationship Id="rId5" Type="http://schemas.openxmlformats.org/officeDocument/2006/relationships/image" Target="../media/image44.wmf"/><Relationship Id="rId4" Type="http://schemas.openxmlformats.org/officeDocument/2006/relationships/image" Target="../media/image3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9.png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1.png"/><Relationship Id="rId4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4.png"/><Relationship Id="rId4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17.bin"/><Relationship Id="rId9" Type="http://schemas.openxmlformats.org/officeDocument/2006/relationships/oleObject" Target="../embeddings/oleObject22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5.bin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4.bin"/><Relationship Id="rId9" Type="http://schemas.openxmlformats.org/officeDocument/2006/relationships/oleObject" Target="../embeddings/oleObject2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4.bin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3.bin"/><Relationship Id="rId10" Type="http://schemas.openxmlformats.org/officeDocument/2006/relationships/oleObject" Target="../embeddings/oleObject38.bin"/><Relationship Id="rId4" Type="http://schemas.openxmlformats.org/officeDocument/2006/relationships/oleObject" Target="../embeddings/oleObject32.bin"/><Relationship Id="rId9" Type="http://schemas.openxmlformats.org/officeDocument/2006/relationships/oleObject" Target="../embeddings/oleObject37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notesSlide" Target="../notesSlides/notesSlide20.xml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2.bin"/><Relationship Id="rId5" Type="http://schemas.openxmlformats.org/officeDocument/2006/relationships/oleObject" Target="../embeddings/oleObject41.bin"/><Relationship Id="rId4" Type="http://schemas.openxmlformats.org/officeDocument/2006/relationships/oleObject" Target="../embeddings/oleObject40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7.bin"/><Relationship Id="rId5" Type="http://schemas.openxmlformats.org/officeDocument/2006/relationships/oleObject" Target="../embeddings/oleObject46.bin"/><Relationship Id="rId4" Type="http://schemas.openxmlformats.org/officeDocument/2006/relationships/oleObject" Target="../embeddings/oleObject45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notesSlide" Target="../notesSlides/notesSlide22.xml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1.bin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0.bin"/><Relationship Id="rId10" Type="http://schemas.openxmlformats.org/officeDocument/2006/relationships/oleObject" Target="../embeddings/oleObject55.bin"/><Relationship Id="rId4" Type="http://schemas.openxmlformats.org/officeDocument/2006/relationships/oleObject" Target="../embeddings/oleObject49.bin"/><Relationship Id="rId9" Type="http://schemas.openxmlformats.org/officeDocument/2006/relationships/oleObject" Target="../embeddings/oleObject54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notesSlide" Target="../notesSlides/notesSlide24.xml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9.bin"/><Relationship Id="rId5" Type="http://schemas.openxmlformats.org/officeDocument/2006/relationships/oleObject" Target="../embeddings/oleObject58.bin"/><Relationship Id="rId4" Type="http://schemas.openxmlformats.org/officeDocument/2006/relationships/oleObject" Target="../embeddings/oleObject57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3.bin"/><Relationship Id="rId5" Type="http://schemas.openxmlformats.org/officeDocument/2006/relationships/oleObject" Target="../embeddings/oleObject62.bin"/><Relationship Id="rId4" Type="http://schemas.openxmlformats.org/officeDocument/2006/relationships/image" Target="../media/image71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oleObject" Target="../embeddings/oleObject72.bin"/><Relationship Id="rId3" Type="http://schemas.openxmlformats.org/officeDocument/2006/relationships/notesSlide" Target="../notesSlides/notesSlide26.xml"/><Relationship Id="rId7" Type="http://schemas.openxmlformats.org/officeDocument/2006/relationships/oleObject" Target="../embeddings/oleObject66.bin"/><Relationship Id="rId12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5.bin"/><Relationship Id="rId11" Type="http://schemas.openxmlformats.org/officeDocument/2006/relationships/oleObject" Target="../embeddings/oleObject70.bin"/><Relationship Id="rId5" Type="http://schemas.openxmlformats.org/officeDocument/2006/relationships/image" Target="../media/image83.png"/><Relationship Id="rId15" Type="http://schemas.openxmlformats.org/officeDocument/2006/relationships/oleObject" Target="../embeddings/oleObject74.bin"/><Relationship Id="rId10" Type="http://schemas.openxmlformats.org/officeDocument/2006/relationships/oleObject" Target="../embeddings/oleObject69.bin"/><Relationship Id="rId4" Type="http://schemas.openxmlformats.org/officeDocument/2006/relationships/image" Target="../media/image82.gif"/><Relationship Id="rId9" Type="http://schemas.openxmlformats.org/officeDocument/2006/relationships/oleObject" Target="../embeddings/oleObject68.bin"/><Relationship Id="rId14" Type="http://schemas.openxmlformats.org/officeDocument/2006/relationships/oleObject" Target="../embeddings/oleObject73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oleObject" Target="../embeddings/oleObject82.bin"/><Relationship Id="rId18" Type="http://schemas.openxmlformats.org/officeDocument/2006/relationships/oleObject" Target="../embeddings/oleObject87.bin"/><Relationship Id="rId3" Type="http://schemas.openxmlformats.org/officeDocument/2006/relationships/notesSlide" Target="../notesSlides/notesSlide27.xml"/><Relationship Id="rId21" Type="http://schemas.openxmlformats.org/officeDocument/2006/relationships/oleObject" Target="../embeddings/oleObject90.bin"/><Relationship Id="rId7" Type="http://schemas.openxmlformats.org/officeDocument/2006/relationships/oleObject" Target="../embeddings/oleObject76.bin"/><Relationship Id="rId12" Type="http://schemas.openxmlformats.org/officeDocument/2006/relationships/oleObject" Target="../embeddings/oleObject81.bin"/><Relationship Id="rId17" Type="http://schemas.openxmlformats.org/officeDocument/2006/relationships/oleObject" Target="../embeddings/oleObject86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5.bin"/><Relationship Id="rId20" Type="http://schemas.openxmlformats.org/officeDocument/2006/relationships/oleObject" Target="../embeddings/oleObject89.bin"/><Relationship Id="rId1" Type="http://schemas.openxmlformats.org/officeDocument/2006/relationships/vmlDrawing" Target="../drawings/vmlDrawing15.vml"/><Relationship Id="rId6" Type="http://schemas.openxmlformats.org/officeDocument/2006/relationships/image" Target="../media/image99.gif"/><Relationship Id="rId11" Type="http://schemas.openxmlformats.org/officeDocument/2006/relationships/oleObject" Target="../embeddings/oleObject80.bin"/><Relationship Id="rId5" Type="http://schemas.openxmlformats.org/officeDocument/2006/relationships/image" Target="../media/image98.png"/><Relationship Id="rId15" Type="http://schemas.openxmlformats.org/officeDocument/2006/relationships/oleObject" Target="../embeddings/oleObject84.bin"/><Relationship Id="rId10" Type="http://schemas.openxmlformats.org/officeDocument/2006/relationships/oleObject" Target="../embeddings/oleObject79.bin"/><Relationship Id="rId19" Type="http://schemas.openxmlformats.org/officeDocument/2006/relationships/oleObject" Target="../embeddings/oleObject88.bin"/><Relationship Id="rId4" Type="http://schemas.openxmlformats.org/officeDocument/2006/relationships/oleObject" Target="../embeddings/oleObject75.bin"/><Relationship Id="rId9" Type="http://schemas.openxmlformats.org/officeDocument/2006/relationships/oleObject" Target="../embeddings/oleObject78.bin"/><Relationship Id="rId14" Type="http://schemas.openxmlformats.org/officeDocument/2006/relationships/oleObject" Target="../embeddings/oleObject83.bin"/><Relationship Id="rId22" Type="http://schemas.openxmlformats.org/officeDocument/2006/relationships/oleObject" Target="../embeddings/oleObject91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94.bin"/><Relationship Id="rId5" Type="http://schemas.openxmlformats.org/officeDocument/2006/relationships/oleObject" Target="../embeddings/oleObject93.bin"/><Relationship Id="rId4" Type="http://schemas.openxmlformats.org/officeDocument/2006/relationships/oleObject" Target="../embeddings/oleObject92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97.bin"/><Relationship Id="rId5" Type="http://schemas.openxmlformats.org/officeDocument/2006/relationships/oleObject" Target="../embeddings/oleObject96.bin"/><Relationship Id="rId4" Type="http://schemas.openxmlformats.org/officeDocument/2006/relationships/oleObject" Target="../embeddings/oleObject95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1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00.bin"/><Relationship Id="rId5" Type="http://schemas.openxmlformats.org/officeDocument/2006/relationships/oleObject" Target="../embeddings/oleObject99.bin"/><Relationship Id="rId4" Type="http://schemas.openxmlformats.org/officeDocument/2006/relationships/oleObject" Target="../embeddings/oleObject98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14.png"/><Relationship Id="rId4" Type="http://schemas.openxmlformats.org/officeDocument/2006/relationships/oleObject" Target="../embeddings/oleObject101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7" Type="http://schemas.openxmlformats.org/officeDocument/2006/relationships/oleObject" Target="../embeddings/oleObject10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18.gif"/><Relationship Id="rId5" Type="http://schemas.openxmlformats.org/officeDocument/2006/relationships/oleObject" Target="../embeddings/oleObject103.bin"/><Relationship Id="rId4" Type="http://schemas.openxmlformats.org/officeDocument/2006/relationships/oleObject" Target="../embeddings/oleObject102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notesSlide" Target="../notesSlides/notesSlide39.xml"/><Relationship Id="rId7" Type="http://schemas.openxmlformats.org/officeDocument/2006/relationships/oleObject" Target="../embeddings/oleObject10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35.png"/><Relationship Id="rId11" Type="http://schemas.openxmlformats.org/officeDocument/2006/relationships/oleObject" Target="../embeddings/oleObject108.bin"/><Relationship Id="rId5" Type="http://schemas.openxmlformats.org/officeDocument/2006/relationships/oleObject" Target="../embeddings/oleObject105.bin"/><Relationship Id="rId10" Type="http://schemas.openxmlformats.org/officeDocument/2006/relationships/image" Target="../media/image137.png"/><Relationship Id="rId4" Type="http://schemas.openxmlformats.org/officeDocument/2006/relationships/image" Target="../media/image134.png"/><Relationship Id="rId9" Type="http://schemas.openxmlformats.org/officeDocument/2006/relationships/oleObject" Target="../embeddings/oleObject107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7" Type="http://schemas.openxmlformats.org/officeDocument/2006/relationships/image" Target="../media/image14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1.png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7" Type="http://schemas.openxmlformats.org/officeDocument/2006/relationships/image" Target="../media/image14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5.png"/><Relationship Id="rId5" Type="http://schemas.openxmlformats.org/officeDocument/2006/relationships/image" Target="../media/image144.png"/><Relationship Id="rId4" Type="http://schemas.openxmlformats.org/officeDocument/2006/relationships/image" Target="../media/image13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7" Type="http://schemas.openxmlformats.org/officeDocument/2006/relationships/oleObject" Target="../embeddings/oleObject1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09.bin"/><Relationship Id="rId5" Type="http://schemas.openxmlformats.org/officeDocument/2006/relationships/image" Target="../media/image154.png"/><Relationship Id="rId4" Type="http://schemas.openxmlformats.org/officeDocument/2006/relationships/image" Target="../media/image15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7" Type="http://schemas.openxmlformats.org/officeDocument/2006/relationships/oleObject" Target="../embeddings/oleObject1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13.bin"/><Relationship Id="rId5" Type="http://schemas.openxmlformats.org/officeDocument/2006/relationships/oleObject" Target="../embeddings/oleObject112.bin"/><Relationship Id="rId4" Type="http://schemas.openxmlformats.org/officeDocument/2006/relationships/oleObject" Target="../embeddings/oleObject111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2.png"/><Relationship Id="rId4" Type="http://schemas.openxmlformats.org/officeDocument/2006/relationships/image" Target="../media/image16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Сплайны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8-2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сплайнов</a:t>
            </a:r>
            <a:br>
              <a:rPr lang="ru-RU" sz="2800" dirty="0" smtClean="0"/>
            </a:br>
            <a:r>
              <a:rPr lang="ru-RU" sz="2400" dirty="0" smtClean="0"/>
              <a:t>(по назначению)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84784"/>
            <a:ext cx="4198108" cy="843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996952"/>
            <a:ext cx="4232228" cy="101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797152"/>
            <a:ext cx="4204932" cy="1077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436096" y="1700808"/>
            <a:ext cx="2520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Интерполяционные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8104" y="3356992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Сглаживающие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8104" y="5085184"/>
            <a:ext cx="2242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Корреляционные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сплайнов</a:t>
            </a:r>
            <a:br>
              <a:rPr lang="ru-RU" sz="2800" dirty="0" smtClean="0"/>
            </a:br>
            <a:r>
              <a:rPr lang="ru-RU" sz="2400" dirty="0" smtClean="0"/>
              <a:t>(по краевым условиям)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123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247228"/>
            <a:ext cx="5613276" cy="505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611560" y="3616698"/>
            <a:ext cx="6408738" cy="460374"/>
            <a:chOff x="340" y="1295"/>
            <a:chExt cx="4037" cy="290"/>
          </a:xfrm>
        </p:grpSpPr>
        <p:graphicFrame>
          <p:nvGraphicFramePr>
            <p:cNvPr id="9" name="Object 10"/>
            <p:cNvGraphicFramePr>
              <a:graphicFrameLocks noChangeAspect="1"/>
            </p:cNvGraphicFramePr>
            <p:nvPr/>
          </p:nvGraphicFramePr>
          <p:xfrm>
            <a:off x="3622" y="1295"/>
            <a:ext cx="755" cy="290"/>
          </p:xfrm>
          <a:graphic>
            <a:graphicData uri="http://schemas.openxmlformats.org/presentationml/2006/ole">
              <p:oleObj spid="_x0000_s1026" name="Equation" r:id="rId4" imgW="660240" imgH="253800" progId="Equation.DSMT4">
                <p:embed/>
              </p:oleObj>
            </a:graphicData>
          </a:graphic>
        </p:graphicFrame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340" y="1311"/>
              <a:ext cx="333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интерполяционного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сплайна:</a:t>
              </a:r>
            </a:p>
          </p:txBody>
        </p:sp>
      </p:grpSp>
      <p:grpSp>
        <p:nvGrpSpPr>
          <p:cNvPr id="11" name="Group 27"/>
          <p:cNvGrpSpPr>
            <a:grpSpLocks/>
          </p:cNvGrpSpPr>
          <p:nvPr/>
        </p:nvGrpSpPr>
        <p:grpSpPr bwMode="auto">
          <a:xfrm>
            <a:off x="683568" y="4581128"/>
            <a:ext cx="7450141" cy="784225"/>
            <a:chOff x="340" y="2147"/>
            <a:chExt cx="4693" cy="494"/>
          </a:xfrm>
        </p:grpSpPr>
        <p:graphicFrame>
          <p:nvGraphicFramePr>
            <p:cNvPr id="12" name="Object 12"/>
            <p:cNvGraphicFramePr>
              <a:graphicFrameLocks noChangeAspect="1"/>
            </p:cNvGraphicFramePr>
            <p:nvPr/>
          </p:nvGraphicFramePr>
          <p:xfrm>
            <a:off x="3464" y="2147"/>
            <a:ext cx="1569" cy="486"/>
          </p:xfrm>
          <a:graphic>
            <a:graphicData uri="http://schemas.openxmlformats.org/presentationml/2006/ole">
              <p:oleObj spid="_x0000_s1027" name="Equation" r:id="rId5" imgW="1473120" imgH="457200" progId="Equation.DSMT4">
                <p:embed/>
              </p:oleObj>
            </a:graphicData>
          </a:graphic>
        </p:graphicFrame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340" y="2292"/>
              <a:ext cx="3036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сглаживающего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(методом Наименьших квадратов)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Group 24"/>
          <p:cNvGrpSpPr>
            <a:grpSpLocks/>
          </p:cNvGrpSpPr>
          <p:nvPr/>
        </p:nvGrpSpPr>
        <p:grpSpPr bwMode="auto">
          <a:xfrm>
            <a:off x="539552" y="2492896"/>
            <a:ext cx="5688016" cy="774700"/>
            <a:chOff x="340" y="690"/>
            <a:chExt cx="3583" cy="488"/>
          </a:xfrm>
        </p:grpSpPr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340" y="800"/>
              <a:ext cx="16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Общий вид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сплайна:</a:t>
              </a:r>
            </a:p>
          </p:txBody>
        </p:sp>
        <p:graphicFrame>
          <p:nvGraphicFramePr>
            <p:cNvPr id="27" name="Object 20"/>
            <p:cNvGraphicFramePr>
              <a:graphicFrameLocks noChangeAspect="1"/>
            </p:cNvGraphicFramePr>
            <p:nvPr/>
          </p:nvGraphicFramePr>
          <p:xfrm>
            <a:off x="2000" y="690"/>
            <a:ext cx="1923" cy="488"/>
          </p:xfrm>
          <a:graphic>
            <a:graphicData uri="http://schemas.openxmlformats.org/presentationml/2006/ole">
              <p:oleObj spid="_x0000_s1031" name="Equation" r:id="rId6" imgW="1701720" imgH="431640" progId="Equation.DSMT4">
                <p:embed/>
              </p:oleObj>
            </a:graphicData>
          </a:graphic>
        </p:graphicFrame>
      </p:grpSp>
      <p:grpSp>
        <p:nvGrpSpPr>
          <p:cNvPr id="28" name="Group 24"/>
          <p:cNvGrpSpPr>
            <a:grpSpLocks/>
          </p:cNvGrpSpPr>
          <p:nvPr/>
        </p:nvGrpSpPr>
        <p:grpSpPr bwMode="auto">
          <a:xfrm>
            <a:off x="1763688" y="1335437"/>
            <a:ext cx="4878394" cy="646113"/>
            <a:chOff x="340" y="800"/>
            <a:chExt cx="3073" cy="407"/>
          </a:xfrm>
        </p:grpSpPr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340" y="800"/>
              <a:ext cx="165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Контрольные точки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i="1" dirty="0" smtClean="0">
                  <a:latin typeface="+mn-lt"/>
                  <a:ea typeface="Verdana" pitchFamily="34" charset="0"/>
                  <a:cs typeface="Verdana" pitchFamily="34" charset="0"/>
                </a:rPr>
                <a:t>f</a:t>
              </a:r>
              <a:r>
                <a:rPr lang="en-US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sz="12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– </a:t>
              </a:r>
              <a:r>
                <a:rPr lang="ru-RU" sz="12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неизвестная функция</a:t>
              </a:r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30" name="Object 20"/>
            <p:cNvGraphicFramePr>
              <a:graphicFrameLocks noChangeAspect="1"/>
            </p:cNvGraphicFramePr>
            <p:nvPr/>
          </p:nvGraphicFramePr>
          <p:xfrm>
            <a:off x="2064" y="849"/>
            <a:ext cx="1349" cy="301"/>
          </p:xfrm>
          <a:graphic>
            <a:graphicData uri="http://schemas.openxmlformats.org/presentationml/2006/ole">
              <p:oleObj spid="_x0000_s1032" name="Equation" r:id="rId7" imgW="1193760" imgH="266400" progId="Equation.DSMT4">
                <p:embed/>
              </p:oleObj>
            </a:graphicData>
          </a:graphic>
        </p:graphicFrame>
      </p:grpSp>
      <p:grpSp>
        <p:nvGrpSpPr>
          <p:cNvPr id="34" name="Группа 33"/>
          <p:cNvGrpSpPr/>
          <p:nvPr/>
        </p:nvGrpSpPr>
        <p:grpSpPr>
          <a:xfrm>
            <a:off x="683568" y="5661248"/>
            <a:ext cx="7416824" cy="544859"/>
            <a:chOff x="755576" y="5013176"/>
            <a:chExt cx="7416824" cy="544859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755576" y="5013176"/>
              <a:ext cx="741682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800"/>
                </a:spcBef>
                <a:buNone/>
              </a:pPr>
              <a:r>
                <a:rPr lang="ru-RU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Задача сглаживания 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– построение достаточно гладкой функции,</a:t>
              </a:r>
              <a:b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		     значения которой в КТ максимально близки к </a:t>
              </a:r>
            </a:p>
          </p:txBody>
        </p:sp>
        <p:graphicFrame>
          <p:nvGraphicFramePr>
            <p:cNvPr id="33" name="Object 20"/>
            <p:cNvGraphicFramePr>
              <a:graphicFrameLocks noChangeAspect="1"/>
            </p:cNvGraphicFramePr>
            <p:nvPr/>
          </p:nvGraphicFramePr>
          <p:xfrm>
            <a:off x="7308304" y="5229200"/>
            <a:ext cx="219223" cy="328835"/>
          </p:xfrm>
          <a:graphic>
            <a:graphicData uri="http://schemas.openxmlformats.org/presentationml/2006/ole">
              <p:oleObj spid="_x0000_s1034" name="Equation" r:id="rId8" imgW="152280" imgH="228600" progId="Equation.DSMT4">
                <p:embed/>
              </p:oleObj>
            </a:graphicData>
          </a:graphic>
        </p:graphicFrame>
      </p:grp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7020272" y="1700808"/>
          <a:ext cx="1433513" cy="865188"/>
        </p:xfrm>
        <a:graphic>
          <a:graphicData uri="http://schemas.openxmlformats.org/presentationml/2006/ole">
            <p:oleObj spid="_x0000_s1035" name="Equation" r:id="rId9" imgW="799920" imgH="482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квадратичные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лагражевы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467544" y="1268760"/>
          <a:ext cx="4498975" cy="1208088"/>
        </p:xfrm>
        <a:graphic>
          <a:graphicData uri="http://schemas.openxmlformats.org/presentationml/2006/ole">
            <p:oleObj spid="_x0000_s54280" name="Equation" r:id="rId4" imgW="2349360" imgH="863280" progId="Equation.DSMT4">
              <p:embed/>
            </p:oleObj>
          </a:graphicData>
        </a:graphic>
      </p:graphicFrame>
      <p:pic>
        <p:nvPicPr>
          <p:cNvPr id="54282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908895"/>
            <a:ext cx="6827837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237163" y="1128810"/>
          <a:ext cx="3367285" cy="1778737"/>
        </p:xfrm>
        <a:graphic>
          <a:graphicData uri="http://schemas.openxmlformats.org/presentationml/2006/ole">
            <p:oleObj spid="_x0000_s54281" name="Equation" r:id="rId6" imgW="1968480" imgH="10411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кубические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лагражевы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479425" y="1341438"/>
          <a:ext cx="5422900" cy="2308225"/>
        </p:xfrm>
        <a:graphic>
          <a:graphicData uri="http://schemas.openxmlformats.org/presentationml/2006/ole">
            <p:oleObj spid="_x0000_s237570" name="Equation" r:id="rId4" imgW="2831760" imgH="1650960" progId="Equation.DSMT4">
              <p:embed/>
            </p:oleObj>
          </a:graphicData>
        </a:graphic>
      </p:graphicFrame>
      <p:pic>
        <p:nvPicPr>
          <p:cNvPr id="54284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005064"/>
            <a:ext cx="8135257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7572" name="Object 4"/>
          <p:cNvGraphicFramePr>
            <a:graphicFrameLocks noChangeAspect="1"/>
          </p:cNvGraphicFramePr>
          <p:nvPr/>
        </p:nvGraphicFramePr>
        <p:xfrm>
          <a:off x="5724128" y="1916832"/>
          <a:ext cx="3367087" cy="1779587"/>
        </p:xfrm>
        <a:graphic>
          <a:graphicData uri="http://schemas.openxmlformats.org/presentationml/2006/ole">
            <p:oleObj spid="_x0000_s237572" name="Equation" r:id="rId6" imgW="1968480" imgH="10411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Одномерные кубические базисные функции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эрмитовы</a:t>
            </a:r>
            <a:r>
              <a:rPr lang="ru-RU" sz="2400" dirty="0" smtClean="0"/>
              <a:t> шаблонные)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57347" name="Object 20"/>
          <p:cNvGraphicFramePr>
            <a:graphicFrameLocks noChangeAspect="1"/>
          </p:cNvGraphicFramePr>
          <p:nvPr/>
        </p:nvGraphicFramePr>
        <p:xfrm>
          <a:off x="467544" y="1484313"/>
          <a:ext cx="2640013" cy="1414462"/>
        </p:xfrm>
        <a:graphic>
          <a:graphicData uri="http://schemas.openxmlformats.org/presentationml/2006/ole">
            <p:oleObj spid="_x0000_s57347" name="Equation" r:id="rId4" imgW="1993680" imgH="1066680" progId="Equation.DSMT4">
              <p:embed/>
            </p:oleObj>
          </a:graphicData>
        </a:graphic>
      </p:graphicFrame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935" y="3429000"/>
            <a:ext cx="8086637" cy="2873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20"/>
          <p:cNvGraphicFramePr>
            <a:graphicFrameLocks noChangeAspect="1"/>
          </p:cNvGraphicFramePr>
          <p:nvPr/>
        </p:nvGraphicFramePr>
        <p:xfrm>
          <a:off x="3347864" y="1484313"/>
          <a:ext cx="5391150" cy="1512887"/>
        </p:xfrm>
        <a:graphic>
          <a:graphicData uri="http://schemas.openxmlformats.org/presentationml/2006/ole">
            <p:oleObj spid="_x0000_s57348" name="Equation" r:id="rId6" imgW="3543120" imgH="990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Интерполяционный полином Лагранжа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2</a:t>
            </a:r>
            <a:r>
              <a:rPr lang="ru-RU" dirty="0" smtClean="0"/>
              <a:t> Одномерные базисы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2300337" y="1393825"/>
          <a:ext cx="3279775" cy="955675"/>
        </p:xfrm>
        <a:graphic>
          <a:graphicData uri="http://schemas.openxmlformats.org/presentationml/2006/ole">
            <p:oleObj spid="_x0000_s105479" name="Equation" r:id="rId4" imgW="1828800" imgH="533160" progId="Equation.DSMT4">
              <p:embed/>
            </p:oleObj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611560" y="1628800"/>
            <a:ext cx="1510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2" name="Object 20"/>
          <p:cNvGraphicFramePr>
            <a:graphicFrameLocks noChangeAspect="1"/>
          </p:cNvGraphicFramePr>
          <p:nvPr/>
        </p:nvGraphicFramePr>
        <p:xfrm>
          <a:off x="2347689" y="2859088"/>
          <a:ext cx="4600575" cy="714375"/>
        </p:xfrm>
        <a:graphic>
          <a:graphicData uri="http://schemas.openxmlformats.org/presentationml/2006/ole">
            <p:oleObj spid="_x0000_s105480" name="Equation" r:id="rId5" imgW="3276360" imgH="507960" progId="Equation.DSMT4">
              <p:embed/>
            </p:oleObj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611560" y="2996952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8" name="Object 20"/>
          <p:cNvGraphicFramePr>
            <a:graphicFrameLocks noChangeAspect="1"/>
          </p:cNvGraphicFramePr>
          <p:nvPr/>
        </p:nvGraphicFramePr>
        <p:xfrm>
          <a:off x="2339752" y="4149725"/>
          <a:ext cx="5153025" cy="749300"/>
        </p:xfrm>
        <a:graphic>
          <a:graphicData uri="http://schemas.openxmlformats.org/presentationml/2006/ole">
            <p:oleObj spid="_x0000_s105481" name="Equation" r:id="rId6" imgW="3670200" imgH="533160" progId="Equation.DSMT4">
              <p:embed/>
            </p:oleObj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611560" y="4283804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11560" y="5507940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Степени 3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5483" name="Object 11"/>
          <p:cNvGraphicFramePr>
            <a:graphicFrameLocks noChangeAspect="1"/>
          </p:cNvGraphicFramePr>
          <p:nvPr/>
        </p:nvGraphicFramePr>
        <p:xfrm>
          <a:off x="2359025" y="5345113"/>
          <a:ext cx="5688013" cy="747712"/>
        </p:xfrm>
        <a:graphic>
          <a:graphicData uri="http://schemas.openxmlformats.org/presentationml/2006/ole">
            <p:oleObj spid="_x0000_s105483" name="Equation" r:id="rId7" imgW="4051080" imgH="5331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Проблема согласования полиномов</a:t>
            </a:r>
            <a:br>
              <a:rPr lang="ru-RU" sz="2800" dirty="0" smtClean="0"/>
            </a:br>
            <a:r>
              <a:rPr lang="ru-RU" sz="2400" dirty="0" smtClean="0"/>
              <a:t>(негладкий сплайн, независимые параболы)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5877272"/>
            <a:ext cx="6766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Ошибка: производные в КТ не равны (нет гладкости)!</a:t>
            </a:r>
            <a:endParaRPr lang="ru-RU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9976" y="2294731"/>
            <a:ext cx="3966480" cy="315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1916832"/>
            <a:ext cx="3816424" cy="348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059832" y="1340768"/>
            <a:ext cx="2998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Параболы по трем точкам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Линейный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(формулы для 2-точечного сплайна)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[2/4]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728788" y="1217613"/>
          <a:ext cx="5510212" cy="736600"/>
        </p:xfrm>
        <a:graphic>
          <a:graphicData uri="http://schemas.openxmlformats.org/presentationml/2006/ole">
            <p:oleObj spid="_x0000_s99330" name="Equation" r:id="rId4" imgW="3238200" imgH="431640" progId="Equation.DSMT4">
              <p:embed/>
            </p:oleObj>
          </a:graphicData>
        </a:graphic>
      </p:graphicFrame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4788024" y="3212976"/>
          <a:ext cx="1639887" cy="936625"/>
        </p:xfrm>
        <a:graphic>
          <a:graphicData uri="http://schemas.openxmlformats.org/presentationml/2006/ole">
            <p:oleObj spid="_x0000_s99332" name="Equation" r:id="rId5" imgW="1155600" imgH="660240" progId="Equation.DSMT4">
              <p:embed/>
            </p:oleObj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395536" y="2619375"/>
            <a:ext cx="2880320" cy="2643808"/>
            <a:chOff x="395536" y="2619375"/>
            <a:chExt cx="2880320" cy="2643808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827584" y="3068960"/>
              <a:ext cx="1656184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99333" name="Object 5"/>
            <p:cNvGraphicFramePr>
              <a:graphicFrameLocks noChangeAspect="1"/>
            </p:cNvGraphicFramePr>
            <p:nvPr/>
          </p:nvGraphicFramePr>
          <p:xfrm>
            <a:off x="827584" y="3103563"/>
            <a:ext cx="217488" cy="325437"/>
          </p:xfrm>
          <a:graphic>
            <a:graphicData uri="http://schemas.openxmlformats.org/presentationml/2006/ole">
              <p:oleObj spid="_x0000_s99333" name="Equation" r:id="rId6" imgW="152280" imgH="228600" progId="Equation.DSMT4">
                <p:embed/>
              </p:oleObj>
            </a:graphicData>
          </a:graphic>
        </p:graphicFrame>
        <p:graphicFrame>
          <p:nvGraphicFramePr>
            <p:cNvPr id="99334" name="Object 6"/>
            <p:cNvGraphicFramePr>
              <a:graphicFrameLocks noChangeAspect="1"/>
            </p:cNvGraphicFramePr>
            <p:nvPr/>
          </p:nvGraphicFramePr>
          <p:xfrm>
            <a:off x="2228751" y="3103563"/>
            <a:ext cx="327025" cy="325437"/>
          </p:xfrm>
          <a:graphic>
            <a:graphicData uri="http://schemas.openxmlformats.org/presentationml/2006/ole">
              <p:oleObj spid="_x0000_s99334" name="Equation" r:id="rId7" imgW="228600" imgH="228600" progId="Equation.DSMT4">
                <p:embed/>
              </p:oleObj>
            </a:graphicData>
          </a:graphic>
        </p:graphicFrame>
        <p:graphicFrame>
          <p:nvGraphicFramePr>
            <p:cNvPr id="99337" name="Object 9"/>
            <p:cNvGraphicFramePr>
              <a:graphicFrameLocks noChangeAspect="1"/>
            </p:cNvGraphicFramePr>
            <p:nvPr/>
          </p:nvGraphicFramePr>
          <p:xfrm>
            <a:off x="971600" y="4509120"/>
            <a:ext cx="1374775" cy="754063"/>
          </p:xfrm>
          <a:graphic>
            <a:graphicData uri="http://schemas.openxmlformats.org/presentationml/2006/ole">
              <p:oleObj spid="_x0000_s99337" name="Equation" r:id="rId8" imgW="965160" imgH="533160" progId="Equation.DSMT4">
                <p:embed/>
              </p:oleObj>
            </a:graphicData>
          </a:graphic>
        </p:graphicFrame>
        <p:graphicFrame>
          <p:nvGraphicFramePr>
            <p:cNvPr id="14" name="Object 6"/>
            <p:cNvGraphicFramePr>
              <a:graphicFrameLocks noChangeAspect="1"/>
            </p:cNvGraphicFramePr>
            <p:nvPr/>
          </p:nvGraphicFramePr>
          <p:xfrm>
            <a:off x="1547664" y="3141663"/>
            <a:ext cx="200025" cy="325437"/>
          </p:xfrm>
          <a:graphic>
            <a:graphicData uri="http://schemas.openxmlformats.org/presentationml/2006/ole">
              <p:oleObj spid="_x0000_s99339" name="Equation" r:id="rId9" imgW="139680" imgH="228600" progId="Equation.DSMT4">
                <p:embed/>
              </p:oleObj>
            </a:graphicData>
          </a:graphic>
        </p:graphicFrame>
        <p:graphicFrame>
          <p:nvGraphicFramePr>
            <p:cNvPr id="99340" name="Object 12"/>
            <p:cNvGraphicFramePr>
              <a:graphicFrameLocks noChangeAspect="1"/>
            </p:cNvGraphicFramePr>
            <p:nvPr/>
          </p:nvGraphicFramePr>
          <p:xfrm>
            <a:off x="1361604" y="2619375"/>
            <a:ext cx="546100" cy="360363"/>
          </p:xfrm>
          <a:graphic>
            <a:graphicData uri="http://schemas.openxmlformats.org/presentationml/2006/ole">
              <p:oleObj spid="_x0000_s99340" name="Equation" r:id="rId10" imgW="380880" imgH="253800" progId="Equation.DSMT4">
                <p:embed/>
              </p:oleObj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395536" y="3697868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Квадратичный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(формулы для 2-точечного сплайна)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[3/4]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382713" y="1217613"/>
          <a:ext cx="6202362" cy="736600"/>
        </p:xfrm>
        <a:graphic>
          <a:graphicData uri="http://schemas.openxmlformats.org/presentationml/2006/ole">
            <p:oleObj spid="_x0000_s193538" name="Equation" r:id="rId4" imgW="3644640" imgH="431640" progId="Equation.DSMT4">
              <p:embed/>
            </p:oleObj>
          </a:graphicData>
        </a:graphic>
      </p:graphicFrame>
      <p:graphicFrame>
        <p:nvGraphicFramePr>
          <p:cNvPr id="99331" name="Object 3"/>
          <p:cNvGraphicFramePr>
            <a:graphicFrameLocks noChangeAspect="1"/>
          </p:cNvGraphicFramePr>
          <p:nvPr/>
        </p:nvGraphicFramePr>
        <p:xfrm>
          <a:off x="4184650" y="2133600"/>
          <a:ext cx="4159250" cy="1657350"/>
        </p:xfrm>
        <a:graphic>
          <a:graphicData uri="http://schemas.openxmlformats.org/presentationml/2006/ole">
            <p:oleObj spid="_x0000_s193539" name="Equation" r:id="rId5" imgW="2933640" imgH="1168200" progId="Equation.DSMT4">
              <p:embed/>
            </p:oleObj>
          </a:graphicData>
        </a:graphic>
      </p:graphicFrame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4211960" y="4181475"/>
          <a:ext cx="3871913" cy="1622425"/>
        </p:xfrm>
        <a:graphic>
          <a:graphicData uri="http://schemas.openxmlformats.org/presentationml/2006/ole">
            <p:oleObj spid="_x0000_s193540" name="Equation" r:id="rId6" imgW="2730240" imgH="1143000" progId="Equation.DSMT4">
              <p:embed/>
            </p:oleObj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395536" y="2619375"/>
            <a:ext cx="2880320" cy="3490913"/>
            <a:chOff x="395536" y="2619375"/>
            <a:chExt cx="2880320" cy="3490913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827584" y="3068960"/>
              <a:ext cx="1656184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99333" name="Object 5"/>
            <p:cNvGraphicFramePr>
              <a:graphicFrameLocks noChangeAspect="1"/>
            </p:cNvGraphicFramePr>
            <p:nvPr/>
          </p:nvGraphicFramePr>
          <p:xfrm>
            <a:off x="827584" y="3103563"/>
            <a:ext cx="217488" cy="325437"/>
          </p:xfrm>
          <a:graphic>
            <a:graphicData uri="http://schemas.openxmlformats.org/presentationml/2006/ole">
              <p:oleObj spid="_x0000_s193541" name="Equation" r:id="rId7" imgW="152280" imgH="228600" progId="Equation.DSMT4">
                <p:embed/>
              </p:oleObj>
            </a:graphicData>
          </a:graphic>
        </p:graphicFrame>
        <p:graphicFrame>
          <p:nvGraphicFramePr>
            <p:cNvPr id="99334" name="Object 6"/>
            <p:cNvGraphicFramePr>
              <a:graphicFrameLocks noChangeAspect="1"/>
            </p:cNvGraphicFramePr>
            <p:nvPr/>
          </p:nvGraphicFramePr>
          <p:xfrm>
            <a:off x="2228751" y="3103563"/>
            <a:ext cx="327025" cy="325437"/>
          </p:xfrm>
          <a:graphic>
            <a:graphicData uri="http://schemas.openxmlformats.org/presentationml/2006/ole">
              <p:oleObj spid="_x0000_s193542" name="Equation" r:id="rId8" imgW="228600" imgH="228600" progId="Equation.DSMT4">
                <p:embed/>
              </p:oleObj>
            </a:graphicData>
          </a:graphic>
        </p:graphicFrame>
        <p:graphicFrame>
          <p:nvGraphicFramePr>
            <p:cNvPr id="99337" name="Object 9"/>
            <p:cNvGraphicFramePr>
              <a:graphicFrameLocks noChangeAspect="1"/>
            </p:cNvGraphicFramePr>
            <p:nvPr/>
          </p:nvGraphicFramePr>
          <p:xfrm>
            <a:off x="720725" y="4422775"/>
            <a:ext cx="1898650" cy="1687513"/>
          </p:xfrm>
          <a:graphic>
            <a:graphicData uri="http://schemas.openxmlformats.org/presentationml/2006/ole">
              <p:oleObj spid="_x0000_s193543" name="Equation" r:id="rId9" imgW="1333440" imgH="1193760" progId="Equation.DSMT4">
                <p:embed/>
              </p:oleObj>
            </a:graphicData>
          </a:graphic>
        </p:graphicFrame>
        <p:graphicFrame>
          <p:nvGraphicFramePr>
            <p:cNvPr id="14" name="Object 6"/>
            <p:cNvGraphicFramePr>
              <a:graphicFrameLocks noChangeAspect="1"/>
            </p:cNvGraphicFramePr>
            <p:nvPr/>
          </p:nvGraphicFramePr>
          <p:xfrm>
            <a:off x="1547664" y="3141663"/>
            <a:ext cx="200025" cy="325437"/>
          </p:xfrm>
          <a:graphic>
            <a:graphicData uri="http://schemas.openxmlformats.org/presentationml/2006/ole">
              <p:oleObj spid="_x0000_s193544" name="Equation" r:id="rId10" imgW="139680" imgH="228600" progId="Equation.DSMT4">
                <p:embed/>
              </p:oleObj>
            </a:graphicData>
          </a:graphic>
        </p:graphicFrame>
        <p:graphicFrame>
          <p:nvGraphicFramePr>
            <p:cNvPr id="99340" name="Object 12"/>
            <p:cNvGraphicFramePr>
              <a:graphicFrameLocks noChangeAspect="1"/>
            </p:cNvGraphicFramePr>
            <p:nvPr/>
          </p:nvGraphicFramePr>
          <p:xfrm>
            <a:off x="1361604" y="2619375"/>
            <a:ext cx="546100" cy="360363"/>
          </p:xfrm>
          <a:graphic>
            <a:graphicData uri="http://schemas.openxmlformats.org/presentationml/2006/ole">
              <p:oleObj spid="_x0000_s193545" name="Equation" r:id="rId11" imgW="380880" imgH="253800" progId="Equation.DSMT4">
                <p:embed/>
              </p:oleObj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395536" y="3697868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Исторически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[1/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395536" y="1363216"/>
            <a:ext cx="8291264" cy="1201688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это гибкая металлическая линейка (лекало)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для соединения точек плавной кривой на чертеже,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которую невозможно построить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при помощи циркуля или линейки</a:t>
            </a:r>
            <a:endParaRPr lang="ru-RU" sz="1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3" name="Рисунок 42" descr="Файл: сплайн (PSF).формат 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852936"/>
            <a:ext cx="2088232" cy="2308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Содержимое 6"/>
          <p:cNvSpPr txBox="1">
            <a:spLocks/>
          </p:cNvSpPr>
          <p:nvPr/>
        </p:nvSpPr>
        <p:spPr>
          <a:xfrm>
            <a:off x="467544" y="5517232"/>
            <a:ext cx="3384376" cy="79208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       Гибкое лекало</a:t>
            </a:r>
            <a:b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линейка с изменяемой кривизной</a:t>
            </a:r>
            <a:endParaRPr kumimoji="0" lang="ru-RU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310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636912"/>
            <a:ext cx="49149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Содержимое 6"/>
          <p:cNvSpPr txBox="1">
            <a:spLocks/>
          </p:cNvSpPr>
          <p:nvPr/>
        </p:nvSpPr>
        <p:spPr>
          <a:xfrm>
            <a:off x="4499992" y="5517232"/>
            <a:ext cx="4176464" cy="79208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       Шаблонный лекала</a:t>
            </a:r>
            <a:b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набор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линеек с фиксированной кривизной</a:t>
            </a:r>
            <a:endParaRPr kumimoji="0" lang="ru-RU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Лагранжа</a:t>
            </a:r>
            <a:br>
              <a:rPr lang="ru-RU" sz="2800" dirty="0" smtClean="0"/>
            </a:br>
            <a:r>
              <a:rPr lang="ru-RU" sz="2400" dirty="0" smtClean="0"/>
              <a:t>(формулы для 2-точечного сплайна)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3</a:t>
            </a:r>
            <a:r>
              <a:rPr lang="ru-RU" dirty="0" smtClean="0"/>
              <a:t> Сплайн на основе полиномов Лагранжа  </a:t>
            </a:r>
            <a:r>
              <a:rPr lang="en-US" dirty="0" smtClean="0"/>
              <a:t>[4/4]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214438" y="1189038"/>
          <a:ext cx="6791325" cy="736600"/>
        </p:xfrm>
        <a:graphic>
          <a:graphicData uri="http://schemas.openxmlformats.org/presentationml/2006/ole">
            <p:oleObj spid="_x0000_s100354" name="Equation" r:id="rId4" imgW="3987720" imgH="431640" progId="Equation.DSMT4">
              <p:embed/>
            </p:oleObj>
          </a:graphicData>
        </a:graphic>
      </p:graphicFrame>
      <p:graphicFrame>
        <p:nvGraphicFramePr>
          <p:cNvPr id="99331" name="Object 3"/>
          <p:cNvGraphicFramePr>
            <a:graphicFrameLocks noChangeAspect="1"/>
          </p:cNvGraphicFramePr>
          <p:nvPr/>
        </p:nvGraphicFramePr>
        <p:xfrm>
          <a:off x="3436938" y="2058988"/>
          <a:ext cx="4879975" cy="1946275"/>
        </p:xfrm>
        <a:graphic>
          <a:graphicData uri="http://schemas.openxmlformats.org/presentationml/2006/ole">
            <p:oleObj spid="_x0000_s100355" name="Equation" r:id="rId5" imgW="3441600" imgH="1371600" progId="Equation.DSMT4">
              <p:embed/>
            </p:oleObj>
          </a:graphicData>
        </a:graphic>
      </p:graphicFrame>
      <p:graphicFrame>
        <p:nvGraphicFramePr>
          <p:cNvPr id="100363" name="Object 11"/>
          <p:cNvGraphicFramePr>
            <a:graphicFrameLocks noChangeAspect="1"/>
          </p:cNvGraphicFramePr>
          <p:nvPr/>
        </p:nvGraphicFramePr>
        <p:xfrm>
          <a:off x="3491880" y="4365104"/>
          <a:ext cx="5167313" cy="1692275"/>
        </p:xfrm>
        <a:graphic>
          <a:graphicData uri="http://schemas.openxmlformats.org/presentationml/2006/ole">
            <p:oleObj spid="_x0000_s100363" name="Equation" r:id="rId6" imgW="3644640" imgH="1193760" progId="Equation.DSMT4">
              <p:embed/>
            </p:oleObj>
          </a:graphicData>
        </a:graphic>
      </p:graphicFrame>
      <p:grpSp>
        <p:nvGrpSpPr>
          <p:cNvPr id="18" name="Группа 17"/>
          <p:cNvGrpSpPr/>
          <p:nvPr/>
        </p:nvGrpSpPr>
        <p:grpSpPr>
          <a:xfrm>
            <a:off x="395536" y="2564904"/>
            <a:ext cx="2880320" cy="3615234"/>
            <a:chOff x="395536" y="2564904"/>
            <a:chExt cx="2880320" cy="3615234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736637" y="2996952"/>
              <a:ext cx="1747131" cy="0"/>
            </a:xfrm>
            <a:prstGeom prst="line">
              <a:avLst/>
            </a:prstGeom>
            <a:ln w="63500">
              <a:solidFill>
                <a:srgbClr val="00CC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1" name="Object 5"/>
            <p:cNvGraphicFramePr>
              <a:graphicFrameLocks noChangeAspect="1"/>
            </p:cNvGraphicFramePr>
            <p:nvPr/>
          </p:nvGraphicFramePr>
          <p:xfrm>
            <a:off x="736637" y="3034655"/>
            <a:ext cx="217488" cy="325437"/>
          </p:xfrm>
          <a:graphic>
            <a:graphicData uri="http://schemas.openxmlformats.org/presentationml/2006/ole">
              <p:oleObj spid="_x0000_s100358" name="Equation" r:id="rId7" imgW="152280" imgH="228600" progId="Equation.DSMT4">
                <p:embed/>
              </p:oleObj>
            </a:graphicData>
          </a:graphic>
        </p:graphicFrame>
        <p:graphicFrame>
          <p:nvGraphicFramePr>
            <p:cNvPr id="12" name="Object 6"/>
            <p:cNvGraphicFramePr>
              <a:graphicFrameLocks noChangeAspect="1"/>
            </p:cNvGraphicFramePr>
            <p:nvPr/>
          </p:nvGraphicFramePr>
          <p:xfrm>
            <a:off x="2195786" y="3072060"/>
            <a:ext cx="327025" cy="325437"/>
          </p:xfrm>
          <a:graphic>
            <a:graphicData uri="http://schemas.openxmlformats.org/presentationml/2006/ole">
              <p:oleObj spid="_x0000_s100359" name="Equation" r:id="rId8" imgW="228600" imgH="228600" progId="Equation.DSMT4">
                <p:embed/>
              </p:oleObj>
            </a:graphicData>
          </a:graphic>
        </p:graphicFrame>
        <p:graphicFrame>
          <p:nvGraphicFramePr>
            <p:cNvPr id="13" name="Object 9"/>
            <p:cNvGraphicFramePr>
              <a:graphicFrameLocks noChangeAspect="1"/>
            </p:cNvGraphicFramePr>
            <p:nvPr/>
          </p:nvGraphicFramePr>
          <p:xfrm>
            <a:off x="727075" y="4203700"/>
            <a:ext cx="2081213" cy="1976438"/>
          </p:xfrm>
          <a:graphic>
            <a:graphicData uri="http://schemas.openxmlformats.org/presentationml/2006/ole">
              <p:oleObj spid="_x0000_s100360" name="Equation" r:id="rId9" imgW="1460160" imgH="1396800" progId="Equation.DSMT4">
                <p:embed/>
              </p:oleObj>
            </a:graphicData>
          </a:graphic>
        </p:graphicFrame>
        <p:graphicFrame>
          <p:nvGraphicFramePr>
            <p:cNvPr id="14" name="Object 12"/>
            <p:cNvGraphicFramePr>
              <a:graphicFrameLocks noChangeAspect="1"/>
            </p:cNvGraphicFramePr>
            <p:nvPr/>
          </p:nvGraphicFramePr>
          <p:xfrm>
            <a:off x="1384709" y="2564904"/>
            <a:ext cx="546100" cy="360363"/>
          </p:xfrm>
          <a:graphic>
            <a:graphicData uri="http://schemas.openxmlformats.org/presentationml/2006/ole">
              <p:oleObj spid="_x0000_s100361" name="Equation" r:id="rId10" imgW="380880" imgH="253800" progId="Equation.DSMT4">
                <p:embed/>
              </p:oleObj>
            </a:graphicData>
          </a:graphic>
        </p:graphicFrame>
        <p:graphicFrame>
          <p:nvGraphicFramePr>
            <p:cNvPr id="15" name="Object 6"/>
            <p:cNvGraphicFramePr>
              <a:graphicFrameLocks noChangeAspect="1"/>
            </p:cNvGraphicFramePr>
            <p:nvPr/>
          </p:nvGraphicFramePr>
          <p:xfrm>
            <a:off x="1528725" y="3068960"/>
            <a:ext cx="200025" cy="325437"/>
          </p:xfrm>
          <a:graphic>
            <a:graphicData uri="http://schemas.openxmlformats.org/presentationml/2006/ole">
              <p:oleObj spid="_x0000_s100362" name="Equation" r:id="rId11" imgW="139680" imgH="228600" progId="Equation.DSMT4">
                <p:embed/>
              </p:oleObj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395536" y="3573016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Система для определения коэффициентов сплайна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интерполяционный сплайн</a:t>
            </a:r>
            <a:r>
              <a:rPr lang="en-US" sz="24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2195736" y="1340768"/>
          <a:ext cx="3454400" cy="661988"/>
        </p:xfrm>
        <a:graphic>
          <a:graphicData uri="http://schemas.openxmlformats.org/presentationml/2006/ole">
            <p:oleObj spid="_x0000_s55301" name="Equation" r:id="rId4" imgW="2247840" imgH="431640" progId="Equation.DSMT4">
              <p:embed/>
            </p:oleObj>
          </a:graphicData>
        </a:graphic>
      </p:graphicFrame>
      <p:graphicFrame>
        <p:nvGraphicFramePr>
          <p:cNvPr id="55306" name="Object 10"/>
          <p:cNvGraphicFramePr>
            <a:graphicFrameLocks noChangeAspect="1"/>
          </p:cNvGraphicFramePr>
          <p:nvPr/>
        </p:nvGraphicFramePr>
        <p:xfrm>
          <a:off x="1598613" y="4333875"/>
          <a:ext cx="5322887" cy="1289050"/>
        </p:xfrm>
        <a:graphic>
          <a:graphicData uri="http://schemas.openxmlformats.org/presentationml/2006/ole">
            <p:oleObj spid="_x0000_s55306" name="Equation" r:id="rId5" imgW="3454200" imgH="838080" progId="Equation.DSMT4">
              <p:embed/>
            </p:oleObj>
          </a:graphicData>
        </a:graphic>
      </p:graphicFrame>
      <p:graphicFrame>
        <p:nvGraphicFramePr>
          <p:cNvPr id="55307" name="Object 11"/>
          <p:cNvGraphicFramePr>
            <a:graphicFrameLocks noChangeAspect="1"/>
          </p:cNvGraphicFramePr>
          <p:nvPr/>
        </p:nvGraphicFramePr>
        <p:xfrm>
          <a:off x="503238" y="2565400"/>
          <a:ext cx="8015287" cy="722313"/>
        </p:xfrm>
        <a:graphic>
          <a:graphicData uri="http://schemas.openxmlformats.org/presentationml/2006/ole">
            <p:oleObj spid="_x0000_s55307" name="Equation" r:id="rId6" imgW="5219640" imgH="469800" progId="Equation.DSMT4">
              <p:embed/>
            </p:oleObj>
          </a:graphicData>
        </a:graphic>
      </p:graphicFrame>
      <p:graphicFrame>
        <p:nvGraphicFramePr>
          <p:cNvPr id="55308" name="Object 16"/>
          <p:cNvGraphicFramePr>
            <a:graphicFrameLocks noChangeAspect="1"/>
          </p:cNvGraphicFramePr>
          <p:nvPr/>
        </p:nvGraphicFramePr>
        <p:xfrm>
          <a:off x="408930" y="2123008"/>
          <a:ext cx="274638" cy="369888"/>
        </p:xfrm>
        <a:graphic>
          <a:graphicData uri="http://schemas.openxmlformats.org/presentationml/2006/ole">
            <p:oleObj spid="_x0000_s55308" name="Equation" r:id="rId7" imgW="177480" imgH="2412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92192" y="2132856"/>
            <a:ext cx="7269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значения производных квадратичного полинома Лагранжа для 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5310" name="Object 14"/>
          <p:cNvGraphicFramePr>
            <a:graphicFrameLocks noChangeAspect="1"/>
          </p:cNvGraphicFramePr>
          <p:nvPr/>
        </p:nvGraphicFramePr>
        <p:xfrm>
          <a:off x="7655694" y="2132856"/>
          <a:ext cx="1020762" cy="350837"/>
        </p:xfrm>
        <a:graphic>
          <a:graphicData uri="http://schemas.openxmlformats.org/presentationml/2006/ole">
            <p:oleObj spid="_x0000_s55310" name="Equation" r:id="rId8" imgW="66024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сглаживающий сплайн)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558056" y="5118695"/>
            <a:ext cx="7326312" cy="1190625"/>
            <a:chOff x="353" y="3046"/>
            <a:chExt cx="4615" cy="750"/>
          </a:xfrm>
        </p:grpSpPr>
        <p:graphicFrame>
          <p:nvGraphicFramePr>
            <p:cNvPr id="21" name="Object 18"/>
            <p:cNvGraphicFramePr>
              <a:graphicFrameLocks noChangeAspect="1"/>
            </p:cNvGraphicFramePr>
            <p:nvPr/>
          </p:nvGraphicFramePr>
          <p:xfrm>
            <a:off x="553" y="3294"/>
            <a:ext cx="4415" cy="502"/>
          </p:xfrm>
          <a:graphic>
            <a:graphicData uri="http://schemas.openxmlformats.org/presentationml/2006/ole">
              <p:oleObj spid="_x0000_s56326" name="Equation" r:id="rId4" imgW="4559040" imgH="520560" progId="Equation.DSMT4">
                <p:embed/>
              </p:oleObj>
            </a:graphicData>
          </a:graphic>
        </p:graphicFrame>
        <p:sp>
          <p:nvSpPr>
            <p:cNvPr id="22" name="Text Box 19"/>
            <p:cNvSpPr txBox="1">
              <a:spLocks noChangeArrowheads="1"/>
            </p:cNvSpPr>
            <p:nvPr/>
          </p:nvSpPr>
          <p:spPr bwMode="auto">
            <a:xfrm>
              <a:off x="353" y="3046"/>
              <a:ext cx="35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Функционал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 </a:t>
              </a:r>
              <a:r>
                <a:rPr lang="ru-RU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регулярционными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добавками: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Group 29"/>
          <p:cNvGrpSpPr>
            <a:grpSpLocks/>
          </p:cNvGrpSpPr>
          <p:nvPr/>
        </p:nvGrpSpPr>
        <p:grpSpPr bwMode="auto">
          <a:xfrm>
            <a:off x="683121" y="2708920"/>
            <a:ext cx="7613650" cy="2520953"/>
            <a:chOff x="262" y="3046"/>
            <a:chExt cx="4796" cy="1588"/>
          </a:xfrm>
        </p:grpSpPr>
        <p:graphicFrame>
          <p:nvGraphicFramePr>
            <p:cNvPr id="28" name="Object 18"/>
            <p:cNvGraphicFramePr>
              <a:graphicFrameLocks noChangeAspect="1"/>
            </p:cNvGraphicFramePr>
            <p:nvPr/>
          </p:nvGraphicFramePr>
          <p:xfrm>
            <a:off x="262" y="3263"/>
            <a:ext cx="4796" cy="1371"/>
          </p:xfrm>
          <a:graphic>
            <a:graphicData uri="http://schemas.openxmlformats.org/presentationml/2006/ole">
              <p:oleObj spid="_x0000_s56328" name="Equation" r:id="rId5" imgW="4952880" imgH="1422360" progId="Equation.DSMT4">
                <p:embed/>
              </p:oleObj>
            </a:graphicData>
          </a:graphic>
        </p:graphicFrame>
        <p:sp>
          <p:nvSpPr>
            <p:cNvPr id="29" name="Text Box 19"/>
            <p:cNvSpPr txBox="1">
              <a:spLocks noChangeArrowheads="1"/>
            </p:cNvSpPr>
            <p:nvPr/>
          </p:nvSpPr>
          <p:spPr bwMode="auto">
            <a:xfrm>
              <a:off x="353" y="3046"/>
              <a:ext cx="439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Функционал минимизации для расчета коэффициентов: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67544" y="1268760"/>
            <a:ext cx="7469248" cy="699289"/>
            <a:chOff x="467544" y="1268760"/>
            <a:chExt cx="7469248" cy="699289"/>
          </a:xfrm>
        </p:grpSpPr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59570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область </a:t>
              </a:r>
              <a:r>
                <a:rPr lang="ru-RU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подразбивается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на </a:t>
              </a:r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конечные элементы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/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 </a:t>
              </a:r>
              <a:r>
                <a:rPr lang="ru-RU" i="1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эрмитовыми</a:t>
              </a:r>
              <a:r>
                <a:rPr lang="ru-RU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базисными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функциями</a:t>
              </a:r>
            </a:p>
          </p:txBody>
        </p:sp>
        <p:graphicFrame>
          <p:nvGraphicFramePr>
            <p:cNvPr id="56329" name="Object 9"/>
            <p:cNvGraphicFramePr>
              <a:graphicFrameLocks noChangeAspect="1"/>
            </p:cNvGraphicFramePr>
            <p:nvPr/>
          </p:nvGraphicFramePr>
          <p:xfrm>
            <a:off x="467544" y="1268760"/>
            <a:ext cx="1428750" cy="665163"/>
          </p:xfrm>
          <a:graphic>
            <a:graphicData uri="http://schemas.openxmlformats.org/presentationml/2006/ole">
              <p:oleObj spid="_x0000_s56329" name="Equation" r:id="rId6" imgW="927000" imgH="431640" progId="Equation.DSMT4">
                <p:embed/>
              </p:oleObj>
            </a:graphicData>
          </a:graphic>
        </p:graphicFrame>
      </p:grpSp>
      <p:grpSp>
        <p:nvGrpSpPr>
          <p:cNvPr id="15" name="Group 27"/>
          <p:cNvGrpSpPr>
            <a:grpSpLocks/>
          </p:cNvGrpSpPr>
          <p:nvPr/>
        </p:nvGrpSpPr>
        <p:grpSpPr bwMode="auto">
          <a:xfrm>
            <a:off x="611560" y="1865387"/>
            <a:ext cx="7450141" cy="771525"/>
            <a:chOff x="340" y="2147"/>
            <a:chExt cx="4693" cy="486"/>
          </a:xfrm>
        </p:grpSpPr>
        <p:graphicFrame>
          <p:nvGraphicFramePr>
            <p:cNvPr id="16" name="Object 12"/>
            <p:cNvGraphicFramePr>
              <a:graphicFrameLocks noChangeAspect="1"/>
            </p:cNvGraphicFramePr>
            <p:nvPr/>
          </p:nvGraphicFramePr>
          <p:xfrm>
            <a:off x="3464" y="2147"/>
            <a:ext cx="1569" cy="486"/>
          </p:xfrm>
          <a:graphic>
            <a:graphicData uri="http://schemas.openxmlformats.org/presentationml/2006/ole">
              <p:oleObj spid="_x0000_s56330" name="Equation" r:id="rId7" imgW="1473120" imgH="457200" progId="Equation.DSMT4">
                <p:embed/>
              </p:oleObj>
            </a:graphicData>
          </a:graphic>
        </p:graphicFrame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340" y="2292"/>
              <a:ext cx="30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Условие для </a:t>
              </a:r>
              <a:r>
                <a:rPr lang="ru-RU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сглаживающего </a:t>
              </a: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сплайна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Кубический сплайн с полиномами Эрмита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сглаживающий сплайн)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4</a:t>
            </a:r>
            <a:r>
              <a:rPr lang="ru-RU" dirty="0" smtClean="0"/>
              <a:t> Сплайн на основе полиномов Эрмита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3" name="Группа 22"/>
          <p:cNvGrpSpPr/>
          <p:nvPr/>
        </p:nvGrpSpPr>
        <p:grpSpPr>
          <a:xfrm>
            <a:off x="1979712" y="1321718"/>
            <a:ext cx="4312399" cy="739130"/>
            <a:chOff x="1979712" y="1321718"/>
            <a:chExt cx="4312399" cy="739130"/>
          </a:xfrm>
        </p:grpSpPr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431239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Эквивалентное матричное уравнение:</a:t>
              </a:r>
            </a:p>
          </p:txBody>
        </p:sp>
        <p:graphicFrame>
          <p:nvGraphicFramePr>
            <p:cNvPr id="153605" name="Object 9"/>
            <p:cNvGraphicFramePr>
              <a:graphicFrameLocks noChangeAspect="1"/>
            </p:cNvGraphicFramePr>
            <p:nvPr/>
          </p:nvGraphicFramePr>
          <p:xfrm>
            <a:off x="3925888" y="1748110"/>
            <a:ext cx="704850" cy="312738"/>
          </p:xfrm>
          <a:graphic>
            <a:graphicData uri="http://schemas.openxmlformats.org/presentationml/2006/ole">
              <p:oleObj spid="_x0000_s153605" name="Equation" r:id="rId4" imgW="457200" imgH="203040" progId="Equation.DSMT4">
                <p:embed/>
              </p:oleObj>
            </a:graphicData>
          </a:graphic>
        </p:graphicFrame>
      </p:grpSp>
      <p:grpSp>
        <p:nvGrpSpPr>
          <p:cNvPr id="25" name="Группа 24"/>
          <p:cNvGrpSpPr/>
          <p:nvPr/>
        </p:nvGrpSpPr>
        <p:grpSpPr>
          <a:xfrm>
            <a:off x="620340" y="2337048"/>
            <a:ext cx="7912100" cy="2460104"/>
            <a:chOff x="620340" y="2636912"/>
            <a:chExt cx="7912100" cy="2460104"/>
          </a:xfrm>
        </p:grpSpPr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755576" y="2636912"/>
              <a:ext cx="574548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Матрица    и вектор 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 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собираются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из стандартных локальных матриц     и векторов    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конечного элемента     :</a:t>
              </a:r>
            </a:p>
          </p:txBody>
        </p:sp>
        <p:graphicFrame>
          <p:nvGraphicFramePr>
            <p:cNvPr id="153606" name="Object 9"/>
            <p:cNvGraphicFramePr>
              <a:graphicFrameLocks noChangeAspect="1"/>
            </p:cNvGraphicFramePr>
            <p:nvPr/>
          </p:nvGraphicFramePr>
          <p:xfrm>
            <a:off x="620340" y="3573016"/>
            <a:ext cx="7912100" cy="1524000"/>
          </p:xfrm>
          <a:graphic>
            <a:graphicData uri="http://schemas.openxmlformats.org/presentationml/2006/ole">
              <p:oleObj spid="_x0000_s153606" name="Equation" r:id="rId5" imgW="5130720" imgH="990360" progId="Equation.DSMT4">
                <p:embed/>
              </p:oleObj>
            </a:graphicData>
          </a:graphic>
        </p:graphicFrame>
        <p:graphicFrame>
          <p:nvGraphicFramePr>
            <p:cNvPr id="153607" name="Object 7"/>
            <p:cNvGraphicFramePr>
              <a:graphicFrameLocks noChangeAspect="1"/>
            </p:cNvGraphicFramePr>
            <p:nvPr/>
          </p:nvGraphicFramePr>
          <p:xfrm>
            <a:off x="1763688" y="2655962"/>
            <a:ext cx="234950" cy="254000"/>
          </p:xfrm>
          <a:graphic>
            <a:graphicData uri="http://schemas.openxmlformats.org/presentationml/2006/ole">
              <p:oleObj spid="_x0000_s153607" name="Equation" r:id="rId6" imgW="152280" imgH="164880" progId="Equation.DSMT4">
                <p:embed/>
              </p:oleObj>
            </a:graphicData>
          </a:graphic>
        </p:graphicFrame>
        <p:graphicFrame>
          <p:nvGraphicFramePr>
            <p:cNvPr id="153609" name="Object 9"/>
            <p:cNvGraphicFramePr>
              <a:graphicFrameLocks noChangeAspect="1"/>
            </p:cNvGraphicFramePr>
            <p:nvPr/>
          </p:nvGraphicFramePr>
          <p:xfrm>
            <a:off x="3054177" y="3140968"/>
            <a:ext cx="293687" cy="350838"/>
          </p:xfrm>
          <a:graphic>
            <a:graphicData uri="http://schemas.openxmlformats.org/presentationml/2006/ole">
              <p:oleObj spid="_x0000_s153609" name="Equation" r:id="rId7" imgW="190440" imgH="228600" progId="Equation.DSMT4">
                <p:embed/>
              </p:oleObj>
            </a:graphicData>
          </a:graphic>
        </p:graphicFrame>
        <p:graphicFrame>
          <p:nvGraphicFramePr>
            <p:cNvPr id="153611" name="Object 11"/>
            <p:cNvGraphicFramePr>
              <a:graphicFrameLocks noChangeAspect="1"/>
            </p:cNvGraphicFramePr>
            <p:nvPr/>
          </p:nvGraphicFramePr>
          <p:xfrm>
            <a:off x="3006725" y="2679700"/>
            <a:ext cx="196850" cy="274638"/>
          </p:xfrm>
          <a:graphic>
            <a:graphicData uri="http://schemas.openxmlformats.org/presentationml/2006/ole">
              <p:oleObj spid="_x0000_s153611" name="Equation" r:id="rId8" imgW="126720" imgH="177480" progId="Equation.DSMT4">
                <p:embed/>
              </p:oleObj>
            </a:graphicData>
          </a:graphic>
        </p:graphicFrame>
        <p:graphicFrame>
          <p:nvGraphicFramePr>
            <p:cNvPr id="153612" name="Object 12"/>
            <p:cNvGraphicFramePr>
              <a:graphicFrameLocks noChangeAspect="1"/>
            </p:cNvGraphicFramePr>
            <p:nvPr/>
          </p:nvGraphicFramePr>
          <p:xfrm>
            <a:off x="4586858" y="2858269"/>
            <a:ext cx="274637" cy="312738"/>
          </p:xfrm>
          <a:graphic>
            <a:graphicData uri="http://schemas.openxmlformats.org/presentationml/2006/ole">
              <p:oleObj spid="_x0000_s153612" name="Equation" r:id="rId9" imgW="177480" imgH="203040" progId="Equation.DSMT4">
                <p:embed/>
              </p:oleObj>
            </a:graphicData>
          </a:graphic>
        </p:graphicFrame>
        <p:graphicFrame>
          <p:nvGraphicFramePr>
            <p:cNvPr id="153613" name="Object 13"/>
            <p:cNvGraphicFramePr>
              <a:graphicFrameLocks noChangeAspect="1"/>
            </p:cNvGraphicFramePr>
            <p:nvPr/>
          </p:nvGraphicFramePr>
          <p:xfrm>
            <a:off x="6116638" y="2843213"/>
            <a:ext cx="236537" cy="333375"/>
          </p:xfrm>
          <a:graphic>
            <a:graphicData uri="http://schemas.openxmlformats.org/presentationml/2006/ole">
              <p:oleObj spid="_x0000_s153613" name="Equation" r:id="rId10" imgW="152280" imgH="215640" progId="Equation.DSMT4">
                <p:embed/>
              </p:oleObj>
            </a:graphicData>
          </a:graphic>
        </p:graphicFrame>
      </p:grpSp>
      <p:grpSp>
        <p:nvGrpSpPr>
          <p:cNvPr id="27" name="Группа 26"/>
          <p:cNvGrpSpPr/>
          <p:nvPr/>
        </p:nvGrpSpPr>
        <p:grpSpPr>
          <a:xfrm>
            <a:off x="1403648" y="5157192"/>
            <a:ext cx="4687502" cy="914996"/>
            <a:chOff x="1979712" y="1321718"/>
            <a:chExt cx="4687502" cy="914996"/>
          </a:xfrm>
        </p:grpSpPr>
        <p:sp>
          <p:nvSpPr>
            <p:cNvPr id="30" name="Text Box 13"/>
            <p:cNvSpPr txBox="1">
              <a:spLocks noChangeArrowheads="1"/>
            </p:cNvSpPr>
            <p:nvPr/>
          </p:nvSpPr>
          <p:spPr bwMode="auto">
            <a:xfrm>
              <a:off x="1979712" y="1321718"/>
              <a:ext cx="46875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Расчет значения сплайна в любой точке:</a:t>
              </a:r>
            </a:p>
          </p:txBody>
        </p:sp>
        <p:graphicFrame>
          <p:nvGraphicFramePr>
            <p:cNvPr id="31" name="Object 9"/>
            <p:cNvGraphicFramePr>
              <a:graphicFrameLocks noChangeAspect="1"/>
            </p:cNvGraphicFramePr>
            <p:nvPr/>
          </p:nvGraphicFramePr>
          <p:xfrm>
            <a:off x="3319264" y="1573139"/>
            <a:ext cx="1919288" cy="663575"/>
          </p:xfrm>
          <a:graphic>
            <a:graphicData uri="http://schemas.openxmlformats.org/presentationml/2006/ole">
              <p:oleObj spid="_x0000_s153614" name="Equation" r:id="rId11" imgW="1244520" imgH="43164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Регрессионный (корреляционный) </a:t>
            </a:r>
            <a:r>
              <a:rPr lang="ru-RU" sz="2800" dirty="0" smtClean="0"/>
              <a:t>сплайн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сглаживающий сплайн)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5</a:t>
            </a:r>
            <a:r>
              <a:rPr lang="ru-RU" dirty="0" smtClean="0"/>
              <a:t> Статистический сплайн</a:t>
            </a:r>
            <a:endParaRPr lang="ru-RU" dirty="0"/>
          </a:p>
        </p:txBody>
      </p:sp>
      <p:pic>
        <p:nvPicPr>
          <p:cNvPr id="28980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196752"/>
            <a:ext cx="4305275" cy="504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9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Bezier Curve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6</a:t>
            </a:r>
            <a:r>
              <a:rPr lang="ru-RU" dirty="0" smtClean="0"/>
              <a:t> </a:t>
            </a:r>
            <a:r>
              <a:rPr lang="ru-RU" dirty="0" smtClean="0"/>
              <a:t>Кривая Безье</a:t>
            </a:r>
            <a:r>
              <a:rPr lang="en-US" dirty="0" smtClean="0"/>
              <a:t> 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23" name="Object 18"/>
          <p:cNvGraphicFramePr>
            <a:graphicFrameLocks noChangeAspect="1"/>
          </p:cNvGraphicFramePr>
          <p:nvPr>
            <p:ph idx="1"/>
          </p:nvPr>
        </p:nvGraphicFramePr>
        <p:xfrm>
          <a:off x="2770188" y="1860550"/>
          <a:ext cx="2881312" cy="644525"/>
        </p:xfrm>
        <a:graphic>
          <a:graphicData uri="http://schemas.openxmlformats.org/presentationml/2006/ole">
            <p:oleObj spid="_x0000_s2056" name="Equation" r:id="rId4" imgW="1930320" imgH="431640" progId="Equation.DSMT4">
              <p:embed/>
            </p:oleObj>
          </a:graphicData>
        </a:graphic>
      </p:graphicFrame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393700" y="1484313"/>
            <a:ext cx="58416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Кривая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Безье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– это параметрическая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кривая вида: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Text Box 21"/>
          <p:cNvSpPr txBox="1">
            <a:spLocks noChangeArrowheads="1"/>
          </p:cNvSpPr>
          <p:nvPr/>
        </p:nvSpPr>
        <p:spPr bwMode="auto">
          <a:xfrm>
            <a:off x="1620664" y="2874422"/>
            <a:ext cx="6335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й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контрольной точки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0" name="Object 22"/>
          <p:cNvGraphicFramePr>
            <a:graphicFrameLocks noChangeAspect="1"/>
          </p:cNvGraphicFramePr>
          <p:nvPr/>
        </p:nvGraphicFramePr>
        <p:xfrm>
          <a:off x="493671" y="2850098"/>
          <a:ext cx="1139825" cy="400050"/>
        </p:xfrm>
        <a:graphic>
          <a:graphicData uri="http://schemas.openxmlformats.org/presentationml/2006/ole">
            <p:oleObj spid="_x0000_s2057" name="Equation" r:id="rId5" imgW="723600" imgH="253800" progId="Equation.DSMT4">
              <p:embed/>
            </p:oleObj>
          </a:graphicData>
        </a:graphic>
      </p:graphicFrame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827088" y="3479800"/>
            <a:ext cx="7848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базисные функции кривой Безье (полиномы Бернштейна):</a:t>
            </a:r>
          </a:p>
        </p:txBody>
      </p:sp>
      <p:graphicFrame>
        <p:nvGraphicFramePr>
          <p:cNvPr id="32" name="Object 24"/>
          <p:cNvGraphicFramePr>
            <a:graphicFrameLocks noChangeAspect="1"/>
          </p:cNvGraphicFramePr>
          <p:nvPr/>
        </p:nvGraphicFramePr>
        <p:xfrm>
          <a:off x="539750" y="3500438"/>
          <a:ext cx="339725" cy="381000"/>
        </p:xfrm>
        <a:graphic>
          <a:graphicData uri="http://schemas.openxmlformats.org/presentationml/2006/ole">
            <p:oleObj spid="_x0000_s2058" name="Equation" r:id="rId6" imgW="215640" imgH="241200" progId="Equation.DSMT4">
              <p:embed/>
            </p:oleObj>
          </a:graphicData>
        </a:graphic>
      </p:graphicFrame>
      <p:graphicFrame>
        <p:nvGraphicFramePr>
          <p:cNvPr id="33" name="Object 25"/>
          <p:cNvGraphicFramePr>
            <a:graphicFrameLocks noChangeAspect="1"/>
          </p:cNvGraphicFramePr>
          <p:nvPr/>
        </p:nvGraphicFramePr>
        <p:xfrm>
          <a:off x="1924050" y="4003675"/>
          <a:ext cx="2276475" cy="1163638"/>
        </p:xfrm>
        <a:graphic>
          <a:graphicData uri="http://schemas.openxmlformats.org/presentationml/2006/ole">
            <p:oleObj spid="_x0000_s2059" name="Equation" r:id="rId7" imgW="1447560" imgH="736560" progId="Equation.DSMT4">
              <p:embed/>
            </p:oleObj>
          </a:graphicData>
        </a:graphic>
      </p:graphicFrame>
      <p:sp>
        <p:nvSpPr>
          <p:cNvPr id="34" name="Text Box 26"/>
          <p:cNvSpPr txBox="1">
            <a:spLocks noChangeArrowheads="1"/>
          </p:cNvSpPr>
          <p:nvPr/>
        </p:nvSpPr>
        <p:spPr bwMode="auto">
          <a:xfrm>
            <a:off x="3401715" y="4636522"/>
            <a:ext cx="43195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 число сочетаний из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j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843808" y="5373216"/>
            <a:ext cx="5718621" cy="853058"/>
            <a:chOff x="1979712" y="1228602"/>
            <a:chExt cx="5718621" cy="853058"/>
          </a:xfrm>
        </p:grpSpPr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1979712" y="1228602"/>
              <a:ext cx="447590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Расчет значения сплайна в точке (</a:t>
              </a:r>
              <a:r>
                <a:rPr lang="en-US" sz="1600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x,y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для конкретного значения параметра </a:t>
              </a:r>
              <a:r>
                <a:rPr lang="en-US" sz="16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t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:</a:t>
              </a:r>
            </a:p>
          </p:txBody>
        </p:sp>
        <p:graphicFrame>
          <p:nvGraphicFramePr>
            <p:cNvPr id="15" name="Object 9"/>
            <p:cNvGraphicFramePr>
              <a:graphicFrameLocks noChangeAspect="1"/>
            </p:cNvGraphicFramePr>
            <p:nvPr/>
          </p:nvGraphicFramePr>
          <p:xfrm>
            <a:off x="6444208" y="1300610"/>
            <a:ext cx="1254125" cy="781050"/>
          </p:xfrm>
          <a:graphic>
            <a:graphicData uri="http://schemas.openxmlformats.org/presentationml/2006/ole">
              <p:oleObj spid="_x0000_s2060" name="Equation" r:id="rId8" imgW="812520" imgH="50796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2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6</a:t>
            </a:r>
            <a:r>
              <a:rPr lang="ru-RU" dirty="0" smtClean="0"/>
              <a:t> </a:t>
            </a:r>
            <a:r>
              <a:rPr lang="ru-RU" dirty="0" smtClean="0"/>
              <a:t>Кривая Безье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6" name="Picture 15" descr="Bezier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2507" y="1556792"/>
            <a:ext cx="60499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2805707" y="4842917"/>
            <a:ext cx="4090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Кривая представляет собою отрезок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ph idx="1"/>
          </p:nvPr>
        </p:nvGraphicFramePr>
        <p:xfrm>
          <a:off x="2877145" y="5376317"/>
          <a:ext cx="865187" cy="346075"/>
        </p:xfrm>
        <a:graphic>
          <a:graphicData uri="http://schemas.openxmlformats.org/presentationml/2006/ole">
            <p:oleObj spid="_x0000_s3079" name="Equation" r:id="rId5" imgW="634680" imgH="253800" progId="Equation.DSMT4">
              <p:embed/>
            </p:oleObj>
          </a:graphicData>
        </a:graphic>
      </p:graphicFrame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3723282" y="5358854"/>
            <a:ext cx="2251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– точка на отрезке 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5829895" y="5387429"/>
          <a:ext cx="604837" cy="346075"/>
        </p:xfrm>
        <a:graphic>
          <a:graphicData uri="http://schemas.openxmlformats.org/presentationml/2006/ole">
            <p:oleObj spid="_x0000_s3080" name="Equation" r:id="rId6" imgW="444240" imgH="253800" progId="Equation.DSMT4">
              <p:embed/>
            </p:oleObj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6847482" y="4865142"/>
          <a:ext cx="604838" cy="346075"/>
        </p:xfrm>
        <a:graphic>
          <a:graphicData uri="http://schemas.openxmlformats.org/presentationml/2006/ole">
            <p:oleObj spid="_x0000_s3081" name="Equation" r:id="rId7" imgW="44424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(3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6</a:t>
            </a:r>
            <a:r>
              <a:rPr lang="ru-RU" dirty="0" smtClean="0"/>
              <a:t> </a:t>
            </a:r>
            <a:r>
              <a:rPr lang="ru-RU" dirty="0" smtClean="0"/>
              <a:t>Кривая Безье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2" name="Picture 7" descr="Bezier2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4149055"/>
            <a:ext cx="4824413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Bezier2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092" y="3214018"/>
            <a:ext cx="4392612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26"/>
          <p:cNvGraphicFramePr>
            <a:graphicFrameLocks noChangeAspect="1"/>
          </p:cNvGraphicFramePr>
          <p:nvPr/>
        </p:nvGraphicFramePr>
        <p:xfrm>
          <a:off x="2987824" y="1413793"/>
          <a:ext cx="1812925" cy="568325"/>
        </p:xfrm>
        <a:graphic>
          <a:graphicData uri="http://schemas.openxmlformats.org/presentationml/2006/ole">
            <p:oleObj spid="_x0000_s4101" name="Equation" r:id="rId6" imgW="1257120" imgH="393480" progId="Equation.DSMT4">
              <p:embed/>
            </p:oleObj>
          </a:graphicData>
        </a:graphic>
      </p:graphicFrame>
      <p:graphicFrame>
        <p:nvGraphicFramePr>
          <p:cNvPr id="15" name="Object 27"/>
          <p:cNvGraphicFramePr>
            <a:graphicFrameLocks noChangeAspect="1"/>
          </p:cNvGraphicFramePr>
          <p:nvPr/>
        </p:nvGraphicFramePr>
        <p:xfrm>
          <a:off x="3000524" y="2037680"/>
          <a:ext cx="1776413" cy="568325"/>
        </p:xfrm>
        <a:graphic>
          <a:graphicData uri="http://schemas.openxmlformats.org/presentationml/2006/ole">
            <p:oleObj spid="_x0000_s4102" name="Equation" r:id="rId7" imgW="1231560" imgH="393480" progId="Equation.DSMT4">
              <p:embed/>
            </p:oleObj>
          </a:graphicData>
        </a:graphic>
      </p:graphicFrame>
      <p:graphicFrame>
        <p:nvGraphicFramePr>
          <p:cNvPr id="22" name="Object 28"/>
          <p:cNvGraphicFramePr>
            <a:graphicFrameLocks noChangeAspect="1"/>
          </p:cNvGraphicFramePr>
          <p:nvPr/>
        </p:nvGraphicFramePr>
        <p:xfrm>
          <a:off x="5508104" y="1573560"/>
          <a:ext cx="3113087" cy="1023938"/>
        </p:xfrm>
        <a:graphic>
          <a:graphicData uri="http://schemas.openxmlformats.org/presentationml/2006/ole">
            <p:oleObj spid="_x0000_s4103" name="Equation" r:id="rId8" imgW="2158920" imgH="711000" progId="Equation.DSMT4">
              <p:embed/>
            </p:oleObj>
          </a:graphicData>
        </a:graphic>
      </p:graphicFrame>
      <p:grpSp>
        <p:nvGrpSpPr>
          <p:cNvPr id="23" name="Group 11"/>
          <p:cNvGrpSpPr>
            <a:grpSpLocks/>
          </p:cNvGrpSpPr>
          <p:nvPr/>
        </p:nvGrpSpPr>
        <p:grpSpPr bwMode="auto">
          <a:xfrm>
            <a:off x="545654" y="1686843"/>
            <a:ext cx="2952750" cy="1728787"/>
            <a:chOff x="748" y="2523"/>
            <a:chExt cx="1860" cy="1089"/>
          </a:xfrm>
        </p:grpSpPr>
        <p:sp>
          <p:nvSpPr>
            <p:cNvPr id="25" name="Line 9"/>
            <p:cNvSpPr>
              <a:spLocks noChangeShapeType="1"/>
            </p:cNvSpPr>
            <p:nvPr/>
          </p:nvSpPr>
          <p:spPr bwMode="auto">
            <a:xfrm flipH="1">
              <a:off x="748" y="2523"/>
              <a:ext cx="681" cy="1089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10"/>
            <p:cNvSpPr>
              <a:spLocks noChangeShapeType="1"/>
            </p:cNvSpPr>
            <p:nvPr/>
          </p:nvSpPr>
          <p:spPr bwMode="auto">
            <a:xfrm>
              <a:off x="1429" y="2523"/>
              <a:ext cx="1179" cy="1089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" name="Line 12"/>
          <p:cNvSpPr>
            <a:spLocks noChangeShapeType="1"/>
          </p:cNvSpPr>
          <p:nvPr/>
        </p:nvSpPr>
        <p:spPr bwMode="auto">
          <a:xfrm flipV="1">
            <a:off x="806004" y="2137693"/>
            <a:ext cx="1295400" cy="8636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Oval 15"/>
          <p:cNvSpPr>
            <a:spLocks noChangeArrowheads="1"/>
          </p:cNvSpPr>
          <p:nvPr/>
        </p:nvSpPr>
        <p:spPr bwMode="auto">
          <a:xfrm>
            <a:off x="761554" y="2929855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Oval 16"/>
          <p:cNvSpPr>
            <a:spLocks noChangeArrowheads="1"/>
          </p:cNvSpPr>
          <p:nvPr/>
        </p:nvSpPr>
        <p:spPr bwMode="auto">
          <a:xfrm>
            <a:off x="2058542" y="2075780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1" name="Object 18"/>
          <p:cNvGraphicFramePr>
            <a:graphicFrameLocks noChangeAspect="1"/>
          </p:cNvGraphicFramePr>
          <p:nvPr>
            <p:ph idx="1"/>
          </p:nvPr>
        </p:nvGraphicFramePr>
        <p:xfrm>
          <a:off x="1791842" y="2998118"/>
          <a:ext cx="547687" cy="628650"/>
        </p:xfrm>
        <a:graphic>
          <a:graphicData uri="http://schemas.openxmlformats.org/presentationml/2006/ole">
            <p:oleObj spid="_x0000_s4104" name="Equation" r:id="rId9" imgW="342720" imgH="393480" progId="Equation.DSMT4">
              <p:embed/>
            </p:oleObj>
          </a:graphicData>
        </a:graphic>
      </p:graphicFrame>
      <p:graphicFrame>
        <p:nvGraphicFramePr>
          <p:cNvPr id="32" name="Object 21"/>
          <p:cNvGraphicFramePr>
            <a:graphicFrameLocks noChangeAspect="1"/>
          </p:cNvGraphicFramePr>
          <p:nvPr/>
        </p:nvGraphicFramePr>
        <p:xfrm>
          <a:off x="251967" y="3342605"/>
          <a:ext cx="239712" cy="330200"/>
        </p:xfrm>
        <a:graphic>
          <a:graphicData uri="http://schemas.openxmlformats.org/presentationml/2006/ole">
            <p:oleObj spid="_x0000_s4105" name="Equation" r:id="rId10" imgW="164880" imgH="228600" progId="Equation.DSMT4">
              <p:embed/>
            </p:oleObj>
          </a:graphicData>
        </a:graphic>
      </p:graphicFrame>
      <p:graphicFrame>
        <p:nvGraphicFramePr>
          <p:cNvPr id="33" name="Object 22"/>
          <p:cNvGraphicFramePr>
            <a:graphicFrameLocks noChangeAspect="1"/>
          </p:cNvGraphicFramePr>
          <p:nvPr/>
        </p:nvGraphicFramePr>
        <p:xfrm>
          <a:off x="1534667" y="1340768"/>
          <a:ext cx="220662" cy="330200"/>
        </p:xfrm>
        <a:graphic>
          <a:graphicData uri="http://schemas.openxmlformats.org/presentationml/2006/ole">
            <p:oleObj spid="_x0000_s4106" name="Equation" r:id="rId11" imgW="152280" imgH="228600" progId="Equation.DSMT4">
              <p:embed/>
            </p:oleObj>
          </a:graphicData>
        </a:graphic>
      </p:graphicFrame>
      <p:graphicFrame>
        <p:nvGraphicFramePr>
          <p:cNvPr id="34" name="Object 23"/>
          <p:cNvGraphicFramePr>
            <a:graphicFrameLocks noChangeAspect="1"/>
          </p:cNvGraphicFramePr>
          <p:nvPr/>
        </p:nvGraphicFramePr>
        <p:xfrm>
          <a:off x="3536504" y="3390230"/>
          <a:ext cx="239713" cy="330200"/>
        </p:xfrm>
        <a:graphic>
          <a:graphicData uri="http://schemas.openxmlformats.org/presentationml/2006/ole">
            <p:oleObj spid="_x0000_s4107" name="Equation" r:id="rId12" imgW="164880" imgH="228600" progId="Equation.DSMT4">
              <p:embed/>
            </p:oleObj>
          </a:graphicData>
        </a:graphic>
      </p:graphicFrame>
      <p:graphicFrame>
        <p:nvGraphicFramePr>
          <p:cNvPr id="35" name="Object 24"/>
          <p:cNvGraphicFramePr>
            <a:graphicFrameLocks noChangeAspect="1"/>
          </p:cNvGraphicFramePr>
          <p:nvPr/>
        </p:nvGraphicFramePr>
        <p:xfrm>
          <a:off x="518667" y="2623468"/>
          <a:ext cx="293687" cy="330200"/>
        </p:xfrm>
        <a:graphic>
          <a:graphicData uri="http://schemas.openxmlformats.org/presentationml/2006/ole">
            <p:oleObj spid="_x0000_s4108" name="Equation" r:id="rId13" imgW="203040" imgH="228600" progId="Equation.DSMT4">
              <p:embed/>
            </p:oleObj>
          </a:graphicData>
        </a:graphic>
      </p:graphicFrame>
      <p:graphicFrame>
        <p:nvGraphicFramePr>
          <p:cNvPr id="36" name="Object 25"/>
          <p:cNvGraphicFramePr>
            <a:graphicFrameLocks noChangeAspect="1"/>
          </p:cNvGraphicFramePr>
          <p:nvPr/>
        </p:nvGraphicFramePr>
        <p:xfrm>
          <a:off x="2139504" y="1686843"/>
          <a:ext cx="274638" cy="330200"/>
        </p:xfrm>
        <a:graphic>
          <a:graphicData uri="http://schemas.openxmlformats.org/presentationml/2006/ole">
            <p:oleObj spid="_x0000_s4109" name="Equation" r:id="rId14" imgW="190440" imgH="228600" progId="Equation.DSMT4">
              <p:embed/>
            </p:oleObj>
          </a:graphicData>
        </a:graphic>
      </p:graphicFrame>
      <p:sp>
        <p:nvSpPr>
          <p:cNvPr id="37" name="Oval 29"/>
          <p:cNvSpPr>
            <a:spLocks noChangeArrowheads="1"/>
          </p:cNvSpPr>
          <p:nvPr/>
        </p:nvSpPr>
        <p:spPr bwMode="auto">
          <a:xfrm>
            <a:off x="1121917" y="2694905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8" name="Object 30"/>
          <p:cNvGraphicFramePr>
            <a:graphicFrameLocks noChangeAspect="1"/>
          </p:cNvGraphicFramePr>
          <p:nvPr/>
        </p:nvGraphicFramePr>
        <p:xfrm>
          <a:off x="1302892" y="2669505"/>
          <a:ext cx="219075" cy="238125"/>
        </p:xfrm>
        <a:graphic>
          <a:graphicData uri="http://schemas.openxmlformats.org/presentationml/2006/ole">
            <p:oleObj spid="_x0000_s4110" name="Equation" r:id="rId15" imgW="152280" imgH="164880" progId="Equation.DSMT4">
              <p:embed/>
            </p:oleObj>
          </a:graphicData>
        </a:graphic>
      </p:graphicFrame>
      <p:sp>
        <p:nvSpPr>
          <p:cNvPr id="39" name="Text Box 33"/>
          <p:cNvSpPr txBox="1">
            <a:spLocks noChangeArrowheads="1"/>
          </p:cNvSpPr>
          <p:nvPr/>
        </p:nvSpPr>
        <p:spPr bwMode="auto">
          <a:xfrm>
            <a:off x="5884341" y="1268760"/>
            <a:ext cx="2311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точка кривой Безье: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7" grpId="0" animBg="1"/>
      <p:bldP spid="37" grpId="1" animBg="1"/>
      <p:bldP spid="39" grpId="0"/>
      <p:bldP spid="39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(4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6</a:t>
            </a:r>
            <a:r>
              <a:rPr lang="ru-RU" dirty="0" smtClean="0"/>
              <a:t> </a:t>
            </a:r>
            <a:r>
              <a:rPr lang="ru-RU" dirty="0" smtClean="0"/>
              <a:t>Кривая Безье</a:t>
            </a:r>
            <a:r>
              <a:rPr lang="en-US" dirty="0" smtClean="0"/>
              <a:t>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 flipV="1">
            <a:off x="857498" y="1725389"/>
            <a:ext cx="936625" cy="779463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" name="Line 39"/>
          <p:cNvSpPr>
            <a:spLocks noChangeShapeType="1"/>
          </p:cNvSpPr>
          <p:nvPr/>
        </p:nvSpPr>
        <p:spPr bwMode="auto">
          <a:xfrm flipV="1">
            <a:off x="760661" y="1609502"/>
            <a:ext cx="431800" cy="1223962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" name="Line 43"/>
          <p:cNvSpPr>
            <a:spLocks noChangeShapeType="1"/>
          </p:cNvSpPr>
          <p:nvPr/>
        </p:nvSpPr>
        <p:spPr bwMode="auto">
          <a:xfrm flipH="1" flipV="1">
            <a:off x="1208336" y="1628552"/>
            <a:ext cx="1995512" cy="216272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44" name="Object 61"/>
          <p:cNvGraphicFramePr>
            <a:graphicFrameLocks noChangeAspect="1"/>
          </p:cNvGraphicFramePr>
          <p:nvPr>
            <p:ph sz="half" idx="4294967295"/>
          </p:nvPr>
        </p:nvGraphicFramePr>
        <p:xfrm>
          <a:off x="2030661" y="2636614"/>
          <a:ext cx="627062" cy="720725"/>
        </p:xfrm>
        <a:graphic>
          <a:graphicData uri="http://schemas.openxmlformats.org/presentationml/2006/ole">
            <p:oleObj spid="_x0000_s5132" name="Equation" r:id="rId4" imgW="342720" imgH="393480" progId="Equation.DSMT4">
              <p:embed/>
            </p:oleObj>
          </a:graphicData>
        </a:graphic>
      </p:graphicFrame>
      <p:pic>
        <p:nvPicPr>
          <p:cNvPr id="45" name="Picture 26" descr="Bezier3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4364385"/>
            <a:ext cx="4679950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7" descr="Bezier3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4869210"/>
            <a:ext cx="3429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Line 29"/>
          <p:cNvSpPr>
            <a:spLocks noChangeShapeType="1"/>
          </p:cNvSpPr>
          <p:nvPr/>
        </p:nvSpPr>
        <p:spPr bwMode="auto">
          <a:xfrm>
            <a:off x="568573" y="1628552"/>
            <a:ext cx="2374900" cy="0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" name="Line 30"/>
          <p:cNvSpPr>
            <a:spLocks noChangeShapeType="1"/>
          </p:cNvSpPr>
          <p:nvPr/>
        </p:nvSpPr>
        <p:spPr bwMode="auto">
          <a:xfrm>
            <a:off x="2946649" y="1628552"/>
            <a:ext cx="833264" cy="720328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31"/>
          <p:cNvSpPr>
            <a:spLocks noChangeShapeType="1"/>
          </p:cNvSpPr>
          <p:nvPr/>
        </p:nvSpPr>
        <p:spPr bwMode="auto">
          <a:xfrm>
            <a:off x="568573" y="1628552"/>
            <a:ext cx="287338" cy="1657350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50" name="Object 36"/>
          <p:cNvGraphicFramePr>
            <a:graphicFrameLocks noChangeAspect="1"/>
          </p:cNvGraphicFramePr>
          <p:nvPr/>
        </p:nvGraphicFramePr>
        <p:xfrm>
          <a:off x="622548" y="1619027"/>
          <a:ext cx="239713" cy="360362"/>
        </p:xfrm>
        <a:graphic>
          <a:graphicData uri="http://schemas.openxmlformats.org/presentationml/2006/ole">
            <p:oleObj spid="_x0000_s5133" name="Equation" r:id="rId7" imgW="152280" imgH="228600" progId="Equation.DSMT4">
              <p:embed/>
            </p:oleObj>
          </a:graphicData>
        </a:graphic>
      </p:graphicFrame>
      <p:graphicFrame>
        <p:nvGraphicFramePr>
          <p:cNvPr id="51" name="Object 37"/>
          <p:cNvGraphicFramePr>
            <a:graphicFrameLocks noChangeAspect="1"/>
          </p:cNvGraphicFramePr>
          <p:nvPr/>
        </p:nvGraphicFramePr>
        <p:xfrm>
          <a:off x="2627784" y="1268760"/>
          <a:ext cx="258763" cy="360362"/>
        </p:xfrm>
        <a:graphic>
          <a:graphicData uri="http://schemas.openxmlformats.org/presentationml/2006/ole">
            <p:oleObj spid="_x0000_s5134" name="Equation" r:id="rId8" imgW="164880" imgH="228600" progId="Equation.DSMT4">
              <p:embed/>
            </p:oleObj>
          </a:graphicData>
        </a:graphic>
      </p:graphicFrame>
      <p:graphicFrame>
        <p:nvGraphicFramePr>
          <p:cNvPr id="52" name="Object 38"/>
          <p:cNvGraphicFramePr>
            <a:graphicFrameLocks noChangeAspect="1"/>
          </p:cNvGraphicFramePr>
          <p:nvPr/>
        </p:nvGraphicFramePr>
        <p:xfrm>
          <a:off x="3707904" y="2492896"/>
          <a:ext cx="258763" cy="360362"/>
        </p:xfrm>
        <a:graphic>
          <a:graphicData uri="http://schemas.openxmlformats.org/presentationml/2006/ole">
            <p:oleObj spid="_x0000_s5135" name="Equation" r:id="rId9" imgW="164880" imgH="228600" progId="Equation.DSMT4">
              <p:embed/>
            </p:oleObj>
          </a:graphicData>
        </a:graphic>
      </p:graphicFrame>
      <p:sp>
        <p:nvSpPr>
          <p:cNvPr id="53" name="Oval 40"/>
          <p:cNvSpPr>
            <a:spLocks noChangeArrowheads="1"/>
          </p:cNvSpPr>
          <p:nvPr/>
        </p:nvSpPr>
        <p:spPr bwMode="auto">
          <a:xfrm>
            <a:off x="713036" y="2781077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Oval 41"/>
          <p:cNvSpPr>
            <a:spLocks noChangeArrowheads="1"/>
          </p:cNvSpPr>
          <p:nvPr/>
        </p:nvSpPr>
        <p:spPr bwMode="auto">
          <a:xfrm>
            <a:off x="1144836" y="1557114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Oval 42"/>
          <p:cNvSpPr>
            <a:spLocks noChangeArrowheads="1"/>
          </p:cNvSpPr>
          <p:nvPr/>
        </p:nvSpPr>
        <p:spPr bwMode="auto">
          <a:xfrm>
            <a:off x="3138983" y="1791864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6" name="Object 44"/>
          <p:cNvGraphicFramePr>
            <a:graphicFrameLocks noChangeAspect="1"/>
          </p:cNvGraphicFramePr>
          <p:nvPr/>
        </p:nvGraphicFramePr>
        <p:xfrm>
          <a:off x="395536" y="2636614"/>
          <a:ext cx="320675" cy="360363"/>
        </p:xfrm>
        <a:graphic>
          <a:graphicData uri="http://schemas.openxmlformats.org/presentationml/2006/ole">
            <p:oleObj spid="_x0000_s5136" name="Equation" r:id="rId10" imgW="203040" imgH="228600" progId="Equation.DSMT4">
              <p:embed/>
            </p:oleObj>
          </a:graphicData>
        </a:graphic>
      </p:graphicFrame>
      <p:graphicFrame>
        <p:nvGraphicFramePr>
          <p:cNvPr id="57" name="Object 45"/>
          <p:cNvGraphicFramePr>
            <a:graphicFrameLocks noChangeAspect="1"/>
          </p:cNvGraphicFramePr>
          <p:nvPr/>
        </p:nvGraphicFramePr>
        <p:xfrm>
          <a:off x="1082923" y="1196752"/>
          <a:ext cx="301625" cy="360362"/>
        </p:xfrm>
        <a:graphic>
          <a:graphicData uri="http://schemas.openxmlformats.org/presentationml/2006/ole">
            <p:oleObj spid="_x0000_s5137" name="Equation" r:id="rId11" imgW="190440" imgH="228600" progId="Equation.DSMT4">
              <p:embed/>
            </p:oleObj>
          </a:graphicData>
        </a:graphic>
      </p:graphicFrame>
      <p:graphicFrame>
        <p:nvGraphicFramePr>
          <p:cNvPr id="58" name="Object 46"/>
          <p:cNvGraphicFramePr>
            <a:graphicFrameLocks noChangeAspect="1"/>
          </p:cNvGraphicFramePr>
          <p:nvPr/>
        </p:nvGraphicFramePr>
        <p:xfrm>
          <a:off x="2915816" y="1916832"/>
          <a:ext cx="320675" cy="360363"/>
        </p:xfrm>
        <a:graphic>
          <a:graphicData uri="http://schemas.openxmlformats.org/presentationml/2006/ole">
            <p:oleObj spid="_x0000_s5138" name="Equation" r:id="rId12" imgW="203040" imgH="228600" progId="Equation.DSMT4">
              <p:embed/>
            </p:oleObj>
          </a:graphicData>
        </a:graphic>
      </p:graphicFrame>
      <p:sp>
        <p:nvSpPr>
          <p:cNvPr id="59" name="Oval 47"/>
          <p:cNvSpPr>
            <a:spLocks noChangeArrowheads="1"/>
          </p:cNvSpPr>
          <p:nvPr/>
        </p:nvSpPr>
        <p:spPr bwMode="auto">
          <a:xfrm>
            <a:off x="824161" y="2444527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Oval 48"/>
          <p:cNvSpPr>
            <a:spLocks noChangeArrowheads="1"/>
          </p:cNvSpPr>
          <p:nvPr/>
        </p:nvSpPr>
        <p:spPr bwMode="auto">
          <a:xfrm>
            <a:off x="1721098" y="1680939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Oval 50"/>
          <p:cNvSpPr>
            <a:spLocks noChangeArrowheads="1"/>
          </p:cNvSpPr>
          <p:nvPr/>
        </p:nvSpPr>
        <p:spPr bwMode="auto">
          <a:xfrm>
            <a:off x="1082923" y="2214339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2" name="Object 51"/>
          <p:cNvGraphicFramePr>
            <a:graphicFrameLocks noChangeAspect="1"/>
          </p:cNvGraphicFramePr>
          <p:nvPr/>
        </p:nvGraphicFramePr>
        <p:xfrm>
          <a:off x="857498" y="2492152"/>
          <a:ext cx="320675" cy="360362"/>
        </p:xfrm>
        <a:graphic>
          <a:graphicData uri="http://schemas.openxmlformats.org/presentationml/2006/ole">
            <p:oleObj spid="_x0000_s5139" name="Equation" r:id="rId13" imgW="203040" imgH="228600" progId="Equation.DSMT4">
              <p:embed/>
            </p:oleObj>
          </a:graphicData>
        </a:graphic>
      </p:graphicFrame>
      <p:graphicFrame>
        <p:nvGraphicFramePr>
          <p:cNvPr id="63" name="Object 52"/>
          <p:cNvGraphicFramePr>
            <a:graphicFrameLocks noChangeAspect="1"/>
          </p:cNvGraphicFramePr>
          <p:nvPr/>
        </p:nvGraphicFramePr>
        <p:xfrm>
          <a:off x="1721098" y="1773014"/>
          <a:ext cx="300038" cy="360363"/>
        </p:xfrm>
        <a:graphic>
          <a:graphicData uri="http://schemas.openxmlformats.org/presentationml/2006/ole">
            <p:oleObj spid="_x0000_s5140" name="Equation" r:id="rId14" imgW="190440" imgH="228600" progId="Equation.DSMT4">
              <p:embed/>
            </p:oleObj>
          </a:graphicData>
        </a:graphic>
      </p:graphicFrame>
      <p:graphicFrame>
        <p:nvGraphicFramePr>
          <p:cNvPr id="64" name="Object 53"/>
          <p:cNvGraphicFramePr>
            <a:graphicFrameLocks noChangeAspect="1"/>
          </p:cNvGraphicFramePr>
          <p:nvPr/>
        </p:nvGraphicFramePr>
        <p:xfrm>
          <a:off x="1217861" y="2276252"/>
          <a:ext cx="239712" cy="260350"/>
        </p:xfrm>
        <a:graphic>
          <a:graphicData uri="http://schemas.openxmlformats.org/presentationml/2006/ole">
            <p:oleObj spid="_x0000_s5141" name="Equation" r:id="rId15" imgW="152280" imgH="164880" progId="Equation.DSMT4">
              <p:embed/>
            </p:oleObj>
          </a:graphicData>
        </a:graphic>
      </p:graphicFrame>
      <p:graphicFrame>
        <p:nvGraphicFramePr>
          <p:cNvPr id="65" name="Object 54"/>
          <p:cNvGraphicFramePr>
            <a:graphicFrameLocks noChangeAspect="1"/>
          </p:cNvGraphicFramePr>
          <p:nvPr/>
        </p:nvGraphicFramePr>
        <p:xfrm>
          <a:off x="3851920" y="1268760"/>
          <a:ext cx="1812925" cy="568325"/>
        </p:xfrm>
        <a:graphic>
          <a:graphicData uri="http://schemas.openxmlformats.org/presentationml/2006/ole">
            <p:oleObj spid="_x0000_s5142" name="Equation" r:id="rId16" imgW="1257120" imgH="393480" progId="Equation.DSMT4">
              <p:embed/>
            </p:oleObj>
          </a:graphicData>
        </a:graphic>
      </p:graphicFrame>
      <p:graphicFrame>
        <p:nvGraphicFramePr>
          <p:cNvPr id="66" name="Object 55"/>
          <p:cNvGraphicFramePr>
            <a:graphicFrameLocks noChangeAspect="1"/>
          </p:cNvGraphicFramePr>
          <p:nvPr/>
        </p:nvGraphicFramePr>
        <p:xfrm>
          <a:off x="6012160" y="1268760"/>
          <a:ext cx="1776413" cy="568325"/>
        </p:xfrm>
        <a:graphic>
          <a:graphicData uri="http://schemas.openxmlformats.org/presentationml/2006/ole">
            <p:oleObj spid="_x0000_s5143" name="Equation" r:id="rId17" imgW="1231560" imgH="393480" progId="Equation.DSMT4">
              <p:embed/>
            </p:oleObj>
          </a:graphicData>
        </a:graphic>
      </p:graphicFrame>
      <p:graphicFrame>
        <p:nvGraphicFramePr>
          <p:cNvPr id="67" name="Object 56"/>
          <p:cNvGraphicFramePr>
            <a:graphicFrameLocks noChangeAspect="1"/>
          </p:cNvGraphicFramePr>
          <p:nvPr/>
        </p:nvGraphicFramePr>
        <p:xfrm>
          <a:off x="4067944" y="1844824"/>
          <a:ext cx="1831975" cy="568325"/>
        </p:xfrm>
        <a:graphic>
          <a:graphicData uri="http://schemas.openxmlformats.org/presentationml/2006/ole">
            <p:oleObj spid="_x0000_s5144" name="Equation" r:id="rId18" imgW="1269720" imgH="393480" progId="Equation.DSMT4">
              <p:embed/>
            </p:oleObj>
          </a:graphicData>
        </a:graphic>
      </p:graphicFrame>
      <p:graphicFrame>
        <p:nvGraphicFramePr>
          <p:cNvPr id="68" name="Object 57"/>
          <p:cNvGraphicFramePr>
            <a:graphicFrameLocks noChangeAspect="1"/>
          </p:cNvGraphicFramePr>
          <p:nvPr/>
        </p:nvGraphicFramePr>
        <p:xfrm>
          <a:off x="6444208" y="2204864"/>
          <a:ext cx="1995488" cy="568325"/>
        </p:xfrm>
        <a:graphic>
          <a:graphicData uri="http://schemas.openxmlformats.org/presentationml/2006/ole">
            <p:oleObj spid="_x0000_s5145" name="Equation" r:id="rId19" imgW="1384200" imgH="393480" progId="Equation.DSMT4">
              <p:embed/>
            </p:oleObj>
          </a:graphicData>
        </a:graphic>
      </p:graphicFrame>
      <p:graphicFrame>
        <p:nvGraphicFramePr>
          <p:cNvPr id="69" name="Object 58"/>
          <p:cNvGraphicFramePr>
            <a:graphicFrameLocks noChangeAspect="1"/>
          </p:cNvGraphicFramePr>
          <p:nvPr/>
        </p:nvGraphicFramePr>
        <p:xfrm>
          <a:off x="6462870" y="2780928"/>
          <a:ext cx="1958975" cy="568325"/>
        </p:xfrm>
        <a:graphic>
          <a:graphicData uri="http://schemas.openxmlformats.org/presentationml/2006/ole">
            <p:oleObj spid="_x0000_s5146" name="Equation" r:id="rId20" imgW="1358640" imgH="393480" progId="Equation.DSMT4">
              <p:embed/>
            </p:oleObj>
          </a:graphicData>
        </a:graphic>
      </p:graphicFrame>
      <p:graphicFrame>
        <p:nvGraphicFramePr>
          <p:cNvPr id="70" name="Object 64"/>
          <p:cNvGraphicFramePr>
            <a:graphicFrameLocks noChangeAspect="1"/>
          </p:cNvGraphicFramePr>
          <p:nvPr/>
        </p:nvGraphicFramePr>
        <p:xfrm>
          <a:off x="919411" y="3212877"/>
          <a:ext cx="260350" cy="360362"/>
        </p:xfrm>
        <a:graphic>
          <a:graphicData uri="http://schemas.openxmlformats.org/presentationml/2006/ole">
            <p:oleObj spid="_x0000_s5147" name="Equation" r:id="rId21" imgW="164880" imgH="228600" progId="Equation.DSMT4">
              <p:embed/>
            </p:oleObj>
          </a:graphicData>
        </a:graphic>
      </p:graphicFrame>
      <p:graphicFrame>
        <p:nvGraphicFramePr>
          <p:cNvPr id="71" name="Object 65"/>
          <p:cNvGraphicFramePr>
            <a:graphicFrameLocks noChangeAspect="1"/>
          </p:cNvGraphicFramePr>
          <p:nvPr>
            <p:ph sz="half" idx="1"/>
          </p:nvPr>
        </p:nvGraphicFramePr>
        <p:xfrm>
          <a:off x="3275856" y="2996952"/>
          <a:ext cx="3887787" cy="955675"/>
        </p:xfrm>
        <a:graphic>
          <a:graphicData uri="http://schemas.openxmlformats.org/presentationml/2006/ole">
            <p:oleObj spid="_x0000_s5148" name="Equation" r:id="rId22" imgW="2895480" imgH="7110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7" grpId="0" animBg="1"/>
      <p:bldP spid="48" grpId="0" animBg="1"/>
      <p:bldP spid="49" grpId="0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(6</a:t>
            </a:r>
            <a:r>
              <a:rPr lang="en-US" sz="2400" dirty="0" smtClean="0"/>
              <a:t> </a:t>
            </a:r>
            <a:r>
              <a:rPr lang="ru-RU" sz="2400" dirty="0" smtClean="0"/>
              <a:t>Контрольных Точки)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6</a:t>
            </a:r>
            <a:r>
              <a:rPr lang="ru-RU" dirty="0" smtClean="0"/>
              <a:t> </a:t>
            </a:r>
            <a:r>
              <a:rPr lang="ru-RU" dirty="0" smtClean="0"/>
              <a:t>Кривая Безье</a:t>
            </a:r>
            <a:r>
              <a:rPr lang="en-US" dirty="0" smtClean="0"/>
              <a:t> 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7" name="Picture 37" descr="de-castelja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168759"/>
            <a:ext cx="6913563" cy="516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(нестрогое определение)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[1/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363216"/>
            <a:ext cx="8229600" cy="1201688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непрерывная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простая функция, проходящая как 		         	    можно ближе к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контрольным точкам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8" name="Group 36"/>
          <p:cNvGrpSpPr>
            <a:grpSpLocks/>
          </p:cNvGrpSpPr>
          <p:nvPr/>
        </p:nvGrpSpPr>
        <p:grpSpPr bwMode="auto">
          <a:xfrm>
            <a:off x="854273" y="3395291"/>
            <a:ext cx="2474912" cy="1003300"/>
            <a:chOff x="3424" y="2698"/>
            <a:chExt cx="1559" cy="632"/>
          </a:xfrm>
        </p:grpSpPr>
        <p:sp>
          <p:nvSpPr>
            <p:cNvPr id="9" name="Line 37"/>
            <p:cNvSpPr>
              <a:spLocks noChangeShapeType="1"/>
            </p:cNvSpPr>
            <p:nvPr/>
          </p:nvSpPr>
          <p:spPr bwMode="auto">
            <a:xfrm flipV="1">
              <a:off x="3424" y="2704"/>
              <a:ext cx="409" cy="27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38"/>
            <p:cNvSpPr>
              <a:spLocks noChangeAspect="1" noChangeShapeType="1"/>
            </p:cNvSpPr>
            <p:nvPr/>
          </p:nvSpPr>
          <p:spPr bwMode="auto">
            <a:xfrm flipV="1">
              <a:off x="4425" y="2819"/>
              <a:ext cx="558" cy="51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39"/>
            <p:cNvSpPr>
              <a:spLocks noChangeAspect="1" noChangeShapeType="1"/>
            </p:cNvSpPr>
            <p:nvPr/>
          </p:nvSpPr>
          <p:spPr bwMode="auto">
            <a:xfrm>
              <a:off x="3824" y="2698"/>
              <a:ext cx="612" cy="63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40"/>
          <p:cNvGrpSpPr>
            <a:grpSpLocks/>
          </p:cNvGrpSpPr>
          <p:nvPr/>
        </p:nvGrpSpPr>
        <p:grpSpPr bwMode="auto">
          <a:xfrm>
            <a:off x="766960" y="3338141"/>
            <a:ext cx="2625725" cy="1117600"/>
            <a:chOff x="618" y="2239"/>
            <a:chExt cx="1654" cy="704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618" y="2511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6"/>
            <p:cNvSpPr>
              <a:spLocks noChangeArrowheads="1"/>
            </p:cNvSpPr>
            <p:nvPr/>
          </p:nvSpPr>
          <p:spPr bwMode="auto">
            <a:xfrm>
              <a:off x="1038" y="223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7"/>
            <p:cNvSpPr>
              <a:spLocks noChangeArrowheads="1"/>
            </p:cNvSpPr>
            <p:nvPr/>
          </p:nvSpPr>
          <p:spPr bwMode="auto">
            <a:xfrm>
              <a:off x="1628" y="2852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Oval 8"/>
            <p:cNvSpPr>
              <a:spLocks noChangeArrowheads="1"/>
            </p:cNvSpPr>
            <p:nvPr/>
          </p:nvSpPr>
          <p:spPr bwMode="auto">
            <a:xfrm>
              <a:off x="2182" y="235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" name="Group 34"/>
          <p:cNvGrpSpPr>
            <a:grpSpLocks/>
          </p:cNvGrpSpPr>
          <p:nvPr/>
        </p:nvGrpSpPr>
        <p:grpSpPr bwMode="auto">
          <a:xfrm>
            <a:off x="901898" y="3573091"/>
            <a:ext cx="2746374" cy="2601912"/>
            <a:chOff x="703" y="2387"/>
            <a:chExt cx="1730" cy="1639"/>
          </a:xfrm>
        </p:grpSpPr>
        <p:sp>
          <p:nvSpPr>
            <p:cNvPr id="18" name="Line 10"/>
            <p:cNvSpPr>
              <a:spLocks noChangeShapeType="1"/>
            </p:cNvSpPr>
            <p:nvPr/>
          </p:nvSpPr>
          <p:spPr bwMode="auto">
            <a:xfrm flipH="1" flipV="1">
              <a:off x="703" y="2614"/>
              <a:ext cx="771" cy="12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11"/>
            <p:cNvSpPr>
              <a:spLocks noChangeShapeType="1"/>
            </p:cNvSpPr>
            <p:nvPr/>
          </p:nvSpPr>
          <p:spPr bwMode="auto">
            <a:xfrm flipH="1" flipV="1">
              <a:off x="1111" y="2387"/>
              <a:ext cx="363" cy="14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12"/>
            <p:cNvSpPr>
              <a:spLocks noChangeShapeType="1"/>
            </p:cNvSpPr>
            <p:nvPr/>
          </p:nvSpPr>
          <p:spPr bwMode="auto">
            <a:xfrm flipV="1">
              <a:off x="1474" y="2976"/>
              <a:ext cx="181" cy="8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13"/>
            <p:cNvSpPr>
              <a:spLocks noChangeShapeType="1"/>
            </p:cNvSpPr>
            <p:nvPr/>
          </p:nvSpPr>
          <p:spPr bwMode="auto">
            <a:xfrm flipV="1">
              <a:off x="1474" y="2478"/>
              <a:ext cx="726" cy="1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839" y="3793"/>
              <a:ext cx="15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Контрольные точки</a:t>
              </a:r>
            </a:p>
          </p:txBody>
        </p:sp>
      </p:grpSp>
      <p:sp>
        <p:nvSpPr>
          <p:cNvPr id="23" name="Line 17"/>
          <p:cNvSpPr>
            <a:spLocks noChangeShapeType="1"/>
          </p:cNvSpPr>
          <p:nvPr/>
        </p:nvSpPr>
        <p:spPr bwMode="auto">
          <a:xfrm>
            <a:off x="470098" y="3428628"/>
            <a:ext cx="3382962" cy="7921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" name="Arc 22"/>
          <p:cNvSpPr>
            <a:spLocks/>
          </p:cNvSpPr>
          <p:nvPr/>
        </p:nvSpPr>
        <p:spPr bwMode="auto">
          <a:xfrm flipV="1">
            <a:off x="901898" y="2996828"/>
            <a:ext cx="1800225" cy="1511300"/>
          </a:xfrm>
          <a:custGeom>
            <a:avLst/>
            <a:gdLst>
              <a:gd name="T0" fmla="*/ 0 w 21600"/>
              <a:gd name="T1" fmla="*/ 0 h 21600"/>
              <a:gd name="T2" fmla="*/ 150037490 w 21600"/>
              <a:gd name="T3" fmla="*/ 105742019 h 21600"/>
              <a:gd name="T4" fmla="*/ 0 w 21600"/>
              <a:gd name="T5" fmla="*/ 105742019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9" name="Group 41"/>
          <p:cNvGrpSpPr>
            <a:grpSpLocks/>
          </p:cNvGrpSpPr>
          <p:nvPr/>
        </p:nvGrpSpPr>
        <p:grpSpPr bwMode="auto">
          <a:xfrm>
            <a:off x="5150048" y="3141291"/>
            <a:ext cx="2625725" cy="1117600"/>
            <a:chOff x="618" y="2239"/>
            <a:chExt cx="1654" cy="704"/>
          </a:xfrm>
        </p:grpSpPr>
        <p:sp>
          <p:nvSpPr>
            <p:cNvPr id="30" name="Oval 42"/>
            <p:cNvSpPr>
              <a:spLocks noChangeArrowheads="1"/>
            </p:cNvSpPr>
            <p:nvPr/>
          </p:nvSpPr>
          <p:spPr bwMode="auto">
            <a:xfrm>
              <a:off x="618" y="2511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Oval 43"/>
            <p:cNvSpPr>
              <a:spLocks noChangeArrowheads="1"/>
            </p:cNvSpPr>
            <p:nvPr/>
          </p:nvSpPr>
          <p:spPr bwMode="auto">
            <a:xfrm>
              <a:off x="1038" y="223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1628" y="2852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45"/>
            <p:cNvSpPr>
              <a:spLocks noChangeArrowheads="1"/>
            </p:cNvSpPr>
            <p:nvPr/>
          </p:nvSpPr>
          <p:spPr bwMode="auto">
            <a:xfrm>
              <a:off x="2182" y="235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Line 46"/>
          <p:cNvSpPr>
            <a:spLocks noChangeShapeType="1"/>
          </p:cNvSpPr>
          <p:nvPr/>
        </p:nvSpPr>
        <p:spPr bwMode="auto">
          <a:xfrm>
            <a:off x="4355976" y="2420888"/>
            <a:ext cx="73347" cy="3816028"/>
          </a:xfrm>
          <a:prstGeom prst="line">
            <a:avLst/>
          </a:prstGeom>
          <a:noFill/>
          <a:ln w="6350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5" name="Group 47"/>
          <p:cNvGrpSpPr>
            <a:grpSpLocks/>
          </p:cNvGrpSpPr>
          <p:nvPr/>
        </p:nvGrpSpPr>
        <p:grpSpPr bwMode="auto">
          <a:xfrm>
            <a:off x="5843785" y="3288928"/>
            <a:ext cx="2474913" cy="1003300"/>
            <a:chOff x="3424" y="2698"/>
            <a:chExt cx="1559" cy="632"/>
          </a:xfrm>
        </p:grpSpPr>
        <p:sp>
          <p:nvSpPr>
            <p:cNvPr id="36" name="Line 48"/>
            <p:cNvSpPr>
              <a:spLocks noChangeShapeType="1"/>
            </p:cNvSpPr>
            <p:nvPr/>
          </p:nvSpPr>
          <p:spPr bwMode="auto">
            <a:xfrm flipV="1">
              <a:off x="3424" y="2704"/>
              <a:ext cx="409" cy="27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49"/>
            <p:cNvSpPr>
              <a:spLocks noChangeAspect="1" noChangeShapeType="1"/>
            </p:cNvSpPr>
            <p:nvPr/>
          </p:nvSpPr>
          <p:spPr bwMode="auto">
            <a:xfrm flipV="1">
              <a:off x="4425" y="2819"/>
              <a:ext cx="558" cy="51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50"/>
            <p:cNvSpPr>
              <a:spLocks noChangeAspect="1" noChangeShapeType="1"/>
            </p:cNvSpPr>
            <p:nvPr/>
          </p:nvSpPr>
          <p:spPr bwMode="auto">
            <a:xfrm>
              <a:off x="3824" y="2698"/>
              <a:ext cx="612" cy="63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9" name="Line 51"/>
          <p:cNvSpPr>
            <a:spLocks noChangeShapeType="1"/>
          </p:cNvSpPr>
          <p:nvPr/>
        </p:nvSpPr>
        <p:spPr bwMode="auto">
          <a:xfrm>
            <a:off x="5078610" y="4076328"/>
            <a:ext cx="3382963" cy="7921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" name="Arc 52"/>
          <p:cNvSpPr>
            <a:spLocks/>
          </p:cNvSpPr>
          <p:nvPr/>
        </p:nvSpPr>
        <p:spPr bwMode="auto">
          <a:xfrm flipV="1">
            <a:off x="6086673" y="4220791"/>
            <a:ext cx="1800225" cy="1511300"/>
          </a:xfrm>
          <a:custGeom>
            <a:avLst/>
            <a:gdLst>
              <a:gd name="T0" fmla="*/ 0 w 21600"/>
              <a:gd name="T1" fmla="*/ 0 h 21600"/>
              <a:gd name="T2" fmla="*/ 150037490 w 21600"/>
              <a:gd name="T3" fmla="*/ 105742019 h 21600"/>
              <a:gd name="T4" fmla="*/ 0 w 21600"/>
              <a:gd name="T5" fmla="*/ 105742019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Text Box 59"/>
          <p:cNvSpPr txBox="1">
            <a:spLocks noChangeArrowheads="1"/>
          </p:cNvSpPr>
          <p:nvPr/>
        </p:nvSpPr>
        <p:spPr bwMode="auto">
          <a:xfrm>
            <a:off x="6804248" y="5733678"/>
            <a:ext cx="1800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 сплайны!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 animBg="1"/>
      <p:bldP spid="34" grpId="0" animBg="1"/>
      <p:bldP spid="39" grpId="0" animBg="1"/>
      <p:bldP spid="40" grpId="0" animBg="1"/>
      <p:bldP spid="4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Безье</a:t>
            </a:r>
            <a:br>
              <a:rPr lang="ru-RU" sz="2800" dirty="0" smtClean="0"/>
            </a:br>
            <a:r>
              <a:rPr lang="ru-RU" sz="2400" dirty="0" smtClean="0"/>
              <a:t>(некоторые свойства)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30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6</a:t>
            </a:r>
            <a:r>
              <a:rPr lang="ru-RU" dirty="0" smtClean="0"/>
              <a:t> </a:t>
            </a:r>
            <a:r>
              <a:rPr lang="ru-RU" dirty="0" smtClean="0"/>
              <a:t>Кривая Безье</a:t>
            </a:r>
            <a:r>
              <a:rPr lang="en-US" dirty="0" smtClean="0"/>
              <a:t> 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3700" y="1484313"/>
            <a:ext cx="849947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/>
              <a:t> соединяет начальную и конечную КТ,</a:t>
            </a:r>
            <a:br>
              <a:rPr lang="ru-RU" dirty="0"/>
            </a:br>
            <a:r>
              <a:rPr lang="ru-RU" dirty="0"/>
              <a:t>	</a:t>
            </a:r>
            <a:r>
              <a:rPr lang="ru-RU" dirty="0" smtClean="0"/>
              <a:t>но </a:t>
            </a:r>
            <a:r>
              <a:rPr lang="ru-RU" dirty="0"/>
              <a:t>нельзя получить окружность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изменение координат хотя бы одной из </a:t>
            </a:r>
            <a:r>
              <a:rPr lang="ru-RU" dirty="0" smtClean="0"/>
              <a:t>точек</a:t>
            </a:r>
            <a:br>
              <a:rPr lang="ru-RU" dirty="0" smtClean="0"/>
            </a:br>
            <a:r>
              <a:rPr lang="ru-RU" dirty="0" smtClean="0"/>
              <a:t>	ведет </a:t>
            </a:r>
            <a:r>
              <a:rPr lang="ru-RU" dirty="0"/>
              <a:t>к изменению </a:t>
            </a:r>
            <a:r>
              <a:rPr lang="ru-RU" dirty="0" smtClean="0"/>
              <a:t>формы всей </a:t>
            </a:r>
            <a:r>
              <a:rPr lang="ru-RU" dirty="0"/>
              <a:t>кривой (глобальность)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всегда располагается внутри фигуры (выпуклой оболочки),</a:t>
            </a:r>
            <a:br>
              <a:rPr lang="ru-RU" dirty="0"/>
            </a:br>
            <a:r>
              <a:rPr lang="ru-RU" dirty="0"/>
              <a:t>	образованной линиями, соединяющими контрольные точки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симметрична, то есть обмен местами между начальной и конечной КТ</a:t>
            </a:r>
            <a:br>
              <a:rPr lang="ru-RU" dirty="0"/>
            </a:br>
            <a:r>
              <a:rPr lang="ru-RU" dirty="0"/>
              <a:t>	 (изменение направления траектории) не влияет на форму кривой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/>
              <a:t> степень кривой всегда на одну ступень ниже числа КТ</a:t>
            </a:r>
            <a:br>
              <a:rPr lang="ru-RU" dirty="0"/>
            </a:br>
            <a:r>
              <a:rPr lang="ru-RU" dirty="0"/>
              <a:t>	(например, при трех контрольных точках форма кривой – парабола)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(определение)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31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7</a:t>
            </a:r>
            <a:r>
              <a:rPr lang="ru-RU" dirty="0" smtClean="0"/>
              <a:t> </a:t>
            </a:r>
            <a:r>
              <a:rPr lang="ru-RU" dirty="0" smtClean="0"/>
              <a:t>B-сплайн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3700" y="1325667"/>
            <a:ext cx="8499475" cy="226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/>
              <a:t>B-сплайн</a:t>
            </a:r>
            <a:r>
              <a:rPr lang="ru-RU" dirty="0" smtClean="0"/>
              <a:t> – это </a:t>
            </a:r>
            <a:r>
              <a:rPr lang="ru-RU" i="1" dirty="0" smtClean="0"/>
              <a:t>сплайн-функция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	      имеющая </a:t>
            </a:r>
            <a:r>
              <a:rPr lang="ru-RU" i="1" dirty="0" smtClean="0"/>
              <a:t>наименьший носитель</a:t>
            </a:r>
            <a:r>
              <a:rPr lang="ru-RU" dirty="0" smtClean="0"/>
              <a:t> для заданных: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степени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гладкости</a:t>
            </a:r>
          </a:p>
          <a:p>
            <a:pPr lvl="4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 smtClean="0"/>
              <a:t> разбиения области определения</a:t>
            </a:r>
          </a:p>
          <a:p>
            <a:pPr eaLnBrk="0" hangingPunct="0"/>
            <a:endParaRPr lang="ru-RU" i="1" dirty="0" smtClean="0"/>
          </a:p>
          <a:p>
            <a:pPr eaLnBrk="0" hangingPunct="0"/>
            <a:r>
              <a:rPr lang="ru-RU" dirty="0" smtClean="0"/>
              <a:t>B-сплайн</a:t>
            </a:r>
            <a:r>
              <a:rPr lang="ru-RU" i="1" dirty="0" smtClean="0"/>
              <a:t> – </a:t>
            </a:r>
            <a:r>
              <a:rPr lang="ru-RU" dirty="0" smtClean="0"/>
              <a:t>это «</a:t>
            </a:r>
            <a:r>
              <a:rPr lang="ru-RU" i="1" dirty="0" smtClean="0"/>
              <a:t>базисный сплайн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95536" y="4161854"/>
            <a:ext cx="84994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dirty="0" smtClean="0"/>
              <a:t>Теорема</a:t>
            </a:r>
            <a:r>
              <a:rPr lang="ru-RU" dirty="0" smtClean="0"/>
              <a:t>:  любой сплайн с заданной степенью, гладкостью и областью</a:t>
            </a:r>
            <a:br>
              <a:rPr lang="ru-RU" dirty="0" smtClean="0"/>
            </a:br>
            <a:r>
              <a:rPr lang="ru-RU" dirty="0" smtClean="0"/>
              <a:t>	   может быть представлен как линейная комбинация </a:t>
            </a:r>
            <a:r>
              <a:rPr lang="ru-RU" i="1" dirty="0" smtClean="0"/>
              <a:t>B-сплайнов</a:t>
            </a:r>
            <a:br>
              <a:rPr lang="ru-RU" i="1" dirty="0" smtClean="0"/>
            </a:br>
            <a:r>
              <a:rPr lang="ru-RU" i="1" dirty="0" smtClean="0"/>
              <a:t>	   </a:t>
            </a:r>
            <a:r>
              <a:rPr lang="ru-RU" dirty="0" smtClean="0"/>
              <a:t>той же степени и гладкости на той же области определения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(определение)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32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7</a:t>
            </a:r>
            <a:r>
              <a:rPr lang="ru-RU" dirty="0" smtClean="0"/>
              <a:t> </a:t>
            </a:r>
            <a:r>
              <a:rPr lang="ru-RU" dirty="0" smtClean="0"/>
              <a:t>B-сплайн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ph idx="1"/>
          </p:nvPr>
        </p:nvGraphicFramePr>
        <p:xfrm>
          <a:off x="1150938" y="1773238"/>
          <a:ext cx="6724650" cy="1727200"/>
        </p:xfrm>
        <a:graphic>
          <a:graphicData uri="http://schemas.openxmlformats.org/presentationml/2006/ole">
            <p:oleObj spid="_x0000_s102402" name="Equation" r:id="rId4" imgW="3708360" imgH="952200" progId="Equation.DSMT4">
              <p:embed/>
            </p:oleObj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/>
        </p:nvGraphicFramePr>
        <p:xfrm>
          <a:off x="1900708" y="4828629"/>
          <a:ext cx="1917700" cy="685800"/>
        </p:xfrm>
        <a:graphic>
          <a:graphicData uri="http://schemas.openxmlformats.org/presentationml/2006/ole">
            <p:oleObj spid="_x0000_s102403" name="Equation" r:id="rId5" imgW="1422360" imgH="507960" progId="Equation.DSMT4">
              <p:embed/>
            </p:oleObj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1900708" y="5547766"/>
          <a:ext cx="3714750" cy="617538"/>
        </p:xfrm>
        <a:graphic>
          <a:graphicData uri="http://schemas.openxmlformats.org/presentationml/2006/ole">
            <p:oleObj spid="_x0000_s102404" name="Equation" r:id="rId6" imgW="2755800" imgH="457200" progId="Equation.DSMT4">
              <p:embed/>
            </p:oleObj>
          </a:graphicData>
        </a:graphic>
      </p:graphicFrame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611560" y="4005064"/>
            <a:ext cx="49091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Базисные функции </a:t>
            </a:r>
            <a:r>
              <a:rPr lang="ru-RU" dirty="0" smtClean="0"/>
              <a:t>рассчитываются</a:t>
            </a:r>
            <a:br>
              <a:rPr lang="ru-RU" dirty="0" smtClean="0"/>
            </a:br>
            <a:r>
              <a:rPr lang="ru-RU" dirty="0" smtClean="0"/>
              <a:t>по </a:t>
            </a:r>
            <a:r>
              <a:rPr lang="ru-RU" dirty="0"/>
              <a:t>рекуррентным формулам Кокса-де Бура: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7544" y="1268760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B-сплайн </a:t>
            </a:r>
            <a:r>
              <a:rPr lang="ru-RU" dirty="0" smtClean="0"/>
              <a:t>– это параметрическая кривая, задаваемая выражением: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(задание вектора узлов)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33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7</a:t>
            </a:r>
            <a:r>
              <a:rPr lang="ru-RU" dirty="0" smtClean="0"/>
              <a:t> </a:t>
            </a:r>
            <a:r>
              <a:rPr lang="ru-RU" dirty="0" smtClean="0"/>
              <a:t>B-сплайн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755576" y="1484784"/>
            <a:ext cx="4923879" cy="387350"/>
            <a:chOff x="755576" y="1484784"/>
            <a:chExt cx="4923879" cy="387350"/>
          </a:xfrm>
        </p:grpSpPr>
        <p:graphicFrame>
          <p:nvGraphicFramePr>
            <p:cNvPr id="9" name="Object 4"/>
            <p:cNvGraphicFramePr>
              <a:graphicFrameLocks noChangeAspect="1"/>
            </p:cNvGraphicFramePr>
            <p:nvPr>
              <p:ph idx="1"/>
            </p:nvPr>
          </p:nvGraphicFramePr>
          <p:xfrm>
            <a:off x="3491880" y="1484784"/>
            <a:ext cx="2187575" cy="387350"/>
          </p:xfrm>
          <a:graphic>
            <a:graphicData uri="http://schemas.openxmlformats.org/presentationml/2006/ole">
              <p:oleObj spid="_x0000_s7170" name="Equation" r:id="rId4" imgW="1434960" imgH="253800" progId="Equation.DSMT4">
                <p:embed/>
              </p:oleObj>
            </a:graphicData>
          </a:graphic>
        </p:graphicFrame>
        <p:sp>
          <p:nvSpPr>
            <p:cNvPr id="16" name="Прямоугольник 15"/>
            <p:cNvSpPr/>
            <p:nvPr/>
          </p:nvSpPr>
          <p:spPr>
            <a:xfrm>
              <a:off x="755576" y="148478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Открытый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899592" y="2348880"/>
            <a:ext cx="5720928" cy="1663700"/>
            <a:chOff x="899592" y="2348880"/>
            <a:chExt cx="5720928" cy="1663700"/>
          </a:xfrm>
        </p:grpSpPr>
        <p:graphicFrame>
          <p:nvGraphicFramePr>
            <p:cNvPr id="13" name="Object 4"/>
            <p:cNvGraphicFramePr>
              <a:graphicFrameLocks noChangeAspect="1"/>
            </p:cNvGraphicFramePr>
            <p:nvPr/>
          </p:nvGraphicFramePr>
          <p:xfrm>
            <a:off x="3851920" y="2348880"/>
            <a:ext cx="2768600" cy="1663700"/>
          </p:xfrm>
          <a:graphic>
            <a:graphicData uri="http://schemas.openxmlformats.org/presentationml/2006/ole">
              <p:oleObj spid="_x0000_s7175" name="Equation" r:id="rId5" imgW="1815840" imgH="1091880" progId="Equation.DSMT4">
                <p:embed/>
              </p:oleObj>
            </a:graphicData>
          </a:graphic>
        </p:graphicFrame>
        <p:sp>
          <p:nvSpPr>
            <p:cNvPr id="17" name="Прямоугольник 16"/>
            <p:cNvSpPr/>
            <p:nvPr/>
          </p:nvSpPr>
          <p:spPr>
            <a:xfrm>
              <a:off x="899592" y="292494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Закрытый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475656" y="4652963"/>
            <a:ext cx="6917457" cy="1490662"/>
            <a:chOff x="1475656" y="4652963"/>
            <a:chExt cx="6917457" cy="1490662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475656" y="5085184"/>
              <a:ext cx="273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/>
                <a:t>Замкнутый </a:t>
              </a:r>
              <a:r>
                <a:rPr lang="en-US" b="1" dirty="0" smtClean="0"/>
                <a:t>B</a:t>
              </a:r>
              <a:r>
                <a:rPr lang="ru-RU" b="1" dirty="0" smtClean="0"/>
                <a:t>-сплайн:</a:t>
              </a:r>
              <a:endParaRPr lang="ru-RU" dirty="0"/>
            </a:p>
          </p:txBody>
        </p:sp>
        <p:graphicFrame>
          <p:nvGraphicFramePr>
            <p:cNvPr id="3" name="Object 4"/>
            <p:cNvGraphicFramePr>
              <a:graphicFrameLocks noChangeAspect="1"/>
            </p:cNvGraphicFramePr>
            <p:nvPr/>
          </p:nvGraphicFramePr>
          <p:xfrm>
            <a:off x="4619625" y="4652963"/>
            <a:ext cx="3773488" cy="1490662"/>
          </p:xfrm>
          <a:graphic>
            <a:graphicData uri="http://schemas.openxmlformats.org/presentationml/2006/ole">
              <p:oleObj spid="_x0000_s7177" name="Equation" r:id="rId6" imgW="2476440" imgH="97776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(задание вектора узлов)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34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7</a:t>
            </a:r>
            <a:r>
              <a:rPr lang="ru-RU" dirty="0" smtClean="0"/>
              <a:t> </a:t>
            </a:r>
            <a:r>
              <a:rPr lang="ru-RU" dirty="0" smtClean="0"/>
              <a:t>B-сплайн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4" name="Рисунок 13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313364" y="1556792"/>
            <a:ext cx="5850924" cy="2043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267744" y="1196752"/>
            <a:ext cx="3825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 открытого В-сплайна: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39752" y="3851756"/>
            <a:ext cx="3948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 замкнутого В-сплайна: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" name="Рисунок 19"/>
          <p:cNvPicPr/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331640" y="4221088"/>
            <a:ext cx="5944965" cy="2063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B-</a:t>
            </a:r>
            <a:r>
              <a:rPr lang="ru-RU" sz="2800" dirty="0" smtClean="0"/>
              <a:t>сплайн </a:t>
            </a:r>
            <a:br>
              <a:rPr lang="ru-RU" sz="2800" dirty="0" smtClean="0"/>
            </a:br>
            <a:r>
              <a:rPr lang="ru-RU" sz="2400" dirty="0" smtClean="0"/>
              <a:t>(некоторые свойства)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35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7</a:t>
            </a:r>
            <a:r>
              <a:rPr lang="ru-RU" dirty="0" smtClean="0"/>
              <a:t> </a:t>
            </a:r>
            <a:r>
              <a:rPr lang="ru-RU" dirty="0" smtClean="0"/>
              <a:t>B-сплайн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8" name="Object 8"/>
          <p:cNvGraphicFramePr>
            <a:graphicFrameLocks noChangeAspect="1"/>
          </p:cNvGraphicFramePr>
          <p:nvPr>
            <p:ph sz="half" idx="4294967295"/>
          </p:nvPr>
        </p:nvGraphicFramePr>
        <p:xfrm>
          <a:off x="7741295" y="2021483"/>
          <a:ext cx="719137" cy="400050"/>
        </p:xfrm>
        <a:graphic>
          <a:graphicData uri="http://schemas.openxmlformats.org/presentationml/2006/ole">
            <p:oleObj spid="_x0000_s8198" name="Equation" r:id="rId4" imgW="457200" imgH="253800" progId="Equation.DSMT4">
              <p:embed/>
            </p:oleObj>
          </a:graphicData>
        </a:graphic>
      </p:graphicFrame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03238" y="1253133"/>
            <a:ext cx="8173218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i="1" dirty="0"/>
              <a:t>Некоторые свойства</a:t>
            </a:r>
            <a:r>
              <a:rPr lang="ru-RU" dirty="0"/>
              <a:t>: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</a:t>
            </a:r>
            <a:r>
              <a:rPr lang="ru-RU" dirty="0" smtClean="0"/>
              <a:t>если               </a:t>
            </a:r>
            <a:r>
              <a:rPr lang="ru-RU" dirty="0"/>
              <a:t>, то </a:t>
            </a:r>
            <a:r>
              <a:rPr lang="ru-RU" i="1" dirty="0" smtClean="0"/>
              <a:t>Закрытый </a:t>
            </a:r>
            <a:r>
              <a:rPr lang="en-US" i="1" dirty="0" smtClean="0"/>
              <a:t>B</a:t>
            </a:r>
            <a:r>
              <a:rPr lang="ru-RU" i="1" dirty="0" smtClean="0"/>
              <a:t>-сплайн </a:t>
            </a:r>
            <a:r>
              <a:rPr lang="ru-RU" dirty="0" smtClean="0"/>
              <a:t>вырождается </a:t>
            </a:r>
            <a:r>
              <a:rPr lang="ru-RU" dirty="0"/>
              <a:t>в </a:t>
            </a:r>
            <a:r>
              <a:rPr lang="ru-RU" i="1" dirty="0"/>
              <a:t>Кривую Безье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масштабирование и параллельный перенос КТ не влияет на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содержится в выпуклой оболочке его КТ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в общем случае является локальным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степень гладкости равна </a:t>
            </a:r>
          </a:p>
          <a:p>
            <a:pPr lvl="1">
              <a:spcBef>
                <a:spcPct val="40000"/>
              </a:spcBef>
              <a:buFontTx/>
              <a:buChar char="•"/>
            </a:pPr>
            <a:r>
              <a:rPr lang="ru-RU" dirty="0"/>
              <a:t> кривая проходит вблизи средней точки каждой стороны</a:t>
            </a:r>
            <a:br>
              <a:rPr lang="ru-RU" dirty="0"/>
            </a:br>
            <a:r>
              <a:rPr lang="ru-RU" dirty="0"/>
              <a:t>	выпуклой оболочки, за исключением первой и последней</a:t>
            </a:r>
          </a:p>
        </p:txBody>
      </p:sp>
      <p:graphicFrame>
        <p:nvGraphicFramePr>
          <p:cNvPr id="20" name="Object 11"/>
          <p:cNvGraphicFramePr>
            <a:graphicFrameLocks noChangeAspect="1"/>
          </p:cNvGraphicFramePr>
          <p:nvPr/>
        </p:nvGraphicFramePr>
        <p:xfrm>
          <a:off x="1763688" y="1690701"/>
          <a:ext cx="879475" cy="319087"/>
        </p:xfrm>
        <a:graphic>
          <a:graphicData uri="http://schemas.openxmlformats.org/presentationml/2006/ole">
            <p:oleObj spid="_x0000_s8199" name="Equation" r:id="rId5" imgW="558720" imgH="203040" progId="Equation.DSMT4">
              <p:embed/>
            </p:oleObj>
          </a:graphicData>
        </a:graphic>
      </p:graphicFrame>
      <p:graphicFrame>
        <p:nvGraphicFramePr>
          <p:cNvPr id="21" name="Object 15"/>
          <p:cNvGraphicFramePr>
            <a:graphicFrameLocks noChangeAspect="1"/>
          </p:cNvGraphicFramePr>
          <p:nvPr/>
        </p:nvGraphicFramePr>
        <p:xfrm>
          <a:off x="3923928" y="3207345"/>
          <a:ext cx="519113" cy="319088"/>
        </p:xfrm>
        <a:graphic>
          <a:graphicData uri="http://schemas.openxmlformats.org/presentationml/2006/ole">
            <p:oleObj spid="_x0000_s8200" name="Equation" r:id="rId6" imgW="330120" imgH="203040" progId="Equation.DSMT4">
              <p:embed/>
            </p:oleObj>
          </a:graphicData>
        </a:graphic>
      </p:graphicFrame>
      <p:pic>
        <p:nvPicPr>
          <p:cNvPr id="22" name="Picture 16" descr="Spline_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913" y="4215408"/>
            <a:ext cx="5688012" cy="209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NURBS</a:t>
            </a:r>
            <a:r>
              <a:rPr lang="en-US" sz="2800" dirty="0" smtClean="0"/>
              <a:t>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Non-Uniform Rational B-</a:t>
            </a:r>
            <a:r>
              <a:rPr lang="en-US" sz="2400" dirty="0" err="1" smtClean="0"/>
              <a:t>Spline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36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8</a:t>
            </a:r>
            <a:r>
              <a:rPr lang="ru-RU" dirty="0" smtClean="0"/>
              <a:t> </a:t>
            </a:r>
            <a:r>
              <a:rPr lang="ru-RU" dirty="0" smtClean="0"/>
              <a:t>NURBS</a:t>
            </a:r>
            <a:r>
              <a:rPr lang="en-US" dirty="0" smtClean="0"/>
              <a:t>-</a:t>
            </a:r>
            <a:r>
              <a:rPr lang="ru-RU" dirty="0" smtClean="0"/>
              <a:t>сплайн</a:t>
            </a:r>
            <a:r>
              <a:rPr lang="en-US" dirty="0" smtClean="0"/>
              <a:t>  [1/2]</a:t>
            </a:r>
            <a:endParaRPr lang="ru-RU" dirty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28813" y="2066826"/>
            <a:ext cx="634744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Рациональный В-сплайн </a:t>
            </a:r>
            <a:r>
              <a:rPr lang="ru-RU" b="1" dirty="0" smtClean="0"/>
              <a:t> </a:t>
            </a:r>
            <a:r>
              <a:rPr lang="ru-RU" dirty="0" smtClean="0"/>
              <a:t>– это проекция (обобщение)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	</a:t>
            </a:r>
            <a:r>
              <a:rPr lang="ru-RU" i="1" dirty="0" smtClean="0"/>
              <a:t>нерационального</a:t>
            </a:r>
            <a:r>
              <a:rPr lang="ru-RU" dirty="0" smtClean="0"/>
              <a:t> </a:t>
            </a:r>
            <a:r>
              <a:rPr lang="ru-RU" dirty="0"/>
              <a:t>(полиномиального) В-сплайна,</a:t>
            </a:r>
            <a:br>
              <a:rPr lang="ru-RU" dirty="0"/>
            </a:br>
            <a:r>
              <a:rPr lang="ru-RU" dirty="0" smtClean="0"/>
              <a:t>	определенного </a:t>
            </a:r>
            <a:r>
              <a:rPr lang="ru-RU" dirty="0"/>
              <a:t>в четырехмерном (</a:t>
            </a:r>
            <a:r>
              <a:rPr lang="ru-RU" dirty="0" smtClean="0"/>
              <a:t>4D)</a:t>
            </a:r>
            <a:br>
              <a:rPr lang="ru-RU" dirty="0" smtClean="0"/>
            </a:br>
            <a:r>
              <a:rPr lang="ru-RU" dirty="0" smtClean="0"/>
              <a:t>	однородном </a:t>
            </a:r>
            <a:r>
              <a:rPr lang="ru-RU" dirty="0"/>
              <a:t>координатном пространстве,</a:t>
            </a:r>
            <a:br>
              <a:rPr lang="ru-RU" dirty="0"/>
            </a:br>
            <a:r>
              <a:rPr lang="ru-RU" dirty="0" smtClean="0"/>
              <a:t>	на </a:t>
            </a:r>
            <a:r>
              <a:rPr lang="ru-RU" dirty="0"/>
              <a:t>трехмерное (3D) физическое пространство </a:t>
            </a:r>
          </a:p>
        </p:txBody>
      </p:sp>
      <p:graphicFrame>
        <p:nvGraphicFramePr>
          <p:cNvPr id="11" name="Object 9"/>
          <p:cNvGraphicFramePr>
            <a:graphicFrameLocks noChangeAspect="1"/>
          </p:cNvGraphicFramePr>
          <p:nvPr>
            <p:ph idx="1"/>
          </p:nvPr>
        </p:nvGraphicFramePr>
        <p:xfrm>
          <a:off x="2344566" y="3722291"/>
          <a:ext cx="3375025" cy="641350"/>
        </p:xfrm>
        <a:graphic>
          <a:graphicData uri="http://schemas.openxmlformats.org/presentationml/2006/ole">
            <p:oleObj spid="_x0000_s9221" name="Equation" r:id="rId4" imgW="2273040" imgH="431640" progId="Equation.DSMT4">
              <p:embed/>
            </p:oleObj>
          </a:graphicData>
        </a:graphic>
      </p:graphicFrame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28813" y="1412776"/>
            <a:ext cx="55269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/>
              <a:t>NURBS</a:t>
            </a:r>
            <a:r>
              <a:rPr lang="ru-RU" dirty="0" smtClean="0"/>
              <a:t> – неоднородный </a:t>
            </a:r>
            <a:r>
              <a:rPr lang="ru-RU" dirty="0"/>
              <a:t>рациональный </a:t>
            </a:r>
            <a:r>
              <a:rPr lang="ru-RU" dirty="0" smtClean="0"/>
              <a:t>B-сплайн</a:t>
            </a:r>
            <a:endParaRPr lang="ru-RU" dirty="0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83568" y="4809926"/>
            <a:ext cx="52565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Если узлы равноудалены друг от друга,</a:t>
            </a:r>
            <a:br>
              <a:rPr lang="ru-RU" dirty="0" smtClean="0"/>
            </a:br>
            <a:r>
              <a:rPr lang="ru-RU" dirty="0" smtClean="0"/>
              <a:t>	то </a:t>
            </a:r>
            <a:r>
              <a:rPr lang="ru-RU" b="1" dirty="0" smtClean="0"/>
              <a:t>B-сплайн</a:t>
            </a:r>
            <a:r>
              <a:rPr lang="ru-RU" dirty="0" smtClean="0"/>
              <a:t> является </a:t>
            </a:r>
            <a:r>
              <a:rPr lang="ru-RU" b="1" dirty="0" smtClean="0"/>
              <a:t>однородным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	в противном случае - </a:t>
            </a:r>
            <a:r>
              <a:rPr lang="ru-RU" b="1" dirty="0" smtClean="0"/>
              <a:t>неоднородный</a:t>
            </a:r>
            <a:endParaRPr lang="ru-RU" b="1" dirty="0"/>
          </a:p>
        </p:txBody>
      </p:sp>
      <p:pic>
        <p:nvPicPr>
          <p:cNvPr id="9" name="Рисунок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5376" y="3645024"/>
            <a:ext cx="3072472" cy="233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NURBS</a:t>
            </a:r>
            <a:r>
              <a:rPr lang="en-US" sz="2800" dirty="0" smtClean="0"/>
              <a:t>-</a:t>
            </a:r>
            <a:r>
              <a:rPr lang="ru-RU" sz="2800" dirty="0" smtClean="0"/>
              <a:t>сплайн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Non-Uniform Rational B-</a:t>
            </a:r>
            <a:r>
              <a:rPr lang="en-US" sz="2400" dirty="0" err="1" smtClean="0"/>
              <a:t>Spline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37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8</a:t>
            </a:r>
            <a:r>
              <a:rPr lang="ru-RU" dirty="0" smtClean="0"/>
              <a:t> </a:t>
            </a:r>
            <a:r>
              <a:rPr lang="ru-RU" dirty="0" smtClean="0"/>
              <a:t>NURBS</a:t>
            </a:r>
            <a:r>
              <a:rPr lang="en-US" dirty="0" smtClean="0"/>
              <a:t>-</a:t>
            </a:r>
            <a:r>
              <a:rPr lang="ru-RU" dirty="0" smtClean="0"/>
              <a:t>сплайн</a:t>
            </a:r>
            <a:r>
              <a:rPr lang="en-US" dirty="0" smtClean="0"/>
              <a:t>  [2/2]</a:t>
            </a:r>
            <a:endParaRPr lang="ru-RU" dirty="0"/>
          </a:p>
        </p:txBody>
      </p:sp>
      <p:graphicFrame>
        <p:nvGraphicFramePr>
          <p:cNvPr id="12" name="Object 16"/>
          <p:cNvGraphicFramePr>
            <a:graphicFrameLocks noChangeAspect="1"/>
          </p:cNvGraphicFramePr>
          <p:nvPr>
            <p:ph sz="half" idx="1"/>
          </p:nvPr>
        </p:nvGraphicFramePr>
        <p:xfrm>
          <a:off x="7021264" y="2592785"/>
          <a:ext cx="1223963" cy="612775"/>
        </p:xfrm>
        <a:graphic>
          <a:graphicData uri="http://schemas.openxmlformats.org/presentationml/2006/ole">
            <p:oleObj spid="_x0000_s48131" name="Equation" r:id="rId4" imgW="863280" imgH="431640" progId="Equation.DSMT4">
              <p:embed/>
            </p:oleObj>
          </a:graphicData>
        </a:graphic>
      </p:graphicFrame>
      <p:graphicFrame>
        <p:nvGraphicFramePr>
          <p:cNvPr id="15" name="Object 10"/>
          <p:cNvGraphicFramePr>
            <a:graphicFrameLocks noChangeAspect="1"/>
          </p:cNvGraphicFramePr>
          <p:nvPr/>
        </p:nvGraphicFramePr>
        <p:xfrm>
          <a:off x="467544" y="1196752"/>
          <a:ext cx="4119563" cy="1401763"/>
        </p:xfrm>
        <a:graphic>
          <a:graphicData uri="http://schemas.openxmlformats.org/presentationml/2006/ole">
            <p:oleObj spid="_x0000_s48132" name="Equation" r:id="rId5" imgW="2463480" imgH="838080" progId="Equation.DSMT4">
              <p:embed/>
            </p:oleObj>
          </a:graphicData>
        </a:graphic>
      </p:graphicFrame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4192339" y="3069035"/>
            <a:ext cx="2941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– веса контрольных точек</a:t>
            </a:r>
          </a:p>
        </p:txBody>
      </p:sp>
      <p:pic>
        <p:nvPicPr>
          <p:cNvPr id="17" name="Picture 13" descr="Spline_BURBS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5" y="3522366"/>
            <a:ext cx="8124900" cy="2786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4139952" y="2276872"/>
            <a:ext cx="2935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– вершины полигона в </a:t>
            </a:r>
            <a:r>
              <a:rPr lang="en-US" dirty="0"/>
              <a:t>3D</a:t>
            </a:r>
            <a:endParaRPr lang="ru-RU" dirty="0"/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643189" y="2708672"/>
            <a:ext cx="2500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– базисные функции, </a:t>
            </a:r>
          </a:p>
        </p:txBody>
      </p:sp>
      <p:graphicFrame>
        <p:nvGraphicFramePr>
          <p:cNvPr id="20" name="Object 20"/>
          <p:cNvGraphicFramePr>
            <a:graphicFrameLocks noChangeAspect="1"/>
          </p:cNvGraphicFramePr>
          <p:nvPr/>
        </p:nvGraphicFramePr>
        <p:xfrm>
          <a:off x="3931989" y="2332435"/>
          <a:ext cx="711200" cy="1095375"/>
        </p:xfrm>
        <a:graphic>
          <a:graphicData uri="http://schemas.openxmlformats.org/presentationml/2006/ole">
            <p:oleObj spid="_x0000_s48133" name="Equation" r:id="rId7" imgW="469800" imgH="723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6084168" y="3861312"/>
            <a:ext cx="2808312" cy="2376000"/>
            <a:chOff x="6084168" y="3861312"/>
            <a:chExt cx="2808312" cy="2376000"/>
          </a:xfrm>
        </p:grpSpPr>
        <p:pic>
          <p:nvPicPr>
            <p:cNvPr id="10255" name="Picture 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84168" y="3861312"/>
              <a:ext cx="2692800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6084168" y="5898758"/>
              <a:ext cx="2808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 (пики)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Лагранжев</a:t>
            </a:r>
            <a:r>
              <a:rPr lang="ru-RU" sz="2800" dirty="0" smtClean="0"/>
              <a:t> квадратичный интерполяционный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38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9</a:t>
            </a:r>
            <a:r>
              <a:rPr lang="ru-RU" dirty="0" smtClean="0"/>
              <a:t> </a:t>
            </a:r>
            <a:r>
              <a:rPr lang="ru-RU" dirty="0" smtClean="0"/>
              <a:t>Сравнение сплайнов  </a:t>
            </a:r>
            <a:r>
              <a:rPr lang="en-US" dirty="0" smtClean="0"/>
              <a:t>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467544" y="1196752"/>
            <a:ext cx="2697984" cy="2562091"/>
            <a:chOff x="467544" y="1196752"/>
            <a:chExt cx="2697984" cy="2562091"/>
          </a:xfrm>
        </p:grpSpPr>
        <p:pic>
          <p:nvPicPr>
            <p:cNvPr id="10250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7544" y="1196752"/>
              <a:ext cx="2697984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827584" y="3420289"/>
              <a:ext cx="9829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7 точек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275856" y="1196752"/>
            <a:ext cx="2689274" cy="2880320"/>
            <a:chOff x="3275856" y="1196752"/>
            <a:chExt cx="2689274" cy="2880320"/>
          </a:xfrm>
        </p:grpSpPr>
        <p:pic>
          <p:nvPicPr>
            <p:cNvPr id="10251" name="Picture 1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75856" y="1196752"/>
              <a:ext cx="2689274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3491880" y="3492297"/>
              <a:ext cx="19623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(сортировка)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012160" y="1196752"/>
            <a:ext cx="2696325" cy="2808312"/>
            <a:chOff x="6012160" y="1196752"/>
            <a:chExt cx="2696325" cy="2808312"/>
          </a:xfrm>
        </p:grpSpPr>
        <p:pic>
          <p:nvPicPr>
            <p:cNvPr id="10252" name="Picture 1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012160" y="1196752"/>
              <a:ext cx="269632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6228184" y="3420289"/>
              <a:ext cx="20233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(без сортировки)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11560" y="3861048"/>
            <a:ext cx="2684102" cy="2384975"/>
            <a:chOff x="611560" y="3861048"/>
            <a:chExt cx="2684102" cy="2384975"/>
          </a:xfrm>
        </p:grpSpPr>
        <p:pic>
          <p:nvPicPr>
            <p:cNvPr id="10253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11560" y="3861048"/>
              <a:ext cx="2684102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827584" y="5661248"/>
              <a:ext cx="16882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2 значения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одной точке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3203848" y="3861048"/>
            <a:ext cx="2736304" cy="2376264"/>
            <a:chOff x="3203848" y="3861048"/>
            <a:chExt cx="2736304" cy="2376264"/>
          </a:xfrm>
        </p:grpSpPr>
        <p:pic>
          <p:nvPicPr>
            <p:cNvPr id="10254" name="Picture 1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235854" y="3861048"/>
              <a:ext cx="2704298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3203848" y="5898758"/>
              <a:ext cx="20521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 конце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Эрмитов кубический интерполяционный сплайн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39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9</a:t>
            </a:r>
            <a:r>
              <a:rPr lang="ru-RU" dirty="0" smtClean="0"/>
              <a:t> </a:t>
            </a:r>
            <a:r>
              <a:rPr lang="ru-RU" dirty="0" smtClean="0"/>
              <a:t>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539552" y="1196752"/>
            <a:ext cx="2689652" cy="2376000"/>
            <a:chOff x="539552" y="1196752"/>
            <a:chExt cx="2689652" cy="2376000"/>
          </a:xfrm>
        </p:grpSpPr>
        <p:pic>
          <p:nvPicPr>
            <p:cNvPr id="10957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9552" y="1196752"/>
              <a:ext cx="2689652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827584" y="2996952"/>
              <a:ext cx="9829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7 точек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347864" y="1197016"/>
            <a:ext cx="2693173" cy="2456719"/>
            <a:chOff x="3347864" y="1197016"/>
            <a:chExt cx="2693173" cy="2456719"/>
          </a:xfrm>
        </p:grpSpPr>
        <p:pic>
          <p:nvPicPr>
            <p:cNvPr id="10957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7864" y="1197016"/>
              <a:ext cx="2693173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3491880" y="3068960"/>
              <a:ext cx="19623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</a:p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(сортировка)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012160" y="1196752"/>
            <a:ext cx="2698357" cy="2384975"/>
            <a:chOff x="6012160" y="1196752"/>
            <a:chExt cx="2698357" cy="2384975"/>
          </a:xfrm>
        </p:grpSpPr>
        <p:pic>
          <p:nvPicPr>
            <p:cNvPr id="109573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12160" y="1196752"/>
              <a:ext cx="2698357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6228184" y="2996952"/>
              <a:ext cx="20233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(без сортировки)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39552" y="3933320"/>
            <a:ext cx="2695955" cy="2376000"/>
            <a:chOff x="539552" y="3933320"/>
            <a:chExt cx="2695955" cy="2376000"/>
          </a:xfrm>
        </p:grpSpPr>
        <p:pic>
          <p:nvPicPr>
            <p:cNvPr id="109574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9552" y="3933320"/>
              <a:ext cx="269595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827584" y="5661248"/>
              <a:ext cx="16882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2 значения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одной точке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203848" y="3933320"/>
            <a:ext cx="2765549" cy="2376000"/>
            <a:chOff x="3203848" y="3933320"/>
            <a:chExt cx="2765549" cy="2376000"/>
          </a:xfrm>
        </p:grpSpPr>
        <p:pic>
          <p:nvPicPr>
            <p:cNvPr id="109575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75856" y="3933320"/>
              <a:ext cx="2693541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3203848" y="5898758"/>
              <a:ext cx="20521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 конце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012160" y="3933320"/>
            <a:ext cx="2880320" cy="2376000"/>
            <a:chOff x="6012160" y="3933320"/>
            <a:chExt cx="2880320" cy="2376000"/>
          </a:xfrm>
        </p:grpSpPr>
        <p:pic>
          <p:nvPicPr>
            <p:cNvPr id="109576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12160" y="3933320"/>
              <a:ext cx="2698357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6084168" y="5898758"/>
              <a:ext cx="2808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+1 точка внутри (пики)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br>
              <a:rPr lang="ru-RU" sz="2800" dirty="0" smtClean="0"/>
            </a:br>
            <a:r>
              <a:rPr lang="ru-RU" sz="2400" dirty="0" smtClean="0"/>
              <a:t>(математические определения)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291208"/>
            <a:ext cx="8229600" cy="422602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Сплайн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непрерывная кусочно-заданная функция,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каждый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фрагмент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(сегмент) которой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является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достаточно простой функцией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строится по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контрольным точкам</a:t>
            </a:r>
            <a:endParaRPr lang="en-US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en-US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Контрольные точки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точки, в которых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известно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(точно или приближенно)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исходной функции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Исходная функция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функции, для которой строится сплайн</a:t>
            </a:r>
          </a:p>
          <a:p>
            <a:pPr>
              <a:buNone/>
            </a:pPr>
            <a:endParaRPr lang="ru-RU" sz="1600" b="1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Контрольная ломаная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это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ломаная</a:t>
            </a:r>
            <a:b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  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(фактически, линейный сплайн),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построенная по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контрольным точкам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endParaRPr lang="ru-RU" sz="1800" b="1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8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8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Эрмитов кубический сглаживающий сплайн</a:t>
            </a:r>
            <a:br>
              <a:rPr lang="ru-RU" sz="2800" dirty="0" smtClean="0"/>
            </a:br>
            <a:r>
              <a:rPr lang="ru-RU" sz="2400" dirty="0" smtClean="0"/>
              <a:t>(различные наборы КТ)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40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9</a:t>
            </a:r>
            <a:r>
              <a:rPr lang="ru-RU" dirty="0" smtClean="0"/>
              <a:t> </a:t>
            </a:r>
            <a:r>
              <a:rPr lang="ru-RU" dirty="0" smtClean="0"/>
              <a:t>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3347864" y="1268760"/>
            <a:ext cx="2698736" cy="2376000"/>
            <a:chOff x="3347864" y="1268760"/>
            <a:chExt cx="2698736" cy="2376000"/>
          </a:xfrm>
        </p:grpSpPr>
        <p:pic>
          <p:nvPicPr>
            <p:cNvPr id="110601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7864" y="1268760"/>
              <a:ext cx="2698736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7" name="Объект 16"/>
            <p:cNvGraphicFramePr>
              <a:graphicFrameLocks noChangeAspect="1"/>
            </p:cNvGraphicFramePr>
            <p:nvPr/>
          </p:nvGraphicFramePr>
          <p:xfrm>
            <a:off x="4017963" y="3213100"/>
            <a:ext cx="696912" cy="317500"/>
          </p:xfrm>
          <a:graphic>
            <a:graphicData uri="http://schemas.openxmlformats.org/presentationml/2006/ole">
              <p:oleObj spid="_x0000_s110597" name="Equation" r:id="rId5" imgW="444240" imgH="203040" progId="Equation.DSMT4">
                <p:embed/>
              </p:oleObj>
            </a:graphicData>
          </a:graphic>
        </p:graphicFrame>
      </p:grpSp>
      <p:grpSp>
        <p:nvGrpSpPr>
          <p:cNvPr id="19" name="Группа 18"/>
          <p:cNvGrpSpPr/>
          <p:nvPr/>
        </p:nvGrpSpPr>
        <p:grpSpPr>
          <a:xfrm>
            <a:off x="539552" y="1197016"/>
            <a:ext cx="2701135" cy="2376000"/>
            <a:chOff x="539552" y="1197016"/>
            <a:chExt cx="2701135" cy="2376000"/>
          </a:xfrm>
        </p:grpSpPr>
        <p:pic>
          <p:nvPicPr>
            <p:cNvPr id="110603" name="Picture 1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9552" y="1197016"/>
              <a:ext cx="270113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10598" name="Object 6"/>
            <p:cNvGraphicFramePr>
              <a:graphicFrameLocks noChangeAspect="1"/>
            </p:cNvGraphicFramePr>
            <p:nvPr/>
          </p:nvGraphicFramePr>
          <p:xfrm>
            <a:off x="899592" y="3183508"/>
            <a:ext cx="1292225" cy="317500"/>
          </p:xfrm>
          <a:graphic>
            <a:graphicData uri="http://schemas.openxmlformats.org/presentationml/2006/ole">
              <p:oleObj spid="_x0000_s110598" name="Equation" r:id="rId7" imgW="825480" imgH="203040" progId="Equation.DSMT4">
                <p:embed/>
              </p:oleObj>
            </a:graphicData>
          </a:graphic>
        </p:graphicFrame>
      </p:grpSp>
      <p:grpSp>
        <p:nvGrpSpPr>
          <p:cNvPr id="22" name="Группа 21"/>
          <p:cNvGrpSpPr/>
          <p:nvPr/>
        </p:nvGrpSpPr>
        <p:grpSpPr>
          <a:xfrm>
            <a:off x="6084168" y="1124744"/>
            <a:ext cx="2710645" cy="2376000"/>
            <a:chOff x="6084168" y="1124744"/>
            <a:chExt cx="2710645" cy="2376000"/>
          </a:xfrm>
        </p:grpSpPr>
        <p:pic>
          <p:nvPicPr>
            <p:cNvPr id="110602" name="Picture 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84168" y="1124744"/>
              <a:ext cx="2710645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1" name="Объект 20"/>
            <p:cNvGraphicFramePr>
              <a:graphicFrameLocks noChangeAspect="1"/>
            </p:cNvGraphicFramePr>
            <p:nvPr/>
          </p:nvGraphicFramePr>
          <p:xfrm>
            <a:off x="6899275" y="3241675"/>
            <a:ext cx="693738" cy="219075"/>
          </p:xfrm>
          <a:graphic>
            <a:graphicData uri="http://schemas.openxmlformats.org/presentationml/2006/ole">
              <p:oleObj spid="_x0000_s110600" name="Equation" r:id="rId9" imgW="444240" imgH="139680" progId="Equation.DSMT4">
                <p:embed/>
              </p:oleObj>
            </a:graphicData>
          </a:graphic>
        </p:graphicFrame>
      </p:grpSp>
      <p:grpSp>
        <p:nvGrpSpPr>
          <p:cNvPr id="28" name="Группа 27"/>
          <p:cNvGrpSpPr/>
          <p:nvPr/>
        </p:nvGrpSpPr>
        <p:grpSpPr>
          <a:xfrm>
            <a:off x="683568" y="4005064"/>
            <a:ext cx="2695578" cy="2376000"/>
            <a:chOff x="683568" y="4005064"/>
            <a:chExt cx="2695578" cy="2376000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83568" y="4005064"/>
              <a:ext cx="2695578" cy="23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1187624" y="5445224"/>
              <a:ext cx="6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2 КЭ</a:t>
              </a:r>
              <a:endParaRPr lang="ru-RU" dirty="0"/>
            </a:p>
          </p:txBody>
        </p:sp>
        <p:graphicFrame>
          <p:nvGraphicFramePr>
            <p:cNvPr id="27" name="Object 6"/>
            <p:cNvGraphicFramePr>
              <a:graphicFrameLocks noChangeAspect="1"/>
            </p:cNvGraphicFramePr>
            <p:nvPr/>
          </p:nvGraphicFramePr>
          <p:xfrm>
            <a:off x="971600" y="5805264"/>
            <a:ext cx="1292225" cy="317500"/>
          </p:xfrm>
          <a:graphic>
            <a:graphicData uri="http://schemas.openxmlformats.org/presentationml/2006/ole">
              <p:oleObj spid="_x0000_s110601" name="Equation" r:id="rId11" imgW="825480" imgH="20304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интерполяционных сплайнов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эрмитового</a:t>
            </a:r>
            <a:r>
              <a:rPr lang="ru-RU" sz="2400" dirty="0" smtClean="0"/>
              <a:t> и </a:t>
            </a:r>
            <a:r>
              <a:rPr lang="ru-RU" sz="2400" dirty="0" err="1" smtClean="0"/>
              <a:t>лагранжевых</a:t>
            </a:r>
            <a:r>
              <a:rPr lang="ru-RU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41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9</a:t>
            </a:r>
            <a:r>
              <a:rPr lang="ru-RU" dirty="0" smtClean="0"/>
              <a:t> </a:t>
            </a:r>
            <a:r>
              <a:rPr lang="ru-RU" dirty="0" smtClean="0"/>
              <a:t>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196752"/>
            <a:ext cx="270390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97016"/>
            <a:ext cx="269519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645024"/>
            <a:ext cx="2692424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3717296"/>
            <a:ext cx="268964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717032"/>
            <a:ext cx="2695957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619672" y="2780928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Линейный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159954" y="2708920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Эрмитов</a:t>
            </a:r>
            <a:br>
              <a:rPr lang="ru-RU" dirty="0" smtClean="0"/>
            </a:br>
            <a:r>
              <a:rPr lang="ru-RU" dirty="0" smtClean="0"/>
              <a:t>кубический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97451" y="5518973"/>
            <a:ext cx="16982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квадратичный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347864" y="5661248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endParaRPr lang="ru-RU" dirty="0" smtClean="0"/>
          </a:p>
          <a:p>
            <a:r>
              <a:rPr lang="ru-RU" dirty="0" smtClean="0"/>
              <a:t>кубический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588224" y="5733256"/>
            <a:ext cx="13404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Лагранжев</a:t>
            </a:r>
            <a:endParaRPr lang="ru-RU" dirty="0" smtClean="0"/>
          </a:p>
          <a:p>
            <a:r>
              <a:rPr lang="ru-RU" dirty="0" smtClean="0"/>
              <a:t>степени </a:t>
            </a:r>
            <a:r>
              <a:rPr lang="en-US" dirty="0" smtClean="0"/>
              <a:t>n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052736"/>
            <a:ext cx="2712648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сглаживающих сплайнов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эрмитов</a:t>
            </a:r>
            <a:r>
              <a:rPr lang="ru-RU" sz="2400" dirty="0" smtClean="0"/>
              <a:t> и закрытые </a:t>
            </a:r>
            <a:r>
              <a:rPr lang="en-US" sz="2400" dirty="0" smtClean="0"/>
              <a:t>B</a:t>
            </a:r>
            <a:r>
              <a:rPr lang="ru-RU" sz="2400" dirty="0" smtClean="0"/>
              <a:t>-сплайны)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42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9</a:t>
            </a:r>
            <a:r>
              <a:rPr lang="ru-RU" dirty="0" smtClean="0"/>
              <a:t> </a:t>
            </a:r>
            <a:r>
              <a:rPr lang="ru-RU" dirty="0" smtClean="0"/>
              <a:t>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196752"/>
            <a:ext cx="2703909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763688" y="2780928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Линейный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4048" y="2636912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Эрмитов</a:t>
            </a:r>
            <a:br>
              <a:rPr lang="ru-RU" dirty="0" smtClean="0"/>
            </a:br>
            <a:r>
              <a:rPr lang="ru-RU" dirty="0" smtClean="0"/>
              <a:t>кубический</a:t>
            </a:r>
            <a:endParaRPr lang="ru-RU" dirty="0"/>
          </a:p>
        </p:txBody>
      </p:sp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573016"/>
            <a:ext cx="2690021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501008"/>
            <a:ext cx="2700760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573016"/>
            <a:ext cx="2701517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23528" y="5734997"/>
            <a:ext cx="23442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6+1 (Безье)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07904" y="5662989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3+1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315796" y="5661248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ru-RU" dirty="0" smtClean="0"/>
              <a:t>-сплайн</a:t>
            </a:r>
            <a:br>
              <a:rPr lang="ru-RU" dirty="0" smtClean="0"/>
            </a:br>
            <a:r>
              <a:rPr lang="ru-RU" dirty="0" smtClean="0"/>
              <a:t>степени 1+1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0415" y="3933056"/>
            <a:ext cx="2703913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933056"/>
            <a:ext cx="2698736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556792"/>
            <a:ext cx="2689652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1197016"/>
            <a:ext cx="2699491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видов </a:t>
            </a:r>
            <a:r>
              <a:rPr lang="en-US" sz="2800" dirty="0" smtClean="0"/>
              <a:t>B</a:t>
            </a:r>
            <a:r>
              <a:rPr lang="ru-RU" sz="2800" dirty="0" smtClean="0"/>
              <a:t>-сплайнов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43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9</a:t>
            </a:r>
            <a:r>
              <a:rPr lang="ru-RU" dirty="0" smtClean="0"/>
              <a:t> </a:t>
            </a:r>
            <a:r>
              <a:rPr lang="ru-RU" dirty="0" smtClean="0"/>
              <a:t>Сравнение сплайнов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1700808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Открытый</a:t>
            </a:r>
          </a:p>
          <a:p>
            <a:r>
              <a:rPr lang="ru-RU" dirty="0" smtClean="0"/>
              <a:t>степени 2+1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236296" y="1988840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Закрытый</a:t>
            </a:r>
          </a:p>
          <a:p>
            <a:r>
              <a:rPr lang="ru-RU" dirty="0" smtClean="0"/>
              <a:t>степени 2+1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67544" y="5085184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Замкнутый</a:t>
            </a:r>
          </a:p>
          <a:p>
            <a:r>
              <a:rPr lang="ru-RU" dirty="0" smtClean="0"/>
              <a:t>степени 2+1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48264" y="5013176"/>
            <a:ext cx="1496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Замкнутый</a:t>
            </a:r>
          </a:p>
          <a:p>
            <a:r>
              <a:rPr lang="ru-RU" dirty="0" smtClean="0"/>
              <a:t>степени 6+1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err="1" smtClean="0"/>
              <a:t>Сплайн-поверхности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44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8.2.10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2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1242391"/>
            <a:ext cx="424924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789320"/>
            <a:ext cx="3927724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16"/>
          <p:cNvSpPr>
            <a:spLocks noChangeArrowheads="1"/>
          </p:cNvSpPr>
          <p:nvPr/>
        </p:nvSpPr>
        <p:spPr bwMode="auto">
          <a:xfrm rot="2691756">
            <a:off x="4320756" y="3078831"/>
            <a:ext cx="1027113" cy="936625"/>
          </a:xfrm>
          <a:custGeom>
            <a:avLst/>
            <a:gdLst>
              <a:gd name="T0" fmla="*/ 21962527 w 21600"/>
              <a:gd name="T1" fmla="*/ 0 h 21600"/>
              <a:gd name="T2" fmla="*/ 0 w 21600"/>
              <a:gd name="T3" fmla="*/ 20307112 h 21600"/>
              <a:gd name="T4" fmla="*/ 21962527 w 21600"/>
              <a:gd name="T5" fmla="*/ 40614181 h 21600"/>
              <a:gd name="T6" fmla="*/ 48840787 w 21600"/>
              <a:gd name="T7" fmla="*/ 2030711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979 h 21600"/>
              <a:gd name="T14" fmla="*/ 15193 w 21600"/>
              <a:gd name="T15" fmla="*/ 1662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713" y="0"/>
                </a:moveTo>
                <a:lnTo>
                  <a:pt x="9713" y="4979"/>
                </a:lnTo>
                <a:lnTo>
                  <a:pt x="3375" y="4979"/>
                </a:lnTo>
                <a:lnTo>
                  <a:pt x="3375" y="16621"/>
                </a:lnTo>
                <a:lnTo>
                  <a:pt x="9713" y="16621"/>
                </a:lnTo>
                <a:lnTo>
                  <a:pt x="9713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979"/>
                </a:moveTo>
                <a:lnTo>
                  <a:pt x="1350" y="16621"/>
                </a:lnTo>
                <a:lnTo>
                  <a:pt x="2700" y="16621"/>
                </a:lnTo>
                <a:lnTo>
                  <a:pt x="2700" y="4979"/>
                </a:lnTo>
                <a:close/>
              </a:path>
              <a:path w="21600" h="21600">
                <a:moveTo>
                  <a:pt x="0" y="4979"/>
                </a:moveTo>
                <a:lnTo>
                  <a:pt x="0" y="16621"/>
                </a:lnTo>
                <a:lnTo>
                  <a:pt x="675" y="16621"/>
                </a:lnTo>
                <a:lnTo>
                  <a:pt x="675" y="4979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?</a:t>
            </a:r>
          </a:p>
        </p:txBody>
      </p:sp>
      <p:graphicFrame>
        <p:nvGraphicFramePr>
          <p:cNvPr id="17" name="Object 19"/>
          <p:cNvGraphicFramePr>
            <a:graphicFrameLocks noChangeAspect="1"/>
          </p:cNvGraphicFramePr>
          <p:nvPr>
            <p:ph sz="quarter" idx="4294967295"/>
          </p:nvPr>
        </p:nvGraphicFramePr>
        <p:xfrm>
          <a:off x="4572000" y="2276872"/>
          <a:ext cx="4087812" cy="900113"/>
        </p:xfrm>
        <a:graphic>
          <a:graphicData uri="http://schemas.openxmlformats.org/presentationml/2006/ole">
            <p:oleObj spid="_x0000_s103426" name="Equation" r:id="rId6" imgW="2019240" imgH="444240" progId="Equation.DSMT4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p:oleObj spid="_x0000_s103427" name="Equation" r:id="rId7" imgW="114120" imgH="177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 и </a:t>
            </a:r>
            <a:r>
              <a:rPr lang="en-US" sz="2400" dirty="0" smtClean="0"/>
              <a:t>B</a:t>
            </a:r>
            <a:r>
              <a:rPr lang="ru-RU" sz="2400" dirty="0" smtClean="0"/>
              <a:t>-сплайн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45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10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[2/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3852936" y="2085156"/>
          <a:ext cx="4535488" cy="839788"/>
        </p:xfrm>
        <a:graphic>
          <a:graphicData uri="http://schemas.openxmlformats.org/presentationml/2006/ole">
            <p:oleObj spid="_x0000_s11267" name="Equation" r:id="rId4" imgW="2400120" imgH="444240" progId="Equation.DSMT4">
              <p:embed/>
            </p:oleObj>
          </a:graphicData>
        </a:graphic>
      </p:graphicFrame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633688" y="1844824"/>
            <a:ext cx="2434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ru-RU" b="1" dirty="0" smtClean="0"/>
              <a:t>Безье</a:t>
            </a:r>
            <a:endParaRPr lang="en-US" b="1" dirty="0" smtClean="0"/>
          </a:p>
          <a:p>
            <a:r>
              <a:rPr lang="ru-RU" dirty="0" smtClean="0"/>
              <a:t> </a:t>
            </a:r>
            <a:r>
              <a:rPr lang="ru-RU" dirty="0"/>
              <a:t>порядка (</a:t>
            </a:r>
            <a:r>
              <a:rPr lang="en-US" dirty="0" smtClean="0"/>
              <a:t>n</a:t>
            </a:r>
            <a:r>
              <a:rPr lang="ru-RU" dirty="0" smtClean="0"/>
              <a:t>-1</a:t>
            </a:r>
            <a:r>
              <a:rPr lang="en-US" dirty="0" smtClean="0"/>
              <a:t>,m</a:t>
            </a:r>
            <a:r>
              <a:rPr lang="ru-RU" dirty="0" smtClean="0"/>
              <a:t>-1)</a:t>
            </a:r>
            <a:endParaRPr lang="ru-RU" dirty="0"/>
          </a:p>
        </p:txBody>
      </p:sp>
      <p:graphicFrame>
        <p:nvGraphicFramePr>
          <p:cNvPr id="19" name="Object 21"/>
          <p:cNvGraphicFramePr>
            <a:graphicFrameLocks noChangeAspect="1"/>
          </p:cNvGraphicFramePr>
          <p:nvPr/>
        </p:nvGraphicFramePr>
        <p:xfrm>
          <a:off x="3851920" y="3314625"/>
          <a:ext cx="4530725" cy="906463"/>
        </p:xfrm>
        <a:graphic>
          <a:graphicData uri="http://schemas.openxmlformats.org/presentationml/2006/ole">
            <p:oleObj spid="_x0000_s11270" name="Equation" r:id="rId5" imgW="2222280" imgH="444240" progId="Equation.DSMT4">
              <p:embed/>
            </p:oleObj>
          </a:graphicData>
        </a:graphic>
      </p:graphicFrame>
      <p:sp>
        <p:nvSpPr>
          <p:cNvPr id="20" name="Text Box 22"/>
          <p:cNvSpPr txBox="1">
            <a:spLocks noChangeArrowheads="1"/>
          </p:cNvSpPr>
          <p:nvPr/>
        </p:nvSpPr>
        <p:spPr bwMode="auto">
          <a:xfrm>
            <a:off x="1263139" y="3142709"/>
            <a:ext cx="29488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en-US" b="1" dirty="0">
                <a:solidFill>
                  <a:schemeClr val="tx2"/>
                </a:solidFill>
              </a:rPr>
              <a:t>B</a:t>
            </a:r>
            <a:r>
              <a:rPr lang="ru-RU" b="1" dirty="0" smtClean="0">
                <a:solidFill>
                  <a:schemeClr val="tx2"/>
                </a:solidFill>
              </a:rPr>
              <a:t>-сплайна</a:t>
            </a:r>
            <a:endParaRPr lang="en-US" dirty="0" smtClean="0"/>
          </a:p>
          <a:p>
            <a:r>
              <a:rPr lang="ru-RU" dirty="0" smtClean="0"/>
              <a:t>порядка </a:t>
            </a:r>
            <a:r>
              <a:rPr lang="ru-RU" dirty="0"/>
              <a:t>(</a:t>
            </a:r>
            <a:r>
              <a:rPr lang="en-US" dirty="0" err="1" smtClean="0"/>
              <a:t>p,q</a:t>
            </a:r>
            <a:r>
              <a:rPr lang="ru-RU" dirty="0" smtClean="0"/>
              <a:t>):</a:t>
            </a:r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467544" y="1251546"/>
            <a:ext cx="5319067" cy="449262"/>
            <a:chOff x="1331640" y="1196752"/>
            <a:chExt cx="5319067" cy="449262"/>
          </a:xfrm>
        </p:grpSpPr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2706550" y="1211843"/>
              <a:ext cx="394415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 smtClean="0"/>
                <a:t>контрольных </a:t>
              </a:r>
              <a:r>
                <a:rPr lang="ru-RU" dirty="0"/>
                <a:t>точек (вершин сетки)</a:t>
              </a:r>
            </a:p>
          </p:txBody>
        </p:sp>
        <p:graphicFrame>
          <p:nvGraphicFramePr>
            <p:cNvPr id="52241" name="Object 17"/>
            <p:cNvGraphicFramePr>
              <a:graphicFrameLocks noChangeAspect="1"/>
            </p:cNvGraphicFramePr>
            <p:nvPr/>
          </p:nvGraphicFramePr>
          <p:xfrm>
            <a:off x="1331640" y="1196752"/>
            <a:ext cx="1436688" cy="449262"/>
          </p:xfrm>
          <a:graphic>
            <a:graphicData uri="http://schemas.openxmlformats.org/presentationml/2006/ole">
              <p:oleObj spid="_x0000_s11271" name="Equation" r:id="rId6" imgW="774360" imgH="241200" progId="Equation.DSMT4">
                <p:embed/>
              </p:oleObj>
            </a:graphicData>
          </a:graphic>
        </p:graphicFrame>
      </p:grpSp>
      <p:graphicFrame>
        <p:nvGraphicFramePr>
          <p:cNvPr id="15" name="Object 21"/>
          <p:cNvGraphicFramePr>
            <a:graphicFrameLocks noChangeAspect="1"/>
          </p:cNvGraphicFramePr>
          <p:nvPr/>
        </p:nvGraphicFramePr>
        <p:xfrm>
          <a:off x="3563888" y="4509120"/>
          <a:ext cx="5048250" cy="1760537"/>
        </p:xfrm>
        <a:graphic>
          <a:graphicData uri="http://schemas.openxmlformats.org/presentationml/2006/ole">
            <p:oleObj spid="_x0000_s11272" name="Equation" r:id="rId7" imgW="2476440" imgH="863280" progId="Equation.DSMT4">
              <p:embed/>
            </p:oleObj>
          </a:graphicData>
        </a:graphic>
      </p:graphicFrame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1214082" y="4797152"/>
            <a:ext cx="26378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Поверхность </a:t>
            </a:r>
            <a:r>
              <a:rPr lang="en-US" b="1" dirty="0" smtClean="0">
                <a:solidFill>
                  <a:schemeClr val="tx2"/>
                </a:solidFill>
              </a:rPr>
              <a:t>NURBS </a:t>
            </a:r>
            <a:br>
              <a:rPr lang="en-US" b="1" dirty="0" smtClean="0">
                <a:solidFill>
                  <a:schemeClr val="tx2"/>
                </a:solidFill>
              </a:rPr>
            </a:br>
            <a:r>
              <a:rPr lang="ru-RU" dirty="0" smtClean="0"/>
              <a:t> </a:t>
            </a:r>
            <a:r>
              <a:rPr lang="ru-RU" dirty="0"/>
              <a:t>порядка (</a:t>
            </a:r>
            <a:r>
              <a:rPr lang="en-US" dirty="0" err="1" smtClean="0"/>
              <a:t>p,q</a:t>
            </a:r>
            <a:r>
              <a:rPr lang="ru-RU" dirty="0" smtClean="0"/>
              <a:t>):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  <p:bldP spid="1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46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10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5" name="Picture 9" descr="Spline_Bezier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124744"/>
            <a:ext cx="6409753" cy="5154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197152"/>
            <a:ext cx="375545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(Безье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47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10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85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2198" y="3284984"/>
            <a:ext cx="276225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3131" y="3289895"/>
            <a:ext cx="27527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(сплайн Безье</a:t>
            </a:r>
            <a:r>
              <a:rPr lang="en-US" sz="2400" dirty="0" smtClean="0"/>
              <a:t>, </a:t>
            </a:r>
            <a:r>
              <a:rPr lang="ru-RU" sz="2400" dirty="0" smtClean="0"/>
              <a:t>чайник Юта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48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10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Picture 4" descr="Spline_Bezier4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96752"/>
            <a:ext cx="6336704" cy="51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Сплайн-поверхности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(бикубический интерполяционный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49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ru-RU" dirty="0" smtClean="0"/>
              <a:t>10</a:t>
            </a:r>
            <a:r>
              <a:rPr lang="ru-RU" dirty="0" smtClean="0"/>
              <a:t> </a:t>
            </a:r>
            <a:r>
              <a:rPr lang="ru-RU" dirty="0" err="1" smtClean="0"/>
              <a:t>Сплайн-поверхности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346" y="1995608"/>
            <a:ext cx="8174102" cy="26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br>
              <a:rPr lang="ru-RU" sz="2800" dirty="0" smtClean="0"/>
            </a:br>
            <a:r>
              <a:rPr lang="ru-RU" sz="2400" dirty="0" smtClean="0"/>
              <a:t>(многочлены)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397496"/>
            <a:ext cx="2746648" cy="409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Одночлен (моном):</a:t>
            </a:r>
          </a:p>
        </p:txBody>
      </p:sp>
      <p:sp>
        <p:nvSpPr>
          <p:cNvPr id="288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8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5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51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51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" name="Содержимое 6"/>
          <p:cNvSpPr txBox="1">
            <a:spLocks/>
          </p:cNvSpPr>
          <p:nvPr/>
        </p:nvSpPr>
        <p:spPr>
          <a:xfrm>
            <a:off x="395536" y="2406030"/>
            <a:ext cx="3240360" cy="4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Многочлен (полином):</a:t>
            </a:r>
          </a:p>
        </p:txBody>
      </p:sp>
      <p:sp>
        <p:nvSpPr>
          <p:cNvPr id="30516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5159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1219994"/>
            <a:ext cx="4959979" cy="877441"/>
          </a:xfrm>
          <a:prstGeom prst="rect">
            <a:avLst/>
          </a:prstGeom>
          <a:noFill/>
        </p:spPr>
      </p:pic>
      <p:pic>
        <p:nvPicPr>
          <p:cNvPr id="305161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2276872"/>
            <a:ext cx="2880320" cy="72008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467544" y="3645024"/>
            <a:ext cx="3344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Алгебраический полином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5164" name="Picture 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29417" y="3520058"/>
            <a:ext cx="4631015" cy="648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Поддержка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(библиотека </a:t>
            </a:r>
            <a:r>
              <a:rPr lang="en-US" sz="2400" dirty="0" smtClean="0"/>
              <a:t>GLU)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50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1</a:t>
            </a:r>
            <a:r>
              <a:rPr lang="ru-RU" dirty="0" smtClean="0"/>
              <a:t>1 </a:t>
            </a:r>
            <a:r>
              <a:rPr lang="ru-RU" dirty="0" smtClean="0"/>
              <a:t>Поддержка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3568" y="1690930"/>
            <a:ext cx="721761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/>
              <a:t>glu</a:t>
            </a:r>
            <a:r>
              <a:rPr lang="en-US" b="1" dirty="0" err="1"/>
              <a:t>NewNurbsRenderer</a:t>
            </a:r>
            <a:r>
              <a:rPr lang="en-US" b="1" dirty="0"/>
              <a:t> </a:t>
            </a:r>
            <a:r>
              <a:rPr lang="en-US" dirty="0"/>
              <a:t>() </a:t>
            </a:r>
            <a:r>
              <a:rPr lang="ru-RU" dirty="0" smtClean="0"/>
              <a:t>      </a:t>
            </a:r>
            <a:r>
              <a:rPr lang="en-US" dirty="0" smtClean="0"/>
              <a:t>// </a:t>
            </a:r>
            <a:r>
              <a:rPr lang="ru-RU" dirty="0"/>
              <a:t>создание объекта типа </a:t>
            </a:r>
            <a:r>
              <a:rPr lang="en-US" dirty="0"/>
              <a:t>NURBS</a:t>
            </a:r>
          </a:p>
          <a:p>
            <a:r>
              <a:rPr lang="ru-RU" dirty="0" err="1"/>
              <a:t>glu</a:t>
            </a:r>
            <a:r>
              <a:rPr lang="ru-RU" b="1" dirty="0" err="1"/>
              <a:t>DeleteNurbsRenderer</a:t>
            </a:r>
            <a:r>
              <a:rPr lang="ru-RU" dirty="0"/>
              <a:t> (*) </a:t>
            </a:r>
            <a:r>
              <a:rPr lang="ru-RU" dirty="0" smtClean="0"/>
              <a:t> </a:t>
            </a:r>
            <a:r>
              <a:rPr lang="en-US" dirty="0" smtClean="0"/>
              <a:t>// </a:t>
            </a:r>
            <a:r>
              <a:rPr lang="ru-RU" dirty="0"/>
              <a:t>создание объекта типа </a:t>
            </a:r>
            <a:r>
              <a:rPr lang="en-US" dirty="0"/>
              <a:t>NURBS</a:t>
            </a:r>
          </a:p>
          <a:p>
            <a:endParaRPr lang="ru-RU" dirty="0"/>
          </a:p>
          <a:p>
            <a:r>
              <a:rPr lang="en-US" dirty="0" err="1"/>
              <a:t>glu</a:t>
            </a:r>
            <a:r>
              <a:rPr lang="en-US" b="1" dirty="0" err="1"/>
              <a:t>NurbsProperty</a:t>
            </a:r>
            <a:r>
              <a:rPr lang="ru-RU" dirty="0"/>
              <a:t> (*)</a:t>
            </a:r>
            <a:r>
              <a:rPr lang="en-US" dirty="0"/>
              <a:t> // </a:t>
            </a:r>
            <a:r>
              <a:rPr lang="ru-RU" dirty="0"/>
              <a:t>задание свойств </a:t>
            </a:r>
          </a:p>
          <a:p>
            <a:r>
              <a:rPr lang="en-US" dirty="0" err="1"/>
              <a:t>glu</a:t>
            </a:r>
            <a:r>
              <a:rPr lang="en-US" b="1" dirty="0" err="1"/>
              <a:t>NurbsCallback</a:t>
            </a:r>
            <a:r>
              <a:rPr lang="en-US" dirty="0"/>
              <a:t>()</a:t>
            </a:r>
            <a:r>
              <a:rPr lang="ru-RU" dirty="0"/>
              <a:t> </a:t>
            </a:r>
            <a:r>
              <a:rPr lang="ru-RU" dirty="0" smtClean="0"/>
              <a:t>  // </a:t>
            </a:r>
            <a:r>
              <a:rPr lang="ru-RU" dirty="0"/>
              <a:t>проверка на ошибки и возврат </a:t>
            </a:r>
            <a:r>
              <a:rPr lang="ru-RU" dirty="0" smtClean="0"/>
              <a:t>значений</a:t>
            </a:r>
            <a:endParaRPr lang="en-US" dirty="0"/>
          </a:p>
          <a:p>
            <a:endParaRPr lang="ru-RU" dirty="0"/>
          </a:p>
          <a:p>
            <a:r>
              <a:rPr lang="en-US" dirty="0" err="1"/>
              <a:t>glu</a:t>
            </a:r>
            <a:r>
              <a:rPr lang="en-US" b="1" dirty="0" err="1"/>
              <a:t>BeginSurface</a:t>
            </a:r>
            <a:r>
              <a:rPr lang="ru-RU" dirty="0"/>
              <a:t> (*)  // начало рисование поверхности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NurbsSurface</a:t>
            </a:r>
            <a:r>
              <a:rPr lang="en-US" dirty="0"/>
              <a:t> (</a:t>
            </a:r>
            <a:r>
              <a:rPr lang="ru-RU" dirty="0"/>
              <a:t>*</a:t>
            </a:r>
            <a:r>
              <a:rPr lang="en-US" dirty="0"/>
              <a:t>) </a:t>
            </a:r>
            <a:r>
              <a:rPr lang="ru-RU" dirty="0"/>
              <a:t>// передача контрольных точек, нормалей,….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EndSurface</a:t>
            </a:r>
            <a:r>
              <a:rPr lang="en-US" dirty="0"/>
              <a:t> (</a:t>
            </a:r>
            <a:r>
              <a:rPr lang="ru-RU" dirty="0"/>
              <a:t>*</a:t>
            </a:r>
            <a:r>
              <a:rPr lang="en-US" dirty="0" smtClean="0"/>
              <a:t>)</a:t>
            </a:r>
            <a:r>
              <a:rPr lang="ru-RU" dirty="0" smtClean="0"/>
              <a:t>    </a:t>
            </a:r>
            <a:r>
              <a:rPr lang="ru-RU" dirty="0"/>
              <a:t>// завершение рисования поверхности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ru-RU" dirty="0" err="1"/>
              <a:t>glu</a:t>
            </a:r>
            <a:r>
              <a:rPr lang="ru-RU" b="1" dirty="0" err="1"/>
              <a:t>BeginCurve</a:t>
            </a:r>
            <a:r>
              <a:rPr lang="ru-RU" dirty="0"/>
              <a:t> </a:t>
            </a:r>
            <a:r>
              <a:rPr lang="ru-RU" dirty="0" smtClean="0"/>
              <a:t>(*)   // </a:t>
            </a:r>
            <a:r>
              <a:rPr lang="ru-RU" dirty="0"/>
              <a:t>начало рисование кривой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Nurbs</a:t>
            </a:r>
            <a:r>
              <a:rPr lang="ru-RU" b="1" dirty="0" err="1"/>
              <a:t>Curve</a:t>
            </a:r>
            <a:r>
              <a:rPr lang="en-US" b="1" dirty="0"/>
              <a:t> </a:t>
            </a:r>
            <a:r>
              <a:rPr lang="en-US" dirty="0"/>
              <a:t>(</a:t>
            </a:r>
            <a:r>
              <a:rPr lang="ru-RU" dirty="0"/>
              <a:t>*</a:t>
            </a:r>
            <a:r>
              <a:rPr lang="en-US" dirty="0"/>
              <a:t>) </a:t>
            </a:r>
            <a:r>
              <a:rPr lang="ru-RU" dirty="0" smtClean="0"/>
              <a:t> // </a:t>
            </a:r>
            <a:r>
              <a:rPr lang="ru-RU" dirty="0"/>
              <a:t>передача контрольных точек, нормалей,….</a:t>
            </a:r>
            <a:endParaRPr lang="en-US" dirty="0"/>
          </a:p>
          <a:p>
            <a:r>
              <a:rPr lang="en-US" dirty="0" err="1"/>
              <a:t>glu</a:t>
            </a:r>
            <a:r>
              <a:rPr lang="en-US" b="1" dirty="0" err="1"/>
              <a:t>End</a:t>
            </a:r>
            <a:r>
              <a:rPr lang="ru-RU" b="1" dirty="0" err="1"/>
              <a:t>Curve</a:t>
            </a:r>
            <a:r>
              <a:rPr lang="en-US" b="1" dirty="0"/>
              <a:t> </a:t>
            </a:r>
            <a:r>
              <a:rPr lang="en-US" dirty="0"/>
              <a:t>(</a:t>
            </a:r>
            <a:r>
              <a:rPr lang="ru-RU" dirty="0"/>
              <a:t>*</a:t>
            </a:r>
            <a:r>
              <a:rPr lang="en-US" dirty="0"/>
              <a:t>)</a:t>
            </a:r>
            <a:r>
              <a:rPr lang="ru-RU" dirty="0"/>
              <a:t> </a:t>
            </a:r>
            <a:r>
              <a:rPr lang="ru-RU" dirty="0" smtClean="0"/>
              <a:t>    // </a:t>
            </a:r>
            <a:r>
              <a:rPr lang="ru-RU" dirty="0"/>
              <a:t>завершение рисования кривой</a:t>
            </a:r>
            <a:endParaRPr lang="en-US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Поддержка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 построения Безье с равномерным шагом</a:t>
            </a:r>
            <a:r>
              <a:rPr lang="en-US" sz="24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51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</a:t>
            </a:r>
            <a:r>
              <a:rPr lang="en-US" dirty="0" smtClean="0"/>
              <a:t>1</a:t>
            </a:r>
            <a:r>
              <a:rPr lang="ru-RU" smtClean="0"/>
              <a:t>1 </a:t>
            </a:r>
            <a:r>
              <a:rPr lang="ru-RU" dirty="0" smtClean="0"/>
              <a:t>Поддержка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3568" y="1690930"/>
            <a:ext cx="623677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parts = 20 * n;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/>
              <a:t>gl.Map1(OpenGL.GL_MAP1_VERTEX_3, 0f, 1f, 3, n, ver3);</a:t>
            </a:r>
          </a:p>
          <a:p>
            <a:endParaRPr lang="ru-RU" dirty="0" smtClean="0"/>
          </a:p>
          <a:p>
            <a:r>
              <a:rPr lang="en-US" dirty="0" err="1" smtClean="0"/>
              <a:t>gl.Enable</a:t>
            </a:r>
            <a:r>
              <a:rPr lang="en-US" dirty="0" smtClean="0"/>
              <a:t>(OpenGL.GL_MAP1_VERTEX_3);</a:t>
            </a:r>
          </a:p>
          <a:p>
            <a:endParaRPr lang="ru-RU" dirty="0" smtClean="0"/>
          </a:p>
          <a:p>
            <a:r>
              <a:rPr lang="en-US" dirty="0" smtClean="0"/>
              <a:t>gl.MapGrid1(parts, 0f, 1f);</a:t>
            </a:r>
          </a:p>
          <a:p>
            <a:endParaRPr lang="ru-RU" dirty="0" smtClean="0"/>
          </a:p>
          <a:p>
            <a:r>
              <a:rPr lang="en-US" dirty="0" smtClean="0"/>
              <a:t>gl.EvalMesh1(</a:t>
            </a:r>
            <a:r>
              <a:rPr lang="en-US" dirty="0" err="1" smtClean="0"/>
              <a:t>OpenGL.GL_LINE</a:t>
            </a:r>
            <a:r>
              <a:rPr lang="en-US" dirty="0" smtClean="0"/>
              <a:t>, 0, parts);</a:t>
            </a:r>
          </a:p>
          <a:p>
            <a:endParaRPr lang="ru-RU" dirty="0" smtClean="0"/>
          </a:p>
          <a:p>
            <a:r>
              <a:rPr lang="en-US" dirty="0" err="1" smtClean="0"/>
              <a:t>gl.Disable</a:t>
            </a:r>
            <a:r>
              <a:rPr lang="en-US" dirty="0" smtClean="0"/>
              <a:t>(OpenGL.GL_MAP1_VERTEX_3);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br>
              <a:rPr lang="ru-RU" sz="2800" dirty="0" smtClean="0"/>
            </a:br>
            <a:r>
              <a:rPr lang="ru-RU" sz="2400" dirty="0" smtClean="0"/>
              <a:t>(многочлены)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363216"/>
            <a:ext cx="8229600" cy="1921768"/>
          </a:xfrm>
        </p:spPr>
        <p:txBody>
          <a:bodyPr>
            <a:noAutofit/>
          </a:bodyPr>
          <a:lstStyle/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максимальная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использованных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полиномов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Гладкость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максимальный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порядок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непрерывной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Tx/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Дефект сплайна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разность между степенью сплайна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его гладкостью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39552" y="4581128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 сплайна: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ломаная (кусочно-линейная функция)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Производная сплайна: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кусочно-постоянная функция 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Степень сплайна: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Гладкость сплайна: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Дефект сплайна:      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Задачи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приближенного представления функции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заменена исходной сложной функции более простой,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 близкой по значениям</a:t>
            </a: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приближенного восстановления функции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восстановление исходной функции с некоторой точностью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3.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сглаживания функции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 достаточно гладкой функции,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которая в контрольных точках незначительно отличается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значений исходной функции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4.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приближенного вычисления функционалов и операторов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исходной функции</a:t>
            </a:r>
            <a:b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поиск значения интеграла от функции в заданной системе точек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поиск производной от заданной функции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близости к контрольным точкам (КТ):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Интерполяционные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обязаны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проходить через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Сглаживающие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обязаны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проходить через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учету КТ при расчете коэффициентов сплайна: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Локальные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(коэффициенты рассчитываются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соседние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Глобальные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(коэффициенты рассчитываются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КТ)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типу производной: 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Рациональные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(с разрывной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производной, не полиномиальные)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Нерациональные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(с непрерывной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1ой, 2ой,...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производной)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типу используемых базисных функций (многочленов):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Полиномиальные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лагранжевые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эрмитовые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,…)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Неполиномиальные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(логарифмические, тригонометрические,…)</a:t>
            </a:r>
          </a:p>
          <a:p>
            <a:pPr marL="361950" indent="-361950">
              <a:spcBef>
                <a:spcPct val="7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мерности пространства:</a:t>
            </a:r>
          </a:p>
          <a:p>
            <a:pPr marL="990600" lvl="1" indent="-201613">
              <a:lnSpc>
                <a:spcPct val="70000"/>
              </a:lnSpc>
              <a:spcBef>
                <a:spcPct val="4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Одномерные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(кривые)</a:t>
            </a:r>
          </a:p>
          <a:p>
            <a:pPr marL="990600" lvl="1" indent="-20161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Двумерные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(поверхности)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сплайнов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8.2.1 Сплайны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8229600" cy="5112568"/>
          </a:xfrm>
        </p:spPr>
        <p:txBody>
          <a:bodyPr>
            <a:noAutofit/>
          </a:bodyPr>
          <a:lstStyle/>
          <a:p>
            <a:pPr lvl="0"/>
            <a:r>
              <a:rPr lang="ru-RU" sz="1800" dirty="0" smtClean="0"/>
              <a:t>По назначению: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Сглаживающие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Интерполяционные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Корреляционные</a:t>
            </a:r>
          </a:p>
          <a:p>
            <a:pPr lvl="0"/>
            <a:r>
              <a:rPr lang="ru-RU" sz="1800" dirty="0" smtClean="0"/>
              <a:t>По особенностям фрагментов: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По типу базиса (алгебраический, трансцендентный, рациональные)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По ширине (с постоянной, нулевой, бесконечной)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По количеству (единственный, несколько, бесконечно)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По состыковке (гладко или </a:t>
            </a:r>
            <a:r>
              <a:rPr lang="ru-RU" sz="1600" dirty="0" err="1" smtClean="0"/>
              <a:t>негладко</a:t>
            </a:r>
            <a:r>
              <a:rPr lang="ru-RU" sz="1600" dirty="0" smtClean="0"/>
              <a:t>)</a:t>
            </a:r>
          </a:p>
          <a:p>
            <a:pPr lvl="0"/>
            <a:r>
              <a:rPr lang="ru-RU" sz="1800" dirty="0" smtClean="0"/>
              <a:t>По виду краевых условий: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Первые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Вторые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Третьи</a:t>
            </a:r>
          </a:p>
          <a:p>
            <a:pPr lvl="0"/>
            <a:r>
              <a:rPr lang="ru-RU" sz="1800" dirty="0" smtClean="0"/>
              <a:t>По мерности пространства: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Одномерные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Двумерные</a:t>
            </a:r>
          </a:p>
          <a:p>
            <a:pPr lvl="0"/>
            <a:r>
              <a:rPr lang="ru-RU" sz="1800" dirty="0" smtClean="0"/>
              <a:t>По локальности: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Локальные</a:t>
            </a:r>
          </a:p>
          <a:p>
            <a:pPr lvl="1">
              <a:spcBef>
                <a:spcPts val="0"/>
              </a:spcBef>
            </a:pPr>
            <a:r>
              <a:rPr lang="ru-RU" sz="1600" dirty="0" smtClean="0"/>
              <a:t>Глобальные</a:t>
            </a:r>
          </a:p>
          <a:p>
            <a:pPr marL="361950" indent="-361950">
              <a:spcBef>
                <a:spcPct val="7000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5167</TotalTime>
  <Words>1534</Words>
  <Application>Microsoft Office PowerPoint</Application>
  <PresentationFormat>Экран (4:3)</PresentationFormat>
  <Paragraphs>400</Paragraphs>
  <Slides>51</Slides>
  <Notes>50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51</vt:i4>
      </vt:variant>
    </vt:vector>
  </HeadingPairs>
  <TitlesOfParts>
    <vt:vector size="54" baseType="lpstr">
      <vt:lpstr>Тема КГ</vt:lpstr>
      <vt:lpstr>Equation</vt:lpstr>
      <vt:lpstr>MathType 6.0 Equation</vt:lpstr>
      <vt:lpstr>(Сплайны)</vt:lpstr>
      <vt:lpstr>Исторически</vt:lpstr>
      <vt:lpstr>Определения (нестрогое определение)</vt:lpstr>
      <vt:lpstr>Определения (математические определения)</vt:lpstr>
      <vt:lpstr>Определения (многочлены)</vt:lpstr>
      <vt:lpstr>Определения (многочлены)</vt:lpstr>
      <vt:lpstr>Задачи сплайнов</vt:lpstr>
      <vt:lpstr>Виды сплайнов</vt:lpstr>
      <vt:lpstr>Классификация сплайнов</vt:lpstr>
      <vt:lpstr>Классификация сплайнов (по назначению)</vt:lpstr>
      <vt:lpstr>Классификация сплайнов (по краевым условиям)</vt:lpstr>
      <vt:lpstr>Виды сплайнов</vt:lpstr>
      <vt:lpstr>Одномерные квадратичные базисные функции (лагражевы шаблонные)</vt:lpstr>
      <vt:lpstr>Одномерные кубические базисные функции (лагражевы шаблонные)</vt:lpstr>
      <vt:lpstr>Одномерные кубические базисные функции (эрмитовы шаблонные)</vt:lpstr>
      <vt:lpstr>Интерполяционный полином Лагранжа</vt:lpstr>
      <vt:lpstr>Проблема согласования полиномов (негладкий сплайн, независимые параболы)</vt:lpstr>
      <vt:lpstr>Линейный сплайн с полиномами Лагранжа (формулы для 2-точечного сплайна)</vt:lpstr>
      <vt:lpstr>Квадратичный сплайн с полиномами Лагранжа (формулы для 2-точечного сплайна)</vt:lpstr>
      <vt:lpstr>Кубический сплайн с полиномами Лагранжа (формулы для 2-точечного сплайна)</vt:lpstr>
      <vt:lpstr>Кубический сплайн с полиномами Эрмита (интерполяционный сплайн)</vt:lpstr>
      <vt:lpstr>Кубический сплайн с полиномами Эрмита  (сглаживающий сплайн)</vt:lpstr>
      <vt:lpstr>Кубический сплайн с полиномами Эрмита  (сглаживающий сплайн)</vt:lpstr>
      <vt:lpstr>Регрессионный (корреляционный) сплайн (сглаживающий сплайн)</vt:lpstr>
      <vt:lpstr>Кривая Безье (Bezier Curve)</vt:lpstr>
      <vt:lpstr>Кривая Безье (2 Контрольных Точки)</vt:lpstr>
      <vt:lpstr>Кривая Безье (3 Контрольных Точки)</vt:lpstr>
      <vt:lpstr>Кривая Безье (4 Контрольных Точки)</vt:lpstr>
      <vt:lpstr>Кривая Безье (6 Контрольных Точки)</vt:lpstr>
      <vt:lpstr>Кривая Безье (некоторые свойства)</vt:lpstr>
      <vt:lpstr>B-сплайн (определение)</vt:lpstr>
      <vt:lpstr>B-сплайн (определение)</vt:lpstr>
      <vt:lpstr>B-сплайн (задание вектора узлов)</vt:lpstr>
      <vt:lpstr>B-сплайн (задание вектора узлов)</vt:lpstr>
      <vt:lpstr>B-сплайн  (некоторые свойства)</vt:lpstr>
      <vt:lpstr>NURBS-сплайн (Non-Uniform Rational B-Spline)</vt:lpstr>
      <vt:lpstr>NURBS-сплайн (Non-Uniform Rational B-Spline)</vt:lpstr>
      <vt:lpstr>Лагранжев квадратичный интерполяционный (различные наборы КТ)</vt:lpstr>
      <vt:lpstr>Эрмитов кубический интерполяционный сплайн (различные наборы КТ)</vt:lpstr>
      <vt:lpstr>Эрмитов кубический сглаживающий сплайн (различные наборы КТ)</vt:lpstr>
      <vt:lpstr>Сравнение интерполяционных сплайнов (эрмитового и лагранжевых)</vt:lpstr>
      <vt:lpstr>Сравнение сглаживающих сплайнов (эрмитов и закрытые B-сплайны)</vt:lpstr>
      <vt:lpstr>Сравнение видов B-сплайнов</vt:lpstr>
      <vt:lpstr>Сплайн-поверхности</vt:lpstr>
      <vt:lpstr>Сплайн-поверхности (Безье и B-сплайн)</vt:lpstr>
      <vt:lpstr>Сплайн-поверхности (Безье)</vt:lpstr>
      <vt:lpstr>Сплайн-поверхности (Безье)</vt:lpstr>
      <vt:lpstr>Сплайн-поверхности (сплайн Безье, чайник Юта)</vt:lpstr>
      <vt:lpstr>Сплайн-поверхности (бикубический интерполяционный)</vt:lpstr>
      <vt:lpstr>Поддержка в OpenGL (библиотека GLU)</vt:lpstr>
      <vt:lpstr>Поддержка в OpenGL (пример построения Безье с равномерным шагом)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483</cp:revision>
  <dcterms:created xsi:type="dcterms:W3CDTF">2014-02-11T08:42:57Z</dcterms:created>
  <dcterms:modified xsi:type="dcterms:W3CDTF">2024-11-26T05:54:09Z</dcterms:modified>
</cp:coreProperties>
</file>