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1"/>
  </p:notesMasterIdLst>
  <p:sldIdLst>
    <p:sldId id="257" r:id="rId2"/>
    <p:sldId id="292" r:id="rId3"/>
    <p:sldId id="293" r:id="rId4"/>
    <p:sldId id="294" r:id="rId5"/>
    <p:sldId id="281" r:id="rId6"/>
    <p:sldId id="282" r:id="rId7"/>
    <p:sldId id="295" r:id="rId8"/>
    <p:sldId id="283" r:id="rId9"/>
    <p:sldId id="29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15.10.2024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smtClean="0"/>
              <a:t>рельефные текстуры</a:t>
            </a:r>
            <a:r>
              <a:rPr lang="en-US" sz="360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-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4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Рельефное </a:t>
            </a:r>
            <a:r>
              <a:rPr lang="ru-RU" sz="2800" dirty="0" err="1" smtClean="0"/>
              <a:t>текстурирование</a:t>
            </a:r>
            <a:endParaRPr lang="ru-RU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Определение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075240" cy="1057672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dirty="0" smtClean="0"/>
              <a:t>Класс методов</a:t>
            </a:r>
            <a:r>
              <a:rPr lang="en-US" sz="1800" dirty="0" smtClean="0"/>
              <a:t> </a:t>
            </a:r>
            <a:r>
              <a:rPr lang="ru-RU" sz="1800" dirty="0" smtClean="0"/>
              <a:t>для достижения </a:t>
            </a:r>
            <a:r>
              <a:rPr lang="ru-RU" sz="1800" b="1" dirty="0" smtClean="0"/>
              <a:t>видимости</a:t>
            </a:r>
            <a:r>
              <a:rPr lang="ru-RU" sz="1800" dirty="0" smtClean="0"/>
              <a:t> рельефа на поверхности</a:t>
            </a:r>
            <a:br>
              <a:rPr lang="ru-RU" sz="1800" dirty="0" smtClean="0"/>
            </a:br>
            <a:r>
              <a:rPr lang="ru-RU" sz="1800" dirty="0" smtClean="0"/>
              <a:t>при помощи </a:t>
            </a:r>
            <a:r>
              <a:rPr lang="ru-RU" sz="1800" dirty="0" err="1" smtClean="0"/>
              <a:t>текстурирования</a:t>
            </a:r>
            <a:endParaRPr lang="ru-RU" sz="1800" dirty="0" smtClean="0">
              <a:latin typeface="+mj-lt"/>
            </a:endParaRPr>
          </a:p>
        </p:txBody>
      </p:sp>
      <p:pic>
        <p:nvPicPr>
          <p:cNvPr id="12" name="Picture 6" descr="Bumpmapp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5" y="1916832"/>
            <a:ext cx="5880653" cy="4410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Bump Mapping</a:t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карты высот</a:t>
            </a:r>
            <a:r>
              <a:rPr lang="en-US" sz="2400" dirty="0" smtClean="0"/>
              <a:t>)</a:t>
            </a:r>
            <a:endParaRPr lang="ru-RU" sz="28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.</a:t>
            </a:r>
            <a:r>
              <a:rPr lang="en-US" dirty="0" smtClean="0"/>
              <a:t>2 </a:t>
            </a:r>
            <a:r>
              <a:rPr lang="ru-RU" dirty="0" smtClean="0"/>
              <a:t>Виды  </a:t>
            </a:r>
            <a:r>
              <a:rPr lang="en-US" dirty="0" smtClean="0"/>
              <a:t>[1/4]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219200"/>
            <a:ext cx="8424936" cy="1777752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специальная 8-битовая текстура,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которой являются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высотой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соответствующего пикселя объекта</a:t>
            </a:r>
          </a:p>
          <a:p>
            <a:pPr marL="0" lvl="0" indent="0" eaLnBrk="0" hangingPunct="0">
              <a:spcBef>
                <a:spcPts val="12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освещения в пикселе выполняется с нормалью,</a:t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полученной как для виртуальной вершины,</a:t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сдвинутой на некоторую высоту</a:t>
            </a:r>
          </a:p>
          <a:p>
            <a:pPr marL="0" indent="0" eaLnBrk="0" hangingPunct="0"/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одержимое 4"/>
          <p:cNvSpPr txBox="1">
            <a:spLocks/>
          </p:cNvSpPr>
          <p:nvPr/>
        </p:nvSpPr>
        <p:spPr>
          <a:xfrm>
            <a:off x="2123728" y="6021288"/>
            <a:ext cx="6552728" cy="33146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Несложные бугристые поверхности, плоские выступы или впадины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66616"/>
            <a:ext cx="8282639" cy="2782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Normal Mapping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(карты нормалей)</a:t>
            </a:r>
            <a:endParaRPr lang="ru-RU" sz="28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.</a:t>
            </a:r>
            <a:r>
              <a:rPr lang="en-US" dirty="0" smtClean="0"/>
              <a:t>2 </a:t>
            </a:r>
            <a:r>
              <a:rPr lang="ru-RU" dirty="0" smtClean="0"/>
              <a:t>Виды  </a:t>
            </a:r>
            <a:r>
              <a:rPr lang="en-US" dirty="0" smtClean="0"/>
              <a:t>[2/4]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219200"/>
            <a:ext cx="8424936" cy="913656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специальная 24-битная текстура,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которой являются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нормалью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соответствующего пикселя объекта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5724128" y="2348880"/>
            <a:ext cx="2520280" cy="21602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Расчет освещения</a:t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пикселе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выполняется с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нормалями,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полученными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помощи выборки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карты нормалей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5" descr="NormalMupp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954066"/>
            <a:ext cx="5256584" cy="435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одержимое 4"/>
          <p:cNvSpPr txBox="1">
            <a:spLocks/>
          </p:cNvSpPr>
          <p:nvPr/>
        </p:nvSpPr>
        <p:spPr>
          <a:xfrm>
            <a:off x="5796136" y="4581128"/>
            <a:ext cx="2808312" cy="1728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создания карт нормалей обычно используется сравнение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высокополигональной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низкополигональной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моделей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Displacement Mapping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(карты смещений)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.</a:t>
            </a:r>
            <a:r>
              <a:rPr lang="en-US" dirty="0" smtClean="0"/>
              <a:t>2 </a:t>
            </a:r>
            <a:r>
              <a:rPr lang="ru-RU" dirty="0" smtClean="0"/>
              <a:t>Виды  </a:t>
            </a:r>
            <a:r>
              <a:rPr lang="en-US" dirty="0" smtClean="0"/>
              <a:t>[3/4]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8291264" cy="1993776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специальная 8-битовая текстура,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которой являются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значением сдвига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 вершин</a:t>
            </a:r>
          </a:p>
          <a:p>
            <a:pPr marL="0" indent="0" eaLnBrk="0" hangingPunct="0">
              <a:spcBef>
                <a:spcPts val="0"/>
              </a:spcBef>
              <a:buNone/>
            </a:pP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Исходный объект разбивается (</a:t>
            </a:r>
            <a:r>
              <a:rPr lang="ru-RU" sz="16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тесселируется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множество мелких примитивов,</a:t>
            </a:r>
            <a:b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вершины которых и сдвигаются по нормали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значение из карт смещения</a:t>
            </a:r>
            <a:endParaRPr lang="ru-RU" sz="16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5" descr="dm_small[1]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0008" y="3537136"/>
            <a:ext cx="8784480" cy="219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Parallax Mapping</a:t>
            </a:r>
            <a:r>
              <a:rPr lang="ru-RU" sz="2800" dirty="0" smtClean="0"/>
              <a:t> (</a:t>
            </a:r>
            <a:r>
              <a:rPr lang="en-US" sz="2800" dirty="0" smtClean="0"/>
              <a:t>Offset Mapping</a:t>
            </a:r>
            <a:r>
              <a:rPr lang="ru-RU" sz="2800" dirty="0" smtClean="0"/>
              <a:t>)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попиксельные</a:t>
            </a:r>
            <a:r>
              <a:rPr lang="ru-RU" sz="2400" dirty="0" smtClean="0"/>
              <a:t>, виртуальные карты смещений)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.</a:t>
            </a:r>
            <a:r>
              <a:rPr lang="en-US" dirty="0" smtClean="0"/>
              <a:t>2 </a:t>
            </a:r>
            <a:r>
              <a:rPr lang="ru-RU" dirty="0" smtClean="0"/>
              <a:t>Виды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(9)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8219256" cy="1656184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Per-pixel Displacement Mapping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или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Virtual Displacement Mapping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(расчет идет не по вершинам, а по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пикселям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 eaLnBrk="0" hangingPunct="0">
              <a:spcBef>
                <a:spcPts val="12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искажается наложение текстуры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путем изменения текстурных координат так, что </a:t>
            </a:r>
            <a:r>
              <a:rPr lang="ru-RU" sz="1600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 разными углами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поверхность выглядит выпуклой</a:t>
            </a:r>
          </a:p>
        </p:txBody>
      </p:sp>
      <p:pic>
        <p:nvPicPr>
          <p:cNvPr id="9" name="Рисунок 8" descr="Irrlicht_screenshot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996952"/>
            <a:ext cx="5098166" cy="3186354"/>
          </a:xfrm>
          <a:prstGeom prst="rect">
            <a:avLst/>
          </a:prstGeom>
        </p:spPr>
      </p:pic>
      <p:sp>
        <p:nvSpPr>
          <p:cNvPr id="12" name="Содержимое 4"/>
          <p:cNvSpPr txBox="1">
            <a:spLocks/>
          </p:cNvSpPr>
          <p:nvPr/>
        </p:nvSpPr>
        <p:spPr>
          <a:xfrm>
            <a:off x="5687616" y="5013176"/>
            <a:ext cx="2916832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en-US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Parallax Occlusion Mapping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Parallax Mapping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использованием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рейтрейсинга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5724128" y="3068960"/>
            <a:ext cx="2808312" cy="122413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координаты рассчитываются</a:t>
            </a:r>
            <a:b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как координаты той точки,</a:t>
            </a:r>
            <a:b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 видовой вектор пересекает поверхность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2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</a:t>
            </a:r>
            <a:br>
              <a:rPr lang="ru-RU" sz="2800" dirty="0" smtClean="0"/>
            </a:br>
            <a:r>
              <a:rPr lang="en-US" sz="2400" dirty="0" smtClean="0"/>
              <a:t>Bump Mapping</a:t>
            </a:r>
            <a:r>
              <a:rPr lang="ru-RU" sz="2400" dirty="0" smtClean="0"/>
              <a:t> </a:t>
            </a:r>
            <a:r>
              <a:rPr lang="en-US" sz="2400" dirty="0" err="1" smtClean="0"/>
              <a:t>vs</a:t>
            </a:r>
            <a:r>
              <a:rPr lang="ru-RU" sz="2400" dirty="0" smtClean="0"/>
              <a:t> </a:t>
            </a:r>
            <a:r>
              <a:rPr lang="en-US" sz="2400" dirty="0" smtClean="0"/>
              <a:t>Displacement Mapping</a:t>
            </a: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Сравнение 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(9)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77072"/>
            <a:ext cx="427933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972272"/>
            <a:ext cx="3624064" cy="226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196752"/>
            <a:ext cx="5184576" cy="2240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Сравнение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800" dirty="0" smtClean="0"/>
              <a:t>Base + Normal + Parallax Mapping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Сравнение 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(9)</a:t>
            </a:r>
            <a:endParaRPr lang="ru-RU" dirty="0"/>
          </a:p>
        </p:txBody>
      </p:sp>
      <p:pic>
        <p:nvPicPr>
          <p:cNvPr id="7" name="Picture 5" descr="pm_ati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32756"/>
            <a:ext cx="6768752" cy="507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Пример: глобус</a:t>
            </a:r>
            <a:endParaRPr lang="ru-RU" sz="24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Сравнение 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(9)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9" y="1196752"/>
            <a:ext cx="3168352" cy="1763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196752"/>
            <a:ext cx="3096344" cy="174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p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996952"/>
            <a:ext cx="36004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p3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2996952"/>
            <a:ext cx="36004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 rot="16200000">
            <a:off x="1704104" y="3560592"/>
            <a:ext cx="5097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Стандартная текстура</a:t>
            </a: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2272391" y="3568369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Текстура + карта рельефа</a:t>
            </a:r>
            <a:r>
              <a:rPr lang="ru-RU" sz="1600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2210</TotalTime>
  <Words>234</Words>
  <Application>Microsoft Office PowerPoint</Application>
  <PresentationFormat>Экран (4:3)</PresentationFormat>
  <Paragraphs>54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RU</vt:lpstr>
      <vt:lpstr>(рельефные текстуры)</vt:lpstr>
      <vt:lpstr>Рельефное текстурирование</vt:lpstr>
      <vt:lpstr>Bump Mapping (карты высот)</vt:lpstr>
      <vt:lpstr>Normal Mapping (карты нормалей)</vt:lpstr>
      <vt:lpstr>Displacement Mapping (карты смещений)</vt:lpstr>
      <vt:lpstr>Parallax Mapping (Offset Mapping) (попиксельные, виртуальные карты смещений)</vt:lpstr>
      <vt:lpstr>Сравнение Bump Mapping vs Displacement Mapping</vt:lpstr>
      <vt:lpstr>Сравнение Base + Normal + Parallax Mapping</vt:lpstr>
      <vt:lpstr>Пример: глобус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237</cp:revision>
  <dcterms:created xsi:type="dcterms:W3CDTF">2014-02-11T08:42:57Z</dcterms:created>
  <dcterms:modified xsi:type="dcterms:W3CDTF">2024-10-14T22:50:44Z</dcterms:modified>
</cp:coreProperties>
</file>