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</p:sldMasterIdLst>
  <p:notesMasterIdLst>
    <p:notesMasterId r:id="rId10"/>
  </p:notesMasterIdLst>
  <p:sldIdLst>
    <p:sldId id="303" r:id="rId2"/>
    <p:sldId id="304" r:id="rId3"/>
    <p:sldId id="305" r:id="rId4"/>
    <p:sldId id="306" r:id="rId5"/>
    <p:sldId id="311" r:id="rId6"/>
    <p:sldId id="312" r:id="rId7"/>
    <p:sldId id="309" r:id="rId8"/>
    <p:sldId id="310" r:id="rId9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245" autoAdjust="0"/>
    <p:restoredTop sz="94625" autoAdjust="0"/>
  </p:normalViewPr>
  <p:slideViewPr>
    <p:cSldViewPr>
      <p:cViewPr>
        <p:scale>
          <a:sx n="100" d="100"/>
          <a:sy n="100" d="100"/>
        </p:scale>
        <p:origin x="-1296" y="-21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95A0D32-C0FC-493F-B31C-C3424AE6CFEB}" type="datetimeFigureOut">
              <a:rPr lang="ru-RU" smtClean="0"/>
              <a:pPr/>
              <a:t>15.10.2024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9270E2-0505-481C-B262-952D6BB7DDA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8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1219200" y="3886200"/>
            <a:ext cx="6858000" cy="990600"/>
          </a:xfrm>
        </p:spPr>
        <p:txBody>
          <a:bodyPr anchor="t" anchorCtr="0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19200" y="5124450"/>
            <a:ext cx="6858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>
            <a:lvl1pPr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1216152" y="6355080"/>
            <a:ext cx="1219200" cy="365760"/>
          </a:xfrm>
        </p:spPr>
        <p:txBody>
          <a:bodyPr/>
          <a:lstStyle/>
          <a:p>
            <a:pPr>
              <a:defRPr/>
            </a:pPr>
            <a:fld id="{E4859F47-EE67-4512-908A-5B5213894B5C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904875" y="3648075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3" name="Прямоугольник 32"/>
          <p:cNvSpPr/>
          <p:nvPr/>
        </p:nvSpPr>
        <p:spPr>
          <a:xfrm>
            <a:off x="914400" y="5048250"/>
            <a:ext cx="7315200" cy="685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Прямоугольник 21"/>
          <p:cNvSpPr/>
          <p:nvPr/>
        </p:nvSpPr>
        <p:spPr>
          <a:xfrm>
            <a:off x="904875" y="3648075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Прямоугольник 31"/>
          <p:cNvSpPr/>
          <p:nvPr/>
        </p:nvSpPr>
        <p:spPr>
          <a:xfrm>
            <a:off x="914400" y="5048250"/>
            <a:ext cx="228600" cy="6858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B8C4B3C-CEC1-482E-A46D-D5BC22040A10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4AAE134-A0F0-455C-8631-AF9D8EA71DC2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Равнобедренный треугольник 7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5400000">
            <a:off x="3629607" y="3201952"/>
            <a:ext cx="585216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C04090F-C1B6-4B55-BE05-A8A5EDDACD83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9200" y="2971800"/>
            <a:ext cx="6858000" cy="1066800"/>
          </a:xfrm>
        </p:spPr>
        <p:txBody>
          <a:bodyPr anchor="t" anchorCtr="0"/>
          <a:lstStyle>
            <a:lvl1pPr algn="r">
              <a:buNone/>
              <a:defRPr sz="3200" b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295400" y="4267200"/>
            <a:ext cx="6781800" cy="1143000"/>
          </a:xfrm>
        </p:spPr>
        <p:txBody>
          <a:bodyPr anchor="t" anchorCtr="0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069848" y="6355080"/>
            <a:ext cx="1520952" cy="365760"/>
          </a:xfrm>
        </p:spPr>
        <p:txBody>
          <a:bodyPr/>
          <a:lstStyle/>
          <a:p>
            <a:pPr>
              <a:defRPr/>
            </a:pPr>
            <a:fld id="{3E99521B-94D9-4B27-BD03-57CAA35CEA5A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914400" y="2819400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914400" y="2819400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FDFC56B-627D-4CF7-AA5A-62DF9ACC0D4C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632198" y="1216152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85875"/>
            <a:ext cx="4040188" cy="685800"/>
          </a:xfrm>
          <a:noFill/>
          <a:ln>
            <a:noFill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8200" y="1295400"/>
            <a:ext cx="4041775" cy="685800"/>
          </a:xfrm>
          <a:noFill/>
          <a:ln>
            <a:noFill/>
          </a:ln>
        </p:spPr>
        <p:txBody>
          <a:bodyPr lIns="91440" anchor="b" anchorCtr="0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4B6312F-AF3E-4A3F-B990-5C8DF74BB18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648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21C05D9-9475-45CB-B720-DB0D81B37C03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86CCFD7-7150-472F-8C84-4C627BDFEE23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24600" y="304800"/>
            <a:ext cx="2514600" cy="838200"/>
          </a:xfrm>
        </p:spPr>
        <p:txBody>
          <a:bodyPr anchor="b" anchorCtr="0">
            <a:noAutofit/>
          </a:bodyPr>
          <a:lstStyle>
            <a:lvl1pPr algn="l">
              <a:buNone/>
              <a:defRPr sz="20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324600" y="1219200"/>
            <a:ext cx="2514600" cy="4843463"/>
          </a:xfrm>
        </p:spPr>
        <p:txBody>
          <a:bodyPr/>
          <a:lstStyle>
            <a:lvl1pPr marL="0" indent="0">
              <a:lnSpc>
                <a:spcPts val="22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FBD7886-7018-45EC-A4B1-00D14B38A168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 rot="5400000">
            <a:off x="3160645" y="3324225"/>
            <a:ext cx="603504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Равнобедренный треугольник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Содержимое 11"/>
          <p:cNvSpPr>
            <a:spLocks noGrp="1"/>
          </p:cNvSpPr>
          <p:nvPr>
            <p:ph sz="quarter" idx="1"/>
          </p:nvPr>
        </p:nvSpPr>
        <p:spPr>
          <a:xfrm>
            <a:off x="304800" y="304800"/>
            <a:ext cx="57150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0856"/>
            <a:ext cx="8229600" cy="674688"/>
          </a:xfrm>
          <a:ln>
            <a:solidFill>
              <a:schemeClr val="accent1"/>
            </a:solidFill>
          </a:ln>
        </p:spPr>
        <p:txBody>
          <a:bodyPr lIns="274320" anchor="ctr"/>
          <a:lstStyle>
            <a:lvl1pPr algn="r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1905000"/>
            <a:ext cx="8229600" cy="4270248"/>
          </a:xfrm>
          <a:solidFill>
            <a:schemeClr val="tx1">
              <a:shade val="50000"/>
            </a:schemeClr>
          </a:solidFill>
          <a:ln>
            <a:noFill/>
          </a:ln>
          <a:effectLst/>
        </p:spPr>
        <p:txBody>
          <a:bodyPr/>
          <a:lstStyle>
            <a:lvl1pPr marL="0" indent="0">
              <a:spcBef>
                <a:spcPts val="600"/>
              </a:spcBef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219200"/>
            <a:ext cx="8229600" cy="533400"/>
          </a:xfrm>
        </p:spPr>
        <p:txBody>
          <a:bodyPr anchor="ctr" anchorCtr="0"/>
          <a:lstStyle>
            <a:lvl1pPr marL="0" indent="0" algn="l">
              <a:buFontTx/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025B5D5-CB15-4D1F-8120-6BA5A5B2789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Равнобедренный треугольник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457200" y="500856"/>
            <a:ext cx="182880" cy="68580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90600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219200"/>
            <a:ext cx="8229600" cy="491032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400800" y="6356350"/>
            <a:ext cx="2289048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2898648" y="6356350"/>
            <a:ext cx="3505200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612648" y="6356350"/>
            <a:ext cx="19812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0D01945B-F86B-4FA1-8CDD-EC14101EE309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28" name="Прямая соединительная линия 2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Прямая соединительная линия 28"/>
          <p:cNvSpPr>
            <a:spLocks noChangeShapeType="1"/>
          </p:cNvSpPr>
          <p:nvPr/>
        </p:nvSpPr>
        <p:spPr bwMode="auto">
          <a:xfrm>
            <a:off x="457200" y="1143000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Равнобедренный треугольник 9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dt="0"/>
  <p:txStyles>
    <p:titleStyle>
      <a:lvl1pPr algn="l" rtl="0" eaLnBrk="1" latinLnBrk="0" hangingPunct="1">
        <a:spcBef>
          <a:spcPct val="0"/>
        </a:spcBef>
        <a:buNone/>
        <a:defRPr kumimoji="0" sz="32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6000"/>
        <a:buFont typeface="Wingdings 3"/>
        <a:buChar char="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ts val="500"/>
        </a:spcBef>
        <a:buClr>
          <a:schemeClr val="accent2"/>
        </a:buClr>
        <a:buSzPct val="76000"/>
        <a:buFont typeface="Wingdings 3"/>
        <a:buChar char=""/>
        <a:defRPr kumimoji="0" sz="23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500"/>
        </a:spcBef>
        <a:buClr>
          <a:schemeClr val="bg1">
            <a:shade val="50000"/>
          </a:schemeClr>
        </a:buClr>
        <a:buSzPct val="76000"/>
        <a:buFont typeface="Wingdings 3"/>
        <a:buChar char="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400"/>
        </a:spcBef>
        <a:buClr>
          <a:schemeClr val="accent2">
            <a:shade val="75000"/>
          </a:schemeClr>
        </a:buClr>
        <a:buSzPct val="70000"/>
        <a:buFont typeface="Wingdings"/>
        <a:buChar char="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00"/>
        </a:spcBef>
        <a:buClr>
          <a:schemeClr val="accent2"/>
        </a:buClr>
        <a:buSzPct val="70000"/>
        <a:buFont typeface="Wingdings"/>
        <a:buChar char="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openil.sourceforge.net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freeimage.sourceforge.net/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899592" y="5013176"/>
            <a:ext cx="7344816" cy="720080"/>
          </a:xfrm>
        </p:spPr>
        <p:txBody>
          <a:bodyPr>
            <a:normAutofit/>
          </a:bodyPr>
          <a:lstStyle/>
          <a:p>
            <a:r>
              <a:rPr lang="en-US" sz="3600" dirty="0" smtClean="0"/>
              <a:t>(</a:t>
            </a:r>
            <a:r>
              <a:rPr lang="ru-RU" sz="3600" dirty="0" smtClean="0"/>
              <a:t>работа с изображениями</a:t>
            </a:r>
            <a:r>
              <a:rPr lang="en-US" sz="3600" dirty="0" smtClean="0"/>
              <a:t>)</a:t>
            </a:r>
            <a:endParaRPr lang="ru-RU" sz="3600" dirty="0" smtClean="0"/>
          </a:p>
        </p:txBody>
      </p:sp>
      <p:sp>
        <p:nvSpPr>
          <p:cNvPr id="3" name="Прямоугольник 2"/>
          <p:cNvSpPr/>
          <p:nvPr/>
        </p:nvSpPr>
        <p:spPr>
          <a:xfrm>
            <a:off x="2411760" y="1017310"/>
            <a:ext cx="4572000" cy="212365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4400" kern="10" dirty="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Интерактивная</a:t>
            </a:r>
          </a:p>
          <a:p>
            <a:pPr algn="ctr"/>
            <a:r>
              <a:rPr lang="ru-RU" sz="4400" kern="10" dirty="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Компьютерная </a:t>
            </a:r>
          </a:p>
          <a:p>
            <a:pPr algn="ctr"/>
            <a:r>
              <a:rPr lang="ru-RU" sz="4400" kern="10" dirty="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Графика</a:t>
            </a:r>
            <a:endParaRPr lang="ru-RU" sz="4400" kern="10" dirty="0">
              <a:ln w="12700">
                <a:solidFill>
                  <a:schemeClr val="tx1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A603AB"/>
                  </a:gs>
                  <a:gs pos="21001">
                    <a:srgbClr val="0819FB"/>
                  </a:gs>
                  <a:gs pos="35001">
                    <a:srgbClr val="1A8D48"/>
                  </a:gs>
                  <a:gs pos="52000">
                    <a:srgbClr val="FFFF00"/>
                  </a:gs>
                  <a:gs pos="73000">
                    <a:srgbClr val="EE3F17"/>
                  </a:gs>
                  <a:gs pos="88000">
                    <a:srgbClr val="E81766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80000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1115616" y="3645024"/>
            <a:ext cx="7196336" cy="1224136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Часть </a:t>
            </a: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3</a:t>
            </a:r>
            <a:r>
              <a:rPr kumimoji="0" lang="ru-RU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-</a:t>
            </a:r>
            <a:r>
              <a:rPr kumimoji="0" lang="en-US" sz="36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2</a:t>
            </a:r>
            <a:endParaRPr kumimoji="0" lang="ru-RU" sz="3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250"/>
                            </p:stCondLst>
                            <p:childTnLst>
                              <p:par>
                                <p:cTn id="23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5" dur="5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6" dur="5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5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/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Загрузка изображений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4</a:t>
            </a:r>
            <a:r>
              <a:rPr lang="ru-RU" dirty="0" smtClean="0"/>
              <a:t>.</a:t>
            </a:r>
            <a:r>
              <a:rPr lang="en-US" dirty="0" smtClean="0"/>
              <a:t>2</a:t>
            </a:r>
            <a:r>
              <a:rPr lang="ru-RU" dirty="0" smtClean="0"/>
              <a:t>.1</a:t>
            </a:r>
            <a:r>
              <a:rPr lang="en-US" dirty="0" smtClean="0"/>
              <a:t> </a:t>
            </a:r>
            <a:r>
              <a:rPr lang="ru-RU" dirty="0" smtClean="0"/>
              <a:t>Загрузка изображений (чтение из файла)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2</a:t>
            </a:fld>
            <a:r>
              <a:rPr lang="ru-RU" dirty="0" smtClean="0"/>
              <a:t> (8)</a:t>
            </a: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1"/>
          </p:nvPr>
        </p:nvSpPr>
        <p:spPr>
          <a:xfrm>
            <a:off x="323528" y="1153319"/>
            <a:ext cx="8424936" cy="5184576"/>
          </a:xfrm>
        </p:spPr>
        <p:txBody>
          <a:bodyPr>
            <a:noAutofit/>
          </a:bodyPr>
          <a:lstStyle/>
          <a:p>
            <a:pPr>
              <a:spcBef>
                <a:spcPts val="0"/>
              </a:spcBef>
              <a:buFont typeface="Wingdings" pitchFamily="2" charset="2"/>
              <a:buChar char="Ø"/>
            </a:pPr>
            <a:r>
              <a:rPr lang="ru-RU" sz="2000" dirty="0" smtClean="0"/>
              <a:t>Вручную</a:t>
            </a:r>
            <a:r>
              <a:rPr lang="en-US" sz="2000" dirty="0" smtClean="0"/>
              <a:t> ( </a:t>
            </a:r>
            <a:r>
              <a:rPr lang="en-US" sz="2000" u="sng" dirty="0" smtClean="0"/>
              <a:t>&lt;</a:t>
            </a:r>
            <a:r>
              <a:rPr lang="ru-RU" sz="2000" u="sng" dirty="0" err="1" smtClean="0"/>
              <a:t>stdlib</a:t>
            </a:r>
            <a:r>
              <a:rPr lang="en-US" sz="2000" u="sng" dirty="0" smtClean="0"/>
              <a:t>.h&gt; </a:t>
            </a:r>
            <a:r>
              <a:rPr lang="en-US" sz="2000" dirty="0" smtClean="0"/>
              <a:t>)</a:t>
            </a:r>
            <a:endParaRPr lang="ru-RU" sz="2000" dirty="0" smtClean="0"/>
          </a:p>
          <a:p>
            <a:pPr lvl="1">
              <a:spcBef>
                <a:spcPts val="0"/>
              </a:spcBef>
              <a:buFontTx/>
              <a:buChar char="•"/>
            </a:pPr>
            <a:r>
              <a:rPr lang="en-US" sz="2000" b="1" dirty="0" err="1" smtClean="0">
                <a:latin typeface="Consolas" pitchFamily="49" charset="0"/>
                <a:cs typeface="Consolas" pitchFamily="49" charset="0"/>
              </a:rPr>
              <a:t>fread</a:t>
            </a:r>
            <a:r>
              <a:rPr lang="en-US" sz="2000" dirty="0" smtClean="0">
                <a:latin typeface="Consolas" pitchFamily="49" charset="0"/>
                <a:cs typeface="Consolas" pitchFamily="49" charset="0"/>
              </a:rPr>
              <a:t> ( </a:t>
            </a:r>
            <a:r>
              <a:rPr lang="en-US" sz="1800" i="1" dirty="0" smtClean="0">
                <a:latin typeface="Consolas" pitchFamily="49" charset="0"/>
                <a:cs typeface="Consolas" pitchFamily="49" charset="0"/>
              </a:rPr>
              <a:t>pixels</a:t>
            </a:r>
            <a:r>
              <a:rPr lang="en-US" sz="1800" dirty="0" smtClean="0">
                <a:latin typeface="Consolas" pitchFamily="49" charset="0"/>
                <a:cs typeface="Consolas" pitchFamily="49" charset="0"/>
              </a:rPr>
              <a:t>, </a:t>
            </a:r>
            <a:r>
              <a:rPr lang="en-US" sz="1800" i="1" dirty="0" err="1" smtClean="0">
                <a:latin typeface="Consolas" pitchFamily="49" charset="0"/>
                <a:cs typeface="Consolas" pitchFamily="49" charset="0"/>
              </a:rPr>
              <a:t>pixels_count</a:t>
            </a:r>
            <a:r>
              <a:rPr lang="en-US" sz="1800" dirty="0" smtClean="0">
                <a:latin typeface="Consolas" pitchFamily="49" charset="0"/>
                <a:cs typeface="Consolas" pitchFamily="49" charset="0"/>
              </a:rPr>
              <a:t>, 1,  </a:t>
            </a:r>
            <a:r>
              <a:rPr lang="en-US" sz="1800" i="1" dirty="0" smtClean="0">
                <a:latin typeface="Consolas" pitchFamily="49" charset="0"/>
                <a:cs typeface="Consolas" pitchFamily="49" charset="0"/>
              </a:rPr>
              <a:t>file </a:t>
            </a:r>
            <a:r>
              <a:rPr lang="en-US" sz="2000" dirty="0" smtClean="0">
                <a:latin typeface="Consolas" pitchFamily="49" charset="0"/>
                <a:cs typeface="Consolas" pitchFamily="49" charset="0"/>
              </a:rPr>
              <a:t>)</a:t>
            </a:r>
          </a:p>
          <a:p>
            <a:pPr>
              <a:spcBef>
                <a:spcPts val="1200"/>
              </a:spcBef>
              <a:buFont typeface="Wingdings" pitchFamily="2" charset="2"/>
              <a:buChar char="Ø"/>
            </a:pPr>
            <a:r>
              <a:rPr lang="ru-RU" sz="2000" dirty="0" smtClean="0"/>
              <a:t> С помощью </a:t>
            </a:r>
            <a:r>
              <a:rPr lang="en-US" sz="2000" dirty="0" smtClean="0"/>
              <a:t>Windows ( </a:t>
            </a:r>
            <a:r>
              <a:rPr lang="en-US" sz="2000" u="sng" dirty="0" smtClean="0"/>
              <a:t>&lt;</a:t>
            </a:r>
            <a:r>
              <a:rPr lang="ru-RU" sz="2000" u="sng" dirty="0" err="1" smtClean="0"/>
              <a:t>windows.h</a:t>
            </a:r>
            <a:r>
              <a:rPr lang="en-US" sz="2000" u="sng" dirty="0" smtClean="0"/>
              <a:t>&gt;</a:t>
            </a:r>
            <a:r>
              <a:rPr lang="en-US" sz="2000" dirty="0" smtClean="0"/>
              <a:t> )</a:t>
            </a:r>
            <a:endParaRPr lang="ru-RU" sz="2000" dirty="0" smtClean="0"/>
          </a:p>
          <a:p>
            <a:pPr lvl="1">
              <a:spcBef>
                <a:spcPts val="0"/>
              </a:spcBef>
              <a:buFontTx/>
              <a:buChar char="•"/>
            </a:pPr>
            <a:r>
              <a:rPr lang="en-US" sz="2000" b="1" dirty="0" err="1" smtClean="0">
                <a:latin typeface="Consolas" pitchFamily="49" charset="0"/>
                <a:cs typeface="Consolas" pitchFamily="49" charset="0"/>
              </a:rPr>
              <a:t>LoadImage</a:t>
            </a:r>
            <a:r>
              <a:rPr lang="en-US" sz="20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800" dirty="0" smtClean="0">
                <a:latin typeface="Consolas" pitchFamily="49" charset="0"/>
                <a:cs typeface="Consolas" pitchFamily="49" charset="0"/>
              </a:rPr>
              <a:t>( NULL, </a:t>
            </a:r>
            <a:r>
              <a:rPr lang="en-US" sz="1800" i="1" dirty="0" err="1" smtClean="0">
                <a:latin typeface="Consolas" pitchFamily="49" charset="0"/>
                <a:cs typeface="Consolas" pitchFamily="49" charset="0"/>
              </a:rPr>
              <a:t>file_name</a:t>
            </a:r>
            <a:r>
              <a:rPr lang="en-US" sz="1800" dirty="0" smtClean="0">
                <a:latin typeface="Consolas" pitchFamily="49" charset="0"/>
                <a:cs typeface="Consolas" pitchFamily="49" charset="0"/>
              </a:rPr>
              <a:t>, IMAGE_BITMAP, 0,0, LR_CREATEDIBSECTION | LR_DEFAULTSIZE | LR_LOADFROMFILE </a:t>
            </a:r>
            <a:r>
              <a:rPr lang="en-US" sz="2000" dirty="0" smtClean="0">
                <a:latin typeface="Consolas" pitchFamily="49" charset="0"/>
                <a:cs typeface="Consolas" pitchFamily="49" charset="0"/>
              </a:rPr>
              <a:t>)</a:t>
            </a:r>
          </a:p>
          <a:p>
            <a:pPr>
              <a:spcBef>
                <a:spcPts val="1200"/>
              </a:spcBef>
              <a:buFont typeface="Wingdings" pitchFamily="2" charset="2"/>
              <a:buChar char="Ø"/>
            </a:pPr>
            <a:r>
              <a:rPr lang="ru-RU" sz="2000" dirty="0" smtClean="0"/>
              <a:t> С помощью </a:t>
            </a:r>
            <a:r>
              <a:rPr lang="en-US" sz="2000" dirty="0" smtClean="0"/>
              <a:t>Microsoft: </a:t>
            </a:r>
            <a:r>
              <a:rPr lang="ru-RU" sz="2000" dirty="0" err="1" smtClean="0"/>
              <a:t>Auxiliary</a:t>
            </a:r>
            <a:r>
              <a:rPr lang="ru-RU" sz="2000" dirty="0" smtClean="0"/>
              <a:t> </a:t>
            </a:r>
            <a:r>
              <a:rPr lang="ru-RU" sz="2000" dirty="0" err="1" smtClean="0"/>
              <a:t>Library</a:t>
            </a:r>
            <a:r>
              <a:rPr lang="ru-RU" sz="2000" dirty="0" smtClean="0"/>
              <a:t> </a:t>
            </a:r>
            <a:r>
              <a:rPr lang="en-US" sz="2000" dirty="0" smtClean="0"/>
              <a:t>(GLAUX)</a:t>
            </a:r>
          </a:p>
          <a:p>
            <a:pPr lvl="1">
              <a:spcBef>
                <a:spcPts val="0"/>
              </a:spcBef>
              <a:buFontTx/>
              <a:buChar char="•"/>
            </a:pPr>
            <a:r>
              <a:rPr lang="en-US" sz="2000" dirty="0" smtClean="0">
                <a:latin typeface="Consolas" pitchFamily="49" charset="0"/>
                <a:cs typeface="Consolas" pitchFamily="49" charset="0"/>
              </a:rPr>
              <a:t>(</a:t>
            </a:r>
            <a:r>
              <a:rPr lang="en-US" sz="2000" dirty="0" err="1" smtClean="0">
                <a:latin typeface="Consolas" pitchFamily="49" charset="0"/>
                <a:cs typeface="Consolas" pitchFamily="49" charset="0"/>
              </a:rPr>
              <a:t>AUX_RGBImageRec</a:t>
            </a:r>
            <a:r>
              <a:rPr lang="en-US" sz="2000" dirty="0" smtClean="0">
                <a:latin typeface="Consolas" pitchFamily="49" charset="0"/>
                <a:cs typeface="Consolas" pitchFamily="49" charset="0"/>
              </a:rPr>
              <a:t>*) </a:t>
            </a:r>
            <a:r>
              <a:rPr lang="en-US" sz="2000" dirty="0" err="1" smtClean="0">
                <a:latin typeface="Consolas" pitchFamily="49" charset="0"/>
                <a:cs typeface="Consolas" pitchFamily="49" charset="0"/>
              </a:rPr>
              <a:t>aux</a:t>
            </a:r>
            <a:r>
              <a:rPr lang="en-US" sz="2000" b="1" dirty="0" err="1" smtClean="0">
                <a:latin typeface="Consolas" pitchFamily="49" charset="0"/>
                <a:cs typeface="Consolas" pitchFamily="49" charset="0"/>
              </a:rPr>
              <a:t>DIBImageLoad</a:t>
            </a:r>
            <a:r>
              <a:rPr lang="en-US" sz="2000" dirty="0" smtClean="0">
                <a:latin typeface="Consolas" pitchFamily="49" charset="0"/>
                <a:cs typeface="Consolas" pitchFamily="49" charset="0"/>
              </a:rPr>
              <a:t> ( </a:t>
            </a:r>
            <a:r>
              <a:rPr lang="en-US" sz="1800" i="1" dirty="0" err="1" smtClean="0">
                <a:latin typeface="Consolas" pitchFamily="49" charset="0"/>
                <a:cs typeface="Consolas" pitchFamily="49" charset="0"/>
              </a:rPr>
              <a:t>file_name</a:t>
            </a:r>
            <a:r>
              <a:rPr lang="en-US" sz="2000" i="1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2000" dirty="0" smtClean="0">
                <a:latin typeface="Consolas" pitchFamily="49" charset="0"/>
                <a:cs typeface="Consolas" pitchFamily="49" charset="0"/>
              </a:rPr>
              <a:t>)</a:t>
            </a:r>
          </a:p>
          <a:p>
            <a:pPr>
              <a:spcBef>
                <a:spcPts val="1200"/>
              </a:spcBef>
              <a:buFont typeface="Wingdings" pitchFamily="2" charset="2"/>
              <a:buChar char="Ø"/>
            </a:pPr>
            <a:r>
              <a:rPr lang="en-US" sz="2000" dirty="0" smtClean="0"/>
              <a:t> </a:t>
            </a:r>
            <a:r>
              <a:rPr lang="ru-RU" sz="2000" dirty="0" smtClean="0"/>
              <a:t>С помощью </a:t>
            </a:r>
            <a:r>
              <a:rPr lang="en-US" sz="2000" dirty="0" err="1" smtClean="0"/>
              <a:t>DevIL</a:t>
            </a:r>
            <a:r>
              <a:rPr lang="ru-RU" sz="2000" dirty="0" smtClean="0"/>
              <a:t> (</a:t>
            </a:r>
            <a:r>
              <a:rPr lang="ru-RU" sz="2000" dirty="0" err="1" smtClean="0"/>
              <a:t>OpenIL</a:t>
            </a:r>
            <a:r>
              <a:rPr lang="ru-RU" sz="2000" dirty="0" smtClean="0"/>
              <a:t>)</a:t>
            </a:r>
            <a:endParaRPr lang="en-US" sz="2000" dirty="0" smtClean="0"/>
          </a:p>
          <a:p>
            <a:pPr lvl="1">
              <a:spcBef>
                <a:spcPts val="0"/>
              </a:spcBef>
              <a:buFontTx/>
              <a:buChar char="•"/>
            </a:pPr>
            <a:r>
              <a:rPr lang="en-US" sz="2000" dirty="0" err="1" smtClean="0">
                <a:latin typeface="Consolas" pitchFamily="49" charset="0"/>
                <a:cs typeface="Consolas" pitchFamily="49" charset="0"/>
              </a:rPr>
              <a:t>ilut</a:t>
            </a:r>
            <a:r>
              <a:rPr lang="en-US" sz="2000" b="1" dirty="0" err="1" smtClean="0">
                <a:latin typeface="Consolas" pitchFamily="49" charset="0"/>
                <a:cs typeface="Consolas" pitchFamily="49" charset="0"/>
              </a:rPr>
              <a:t>OglLoadImage</a:t>
            </a:r>
            <a:r>
              <a:rPr lang="en-US" sz="20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800" dirty="0" smtClean="0">
                <a:latin typeface="Consolas" pitchFamily="49" charset="0"/>
                <a:cs typeface="Consolas" pitchFamily="49" charset="0"/>
              </a:rPr>
              <a:t>( </a:t>
            </a:r>
            <a:r>
              <a:rPr lang="en-US" sz="1800" i="1" dirty="0" err="1" smtClean="0">
                <a:latin typeface="Consolas" pitchFamily="49" charset="0"/>
                <a:cs typeface="Consolas" pitchFamily="49" charset="0"/>
              </a:rPr>
              <a:t>file_name</a:t>
            </a:r>
            <a:r>
              <a:rPr lang="en-US" sz="1800" i="1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2000" dirty="0" smtClean="0">
                <a:latin typeface="Consolas" pitchFamily="49" charset="0"/>
                <a:cs typeface="Consolas" pitchFamily="49" charset="0"/>
              </a:rPr>
              <a:t>)</a:t>
            </a:r>
          </a:p>
          <a:p>
            <a:pPr lvl="1">
              <a:spcBef>
                <a:spcPts val="0"/>
              </a:spcBef>
              <a:buFontTx/>
              <a:buChar char="•"/>
            </a:pPr>
            <a:r>
              <a:rPr lang="en-US" sz="2000" dirty="0" smtClean="0"/>
              <a:t> </a:t>
            </a:r>
            <a:r>
              <a:rPr lang="en-US" sz="2000" dirty="0" smtClean="0">
                <a:hlinkClick r:id="rId3"/>
              </a:rPr>
              <a:t>http://openil.sourceforge.net</a:t>
            </a:r>
            <a:endParaRPr lang="en-US" sz="2000" dirty="0" smtClean="0"/>
          </a:p>
          <a:p>
            <a:pPr>
              <a:spcBef>
                <a:spcPts val="1200"/>
              </a:spcBef>
              <a:buFont typeface="Wingdings" pitchFamily="2" charset="2"/>
              <a:buChar char="Ø"/>
            </a:pPr>
            <a:r>
              <a:rPr lang="en-US" sz="2000" dirty="0" smtClean="0"/>
              <a:t> </a:t>
            </a:r>
            <a:r>
              <a:rPr lang="ru-RU" sz="2000" dirty="0" smtClean="0"/>
              <a:t>С помощью </a:t>
            </a:r>
            <a:r>
              <a:rPr lang="ru-RU" sz="2000" dirty="0" err="1" smtClean="0"/>
              <a:t>FreeImage</a:t>
            </a:r>
            <a:r>
              <a:rPr lang="ru-RU" sz="2000" dirty="0" smtClean="0"/>
              <a:t> </a:t>
            </a:r>
            <a:endParaRPr lang="en-US" sz="2000" dirty="0" smtClean="0"/>
          </a:p>
          <a:p>
            <a:pPr lvl="1">
              <a:spcBef>
                <a:spcPts val="0"/>
              </a:spcBef>
              <a:buFontTx/>
              <a:buChar char="•"/>
            </a:pPr>
            <a:r>
              <a:rPr lang="en-US" sz="2000" dirty="0" err="1" smtClean="0">
                <a:latin typeface="Consolas" pitchFamily="49" charset="0"/>
                <a:cs typeface="Consolas" pitchFamily="49" charset="0"/>
              </a:rPr>
              <a:t>FreeImage_</a:t>
            </a:r>
            <a:r>
              <a:rPr lang="en-US" sz="2000" b="1" dirty="0" err="1" smtClean="0">
                <a:latin typeface="Consolas" pitchFamily="49" charset="0"/>
                <a:cs typeface="Consolas" pitchFamily="49" charset="0"/>
              </a:rPr>
              <a:t>Load</a:t>
            </a:r>
            <a:r>
              <a:rPr lang="en-US" sz="2000" dirty="0" smtClean="0">
                <a:latin typeface="Consolas" pitchFamily="49" charset="0"/>
                <a:cs typeface="Consolas" pitchFamily="49" charset="0"/>
              </a:rPr>
              <a:t> ( </a:t>
            </a:r>
            <a:r>
              <a:rPr lang="en-US" sz="1800" i="1" dirty="0" smtClean="0">
                <a:latin typeface="Consolas" pitchFamily="49" charset="0"/>
                <a:cs typeface="Consolas" pitchFamily="49" charset="0"/>
              </a:rPr>
              <a:t>format</a:t>
            </a:r>
            <a:r>
              <a:rPr lang="en-US" sz="1800" dirty="0" smtClean="0">
                <a:latin typeface="Consolas" pitchFamily="49" charset="0"/>
                <a:cs typeface="Consolas" pitchFamily="49" charset="0"/>
              </a:rPr>
              <a:t>, </a:t>
            </a:r>
            <a:r>
              <a:rPr lang="en-US" sz="1800" i="1" dirty="0" err="1" smtClean="0">
                <a:latin typeface="Consolas" pitchFamily="49" charset="0"/>
                <a:cs typeface="Consolas" pitchFamily="49" charset="0"/>
              </a:rPr>
              <a:t>file_name</a:t>
            </a:r>
            <a:r>
              <a:rPr lang="en-US" sz="2000" dirty="0" smtClean="0">
                <a:latin typeface="Consolas" pitchFamily="49" charset="0"/>
                <a:cs typeface="Consolas" pitchFamily="49" charset="0"/>
              </a:rPr>
              <a:t>)</a:t>
            </a:r>
          </a:p>
          <a:p>
            <a:pPr lvl="1">
              <a:spcBef>
                <a:spcPts val="0"/>
              </a:spcBef>
              <a:buFontTx/>
              <a:buChar char="•"/>
            </a:pPr>
            <a:r>
              <a:rPr lang="en-US" sz="2000" u="sng" dirty="0" smtClean="0">
                <a:hlinkClick r:id="rId4"/>
              </a:rPr>
              <a:t>http://freeimage.sourceforge.net</a:t>
            </a:r>
            <a:endParaRPr lang="en-US" sz="2000" u="sng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500"/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1" dur="500"/>
                                        <p:tgtEl>
                                          <p:spTgt spid="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Вывод изображения на экран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4</a:t>
            </a:r>
            <a:r>
              <a:rPr lang="ru-RU" dirty="0" smtClean="0"/>
              <a:t>.</a:t>
            </a:r>
            <a:r>
              <a:rPr lang="en-US" dirty="0" smtClean="0"/>
              <a:t>2</a:t>
            </a:r>
            <a:r>
              <a:rPr lang="ru-RU" dirty="0" smtClean="0"/>
              <a:t>.2 Вывод  изображения на экран </a:t>
            </a:r>
            <a:r>
              <a:rPr lang="en-US" dirty="0" smtClean="0"/>
              <a:t> [1/2]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3</a:t>
            </a:fld>
            <a:r>
              <a:rPr lang="ru-RU" dirty="0" smtClean="0"/>
              <a:t> (8)</a:t>
            </a: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1"/>
          </p:nvPr>
        </p:nvSpPr>
        <p:spPr>
          <a:xfrm>
            <a:off x="323528" y="1219200"/>
            <a:ext cx="8424936" cy="4937760"/>
          </a:xfrm>
        </p:spPr>
        <p:txBody>
          <a:bodyPr>
            <a:noAutofit/>
          </a:bodyPr>
          <a:lstStyle/>
          <a:p>
            <a:pPr>
              <a:buFont typeface="Wingdings" pitchFamily="2" charset="2"/>
              <a:buChar char="Ø"/>
            </a:pPr>
            <a:r>
              <a:rPr lang="ru-RU" sz="1800" dirty="0" smtClean="0">
                <a:latin typeface="Consolas" pitchFamily="49" charset="0"/>
                <a:cs typeface="Consolas" pitchFamily="49" charset="0"/>
              </a:rPr>
              <a:t>/*</a:t>
            </a:r>
            <a:r>
              <a:rPr lang="en-US" sz="18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ru-RU" sz="1800" dirty="0" smtClean="0">
                <a:latin typeface="Consolas" pitchFamily="49" charset="0"/>
                <a:cs typeface="Consolas" pitchFamily="49" charset="0"/>
              </a:rPr>
              <a:t>Задание позиции для вывода изображения */</a:t>
            </a:r>
          </a:p>
          <a:p>
            <a:pPr>
              <a:buNone/>
            </a:pPr>
            <a:r>
              <a:rPr lang="ru-RU" sz="1800" dirty="0" smtClean="0">
                <a:latin typeface="Consolas" pitchFamily="49" charset="0"/>
                <a:cs typeface="Consolas" pitchFamily="49" charset="0"/>
              </a:rPr>
              <a:t>	gl</a:t>
            </a:r>
            <a:r>
              <a:rPr lang="ru-RU" sz="1800" b="1" dirty="0" smtClean="0">
                <a:latin typeface="Consolas" pitchFamily="49" charset="0"/>
                <a:cs typeface="Consolas" pitchFamily="49" charset="0"/>
              </a:rPr>
              <a:t>RasterPos</a:t>
            </a:r>
            <a:r>
              <a:rPr lang="ru-RU" sz="1800" dirty="0" smtClean="0">
                <a:latin typeface="Consolas" pitchFamily="49" charset="0"/>
                <a:cs typeface="Consolas" pitchFamily="49" charset="0"/>
              </a:rPr>
              <a:t>2</a:t>
            </a:r>
            <a:r>
              <a:rPr lang="en-US" sz="1800" dirty="0" err="1" smtClean="0">
                <a:latin typeface="Consolas" pitchFamily="49" charset="0"/>
                <a:cs typeface="Consolas" pitchFamily="49" charset="0"/>
              </a:rPr>
              <a:t>i</a:t>
            </a:r>
            <a:r>
              <a:rPr lang="ru-RU" sz="1800" dirty="0" smtClean="0">
                <a:latin typeface="Consolas" pitchFamily="49" charset="0"/>
                <a:cs typeface="Consolas" pitchFamily="49" charset="0"/>
              </a:rPr>
              <a:t> ( </a:t>
            </a:r>
            <a:r>
              <a:rPr lang="en-US" sz="1800" i="1" dirty="0" err="1" smtClean="0">
                <a:latin typeface="Consolas" pitchFamily="49" charset="0"/>
                <a:cs typeface="Consolas" pitchFamily="49" charset="0"/>
              </a:rPr>
              <a:t>PosX</a:t>
            </a:r>
            <a:r>
              <a:rPr lang="ru-RU" sz="1800" dirty="0" smtClean="0">
                <a:latin typeface="Consolas" pitchFamily="49" charset="0"/>
                <a:cs typeface="Consolas" pitchFamily="49" charset="0"/>
              </a:rPr>
              <a:t>, </a:t>
            </a:r>
            <a:r>
              <a:rPr lang="en-US" sz="1800" i="1" dirty="0" err="1" smtClean="0">
                <a:latin typeface="Consolas" pitchFamily="49" charset="0"/>
                <a:cs typeface="Consolas" pitchFamily="49" charset="0"/>
              </a:rPr>
              <a:t>PosY</a:t>
            </a:r>
            <a:r>
              <a:rPr lang="en-US" sz="1800" i="1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ru-RU" sz="1800" dirty="0" smtClean="0">
                <a:latin typeface="Consolas" pitchFamily="49" charset="0"/>
                <a:cs typeface="Consolas" pitchFamily="49" charset="0"/>
              </a:rPr>
              <a:t>) </a:t>
            </a:r>
          </a:p>
          <a:p>
            <a:pPr>
              <a:buFont typeface="Wingdings" pitchFamily="2" charset="2"/>
              <a:buChar char="Ø"/>
            </a:pPr>
            <a:endParaRPr lang="ru-RU" sz="1800" dirty="0" smtClean="0">
              <a:latin typeface="Consolas" pitchFamily="49" charset="0"/>
              <a:cs typeface="Consolas" pitchFamily="49" charset="0"/>
            </a:endParaRPr>
          </a:p>
          <a:p>
            <a:pPr>
              <a:buFont typeface="Wingdings" pitchFamily="2" charset="2"/>
              <a:buChar char="Ø"/>
            </a:pPr>
            <a:r>
              <a:rPr lang="ru-RU" sz="1800" dirty="0" smtClean="0">
                <a:latin typeface="Consolas" pitchFamily="49" charset="0"/>
                <a:cs typeface="Consolas" pitchFamily="49" charset="0"/>
              </a:rPr>
              <a:t>/* Определение масштабирования пикселя */</a:t>
            </a:r>
          </a:p>
          <a:p>
            <a:pPr>
              <a:buNone/>
            </a:pPr>
            <a:r>
              <a:rPr lang="ru-RU" sz="1800" dirty="0" smtClean="0">
                <a:latin typeface="Consolas" pitchFamily="49" charset="0"/>
                <a:cs typeface="Consolas" pitchFamily="49" charset="0"/>
              </a:rPr>
              <a:t>	</a:t>
            </a:r>
            <a:r>
              <a:rPr lang="ru-RU" sz="1800" dirty="0" err="1" smtClean="0">
                <a:latin typeface="Consolas" pitchFamily="49" charset="0"/>
                <a:cs typeface="Consolas" pitchFamily="49" charset="0"/>
              </a:rPr>
              <a:t>gl</a:t>
            </a:r>
            <a:r>
              <a:rPr lang="ru-RU" sz="1800" b="1" dirty="0" err="1" smtClean="0">
                <a:latin typeface="Consolas" pitchFamily="49" charset="0"/>
                <a:cs typeface="Consolas" pitchFamily="49" charset="0"/>
              </a:rPr>
              <a:t>PixelZoom</a:t>
            </a:r>
            <a:r>
              <a:rPr lang="ru-RU" sz="1800" b="1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ru-RU" sz="1800" dirty="0" smtClean="0">
                <a:latin typeface="Consolas" pitchFamily="49" charset="0"/>
                <a:cs typeface="Consolas" pitchFamily="49" charset="0"/>
              </a:rPr>
              <a:t>( </a:t>
            </a:r>
            <a:r>
              <a:rPr lang="en-US" sz="1800" i="1" dirty="0" err="1" smtClean="0">
                <a:latin typeface="Consolas" pitchFamily="49" charset="0"/>
                <a:cs typeface="Consolas" pitchFamily="49" charset="0"/>
              </a:rPr>
              <a:t>ScaleX</a:t>
            </a:r>
            <a:r>
              <a:rPr lang="ru-RU" sz="1800" dirty="0" smtClean="0">
                <a:latin typeface="Consolas" pitchFamily="49" charset="0"/>
                <a:cs typeface="Consolas" pitchFamily="49" charset="0"/>
              </a:rPr>
              <a:t>, </a:t>
            </a:r>
            <a:r>
              <a:rPr lang="en-US" sz="1800" i="1" dirty="0" err="1" smtClean="0">
                <a:latin typeface="Consolas" pitchFamily="49" charset="0"/>
                <a:cs typeface="Consolas" pitchFamily="49" charset="0"/>
              </a:rPr>
              <a:t>ScaleY</a:t>
            </a:r>
            <a:r>
              <a:rPr lang="ru-RU" sz="1800" dirty="0" smtClean="0">
                <a:latin typeface="Consolas" pitchFamily="49" charset="0"/>
                <a:cs typeface="Consolas" pitchFamily="49" charset="0"/>
              </a:rPr>
              <a:t> )</a:t>
            </a:r>
          </a:p>
          <a:p>
            <a:pPr>
              <a:buFont typeface="Wingdings" pitchFamily="2" charset="2"/>
              <a:buChar char="Ø"/>
            </a:pPr>
            <a:endParaRPr lang="en-US" sz="1800" dirty="0" smtClean="0">
              <a:latin typeface="Consolas" pitchFamily="49" charset="0"/>
              <a:cs typeface="Consolas" pitchFamily="49" charset="0"/>
            </a:endParaRPr>
          </a:p>
          <a:p>
            <a:pPr>
              <a:buFont typeface="Wingdings" pitchFamily="2" charset="2"/>
              <a:buChar char="Ø"/>
            </a:pPr>
            <a:r>
              <a:rPr lang="en-US" sz="1800" dirty="0" smtClean="0">
                <a:latin typeface="Consolas" pitchFamily="49" charset="0"/>
                <a:cs typeface="Consolas" pitchFamily="49" charset="0"/>
              </a:rPr>
              <a:t>/</a:t>
            </a:r>
            <a:r>
              <a:rPr lang="ru-RU" sz="1800" dirty="0" smtClean="0">
                <a:latin typeface="Consolas" pitchFamily="49" charset="0"/>
                <a:cs typeface="Consolas" pitchFamily="49" charset="0"/>
              </a:rPr>
              <a:t>*</a:t>
            </a:r>
            <a:r>
              <a:rPr lang="en-US" sz="18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ru-RU" sz="1800" dirty="0" smtClean="0">
                <a:latin typeface="Consolas" pitchFamily="49" charset="0"/>
                <a:cs typeface="Consolas" pitchFamily="49" charset="0"/>
              </a:rPr>
              <a:t>Задание параметров выравнивания (по 1 байту</a:t>
            </a:r>
            <a:r>
              <a:rPr lang="en-US" sz="18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ru-RU" sz="1800" dirty="0" smtClean="0">
                <a:latin typeface="Consolas" pitchFamily="49" charset="0"/>
                <a:cs typeface="Consolas" pitchFamily="49" charset="0"/>
              </a:rPr>
              <a:t>под </a:t>
            </a:r>
            <a:r>
              <a:rPr lang="en-US" sz="1800" dirty="0" smtClean="0">
                <a:latin typeface="Consolas" pitchFamily="49" charset="0"/>
                <a:cs typeface="Consolas" pitchFamily="49" charset="0"/>
              </a:rPr>
              <a:t>RGB</a:t>
            </a:r>
            <a:r>
              <a:rPr lang="ru-RU" sz="1800" dirty="0" smtClean="0">
                <a:latin typeface="Consolas" pitchFamily="49" charset="0"/>
                <a:cs typeface="Consolas" pitchFamily="49" charset="0"/>
              </a:rPr>
              <a:t>) */</a:t>
            </a:r>
          </a:p>
          <a:p>
            <a:pPr>
              <a:buNone/>
            </a:pPr>
            <a:r>
              <a:rPr lang="ru-RU" sz="1800" dirty="0" smtClean="0">
                <a:latin typeface="Consolas" pitchFamily="49" charset="0"/>
                <a:cs typeface="Consolas" pitchFamily="49" charset="0"/>
              </a:rPr>
              <a:t>	</a:t>
            </a:r>
            <a:r>
              <a:rPr lang="ru-RU" sz="1800" dirty="0" err="1" smtClean="0">
                <a:latin typeface="Consolas" pitchFamily="49" charset="0"/>
                <a:cs typeface="Consolas" pitchFamily="49" charset="0"/>
              </a:rPr>
              <a:t>gl</a:t>
            </a:r>
            <a:r>
              <a:rPr lang="ru-RU" sz="1800" b="1" dirty="0" err="1" smtClean="0">
                <a:latin typeface="Consolas" pitchFamily="49" charset="0"/>
                <a:cs typeface="Consolas" pitchFamily="49" charset="0"/>
              </a:rPr>
              <a:t>PixelStore</a:t>
            </a:r>
            <a:r>
              <a:rPr lang="ru-RU" sz="1800" dirty="0" err="1" smtClean="0">
                <a:latin typeface="Consolas" pitchFamily="49" charset="0"/>
                <a:cs typeface="Consolas" pitchFamily="49" charset="0"/>
              </a:rPr>
              <a:t>i</a:t>
            </a:r>
            <a:r>
              <a:rPr lang="ru-RU" sz="1800" dirty="0" smtClean="0">
                <a:latin typeface="Consolas" pitchFamily="49" charset="0"/>
                <a:cs typeface="Consolas" pitchFamily="49" charset="0"/>
              </a:rPr>
              <a:t> (</a:t>
            </a:r>
            <a:r>
              <a:rPr lang="en-US" sz="18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ru-RU" sz="1800" dirty="0" smtClean="0">
                <a:latin typeface="Consolas" pitchFamily="49" charset="0"/>
                <a:cs typeface="Consolas" pitchFamily="49" charset="0"/>
              </a:rPr>
              <a:t>GL_UNPACK_ALIGNMENT, 1 )</a:t>
            </a:r>
          </a:p>
          <a:p>
            <a:pPr>
              <a:buFont typeface="Wingdings" pitchFamily="2" charset="2"/>
              <a:buChar char="Ø"/>
            </a:pPr>
            <a:endParaRPr lang="ru-RU" sz="1800" dirty="0" smtClean="0">
              <a:latin typeface="Consolas" pitchFamily="49" charset="0"/>
              <a:cs typeface="Consolas" pitchFamily="49" charset="0"/>
            </a:endParaRPr>
          </a:p>
          <a:p>
            <a:pPr>
              <a:buFont typeface="Wingdings" pitchFamily="2" charset="2"/>
              <a:buChar char="Ø"/>
            </a:pPr>
            <a:r>
              <a:rPr lang="en-US" sz="1800" dirty="0" smtClean="0">
                <a:latin typeface="Consolas" pitchFamily="49" charset="0"/>
                <a:cs typeface="Consolas" pitchFamily="49" charset="0"/>
              </a:rPr>
              <a:t>/</a:t>
            </a:r>
            <a:r>
              <a:rPr lang="ru-RU" sz="1800" dirty="0" smtClean="0">
                <a:latin typeface="Consolas" pitchFamily="49" charset="0"/>
                <a:cs typeface="Consolas" pitchFamily="49" charset="0"/>
              </a:rPr>
              <a:t>*</a:t>
            </a:r>
            <a:r>
              <a:rPr lang="en-US" sz="18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ru-RU" sz="1800" dirty="0" smtClean="0">
                <a:latin typeface="Consolas" pitchFamily="49" charset="0"/>
                <a:cs typeface="Consolas" pitchFamily="49" charset="0"/>
              </a:rPr>
              <a:t>Вывод одномерного битового массива в растровую позицию */</a:t>
            </a:r>
          </a:p>
          <a:p>
            <a:pPr>
              <a:buNone/>
            </a:pPr>
            <a:r>
              <a:rPr lang="ru-RU" sz="1800" dirty="0" smtClean="0">
                <a:latin typeface="Consolas" pitchFamily="49" charset="0"/>
                <a:cs typeface="Consolas" pitchFamily="49" charset="0"/>
              </a:rPr>
              <a:t>	</a:t>
            </a:r>
            <a:r>
              <a:rPr lang="ru-RU" sz="1800" dirty="0" err="1" smtClean="0">
                <a:latin typeface="Consolas" pitchFamily="49" charset="0"/>
                <a:cs typeface="Consolas" pitchFamily="49" charset="0"/>
              </a:rPr>
              <a:t>gl</a:t>
            </a:r>
            <a:r>
              <a:rPr lang="ru-RU" sz="1800" b="1" dirty="0" err="1" smtClean="0">
                <a:latin typeface="Consolas" pitchFamily="49" charset="0"/>
                <a:cs typeface="Consolas" pitchFamily="49" charset="0"/>
              </a:rPr>
              <a:t>Bitmap</a:t>
            </a:r>
            <a:r>
              <a:rPr lang="ru-RU" sz="1800" b="1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ru-RU" sz="1800" dirty="0" smtClean="0">
                <a:latin typeface="Consolas" pitchFamily="49" charset="0"/>
                <a:cs typeface="Consolas" pitchFamily="49" charset="0"/>
              </a:rPr>
              <a:t>( </a:t>
            </a:r>
            <a:r>
              <a:rPr lang="en-US" sz="1800" i="1" dirty="0" smtClean="0">
                <a:latin typeface="Consolas" pitchFamily="49" charset="0"/>
                <a:cs typeface="Consolas" pitchFamily="49" charset="0"/>
              </a:rPr>
              <a:t>Width</a:t>
            </a:r>
            <a:r>
              <a:rPr lang="ru-RU" sz="1800" dirty="0" smtClean="0">
                <a:latin typeface="Consolas" pitchFamily="49" charset="0"/>
                <a:cs typeface="Consolas" pitchFamily="49" charset="0"/>
              </a:rPr>
              <a:t>, </a:t>
            </a:r>
            <a:r>
              <a:rPr lang="en-US" sz="1800" i="1" dirty="0" smtClean="0">
                <a:latin typeface="Consolas" pitchFamily="49" charset="0"/>
                <a:cs typeface="Consolas" pitchFamily="49" charset="0"/>
              </a:rPr>
              <a:t>Height</a:t>
            </a:r>
            <a:r>
              <a:rPr lang="ru-RU" sz="1800" dirty="0" smtClean="0">
                <a:latin typeface="Consolas" pitchFamily="49" charset="0"/>
                <a:cs typeface="Consolas" pitchFamily="49" charset="0"/>
              </a:rPr>
              <a:t>, </a:t>
            </a:r>
            <a:r>
              <a:rPr lang="en-US" sz="1800" i="1" dirty="0" err="1" smtClean="0">
                <a:latin typeface="Consolas" pitchFamily="49" charset="0"/>
                <a:cs typeface="Consolas" pitchFamily="49" charset="0"/>
              </a:rPr>
              <a:t>PosX</a:t>
            </a:r>
            <a:r>
              <a:rPr lang="ru-RU" sz="1800" dirty="0" smtClean="0">
                <a:latin typeface="Consolas" pitchFamily="49" charset="0"/>
                <a:cs typeface="Consolas" pitchFamily="49" charset="0"/>
              </a:rPr>
              <a:t>, </a:t>
            </a:r>
            <a:r>
              <a:rPr lang="en-US" sz="1800" i="1" dirty="0" err="1" smtClean="0">
                <a:latin typeface="Consolas" pitchFamily="49" charset="0"/>
                <a:cs typeface="Consolas" pitchFamily="49" charset="0"/>
              </a:rPr>
              <a:t>PosY</a:t>
            </a:r>
            <a:r>
              <a:rPr lang="ru-RU" sz="1800" dirty="0" smtClean="0">
                <a:latin typeface="Consolas" pitchFamily="49" charset="0"/>
                <a:cs typeface="Consolas" pitchFamily="49" charset="0"/>
              </a:rPr>
              <a:t>, </a:t>
            </a:r>
            <a:r>
              <a:rPr lang="en-US" sz="1800" i="1" dirty="0" err="1" smtClean="0">
                <a:latin typeface="Consolas" pitchFamily="49" charset="0"/>
                <a:cs typeface="Consolas" pitchFamily="49" charset="0"/>
              </a:rPr>
              <a:t>dX</a:t>
            </a:r>
            <a:r>
              <a:rPr lang="ru-RU" sz="1800" dirty="0" smtClean="0">
                <a:latin typeface="Consolas" pitchFamily="49" charset="0"/>
                <a:cs typeface="Consolas" pitchFamily="49" charset="0"/>
              </a:rPr>
              <a:t>, </a:t>
            </a:r>
            <a:r>
              <a:rPr lang="en-US" sz="1800" i="1" dirty="0" err="1" smtClean="0">
                <a:latin typeface="Consolas" pitchFamily="49" charset="0"/>
                <a:cs typeface="Consolas" pitchFamily="49" charset="0"/>
              </a:rPr>
              <a:t>dY</a:t>
            </a:r>
            <a:r>
              <a:rPr lang="ru-RU" sz="1800" dirty="0" smtClean="0">
                <a:latin typeface="Consolas" pitchFamily="49" charset="0"/>
                <a:cs typeface="Consolas" pitchFamily="49" charset="0"/>
              </a:rPr>
              <a:t>, </a:t>
            </a:r>
            <a:r>
              <a:rPr lang="ru-RU" sz="1800" i="1" dirty="0" err="1" smtClean="0">
                <a:latin typeface="Consolas" pitchFamily="49" charset="0"/>
                <a:cs typeface="Consolas" pitchFamily="49" charset="0"/>
              </a:rPr>
              <a:t>bitmap</a:t>
            </a:r>
            <a:r>
              <a:rPr lang="ru-RU" sz="1800" i="1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ru-RU" sz="1800" dirty="0" smtClean="0">
                <a:latin typeface="Consolas" pitchFamily="49" charset="0"/>
                <a:cs typeface="Consolas" pitchFamily="49" charset="0"/>
              </a:rPr>
              <a:t>)</a:t>
            </a:r>
            <a:endParaRPr lang="ru-RU" sz="1800" dirty="0">
              <a:latin typeface="Consolas" pitchFamily="49" charset="0"/>
              <a:cs typeface="Consolas" pitchFamily="49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Буфер изображения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4</a:t>
            </a:r>
            <a:r>
              <a:rPr lang="ru-RU" dirty="0" smtClean="0"/>
              <a:t>.</a:t>
            </a:r>
            <a:r>
              <a:rPr lang="en-US" dirty="0" smtClean="0"/>
              <a:t>2</a:t>
            </a:r>
            <a:r>
              <a:rPr lang="ru-RU" dirty="0" smtClean="0"/>
              <a:t>.2 Вывод  изображения на экран </a:t>
            </a:r>
            <a:r>
              <a:rPr lang="en-US" dirty="0" smtClean="0"/>
              <a:t> [2/2]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4</a:t>
            </a:fld>
            <a:r>
              <a:rPr lang="ru-RU" dirty="0" smtClean="0"/>
              <a:t> (8)</a:t>
            </a: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91264" cy="4937760"/>
          </a:xfrm>
        </p:spPr>
        <p:txBody>
          <a:bodyPr>
            <a:noAutofit/>
          </a:bodyPr>
          <a:lstStyle/>
          <a:p>
            <a:r>
              <a:rPr lang="ru-RU" sz="18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/* Вывод массива пикселей в буфер кадра с растровой позиции */</a:t>
            </a:r>
          </a:p>
          <a:p>
            <a:pPr>
              <a:buNone/>
            </a:pPr>
            <a:r>
              <a:rPr lang="en-US" sz="18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	</a:t>
            </a:r>
            <a:r>
              <a:rPr lang="ru-RU" sz="1800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gl</a:t>
            </a:r>
            <a:r>
              <a:rPr lang="ru-RU" sz="1800" b="1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DrawPixels</a:t>
            </a:r>
            <a:r>
              <a:rPr lang="ru-RU" sz="1800" b="1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ru-RU" sz="18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( </a:t>
            </a:r>
            <a:r>
              <a:rPr lang="en-US" sz="1800" i="1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Width</a:t>
            </a:r>
            <a:r>
              <a:rPr lang="ru-RU" sz="18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, </a:t>
            </a:r>
            <a:r>
              <a:rPr lang="en-US" sz="1800" i="1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Height</a:t>
            </a:r>
            <a:r>
              <a:rPr lang="ru-RU" sz="18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,</a:t>
            </a:r>
            <a:endParaRPr lang="en-US" sz="1800" dirty="0" smtClean="0">
              <a:latin typeface="Consolas" pitchFamily="49" charset="0"/>
              <a:ea typeface="Verdana" pitchFamily="34" charset="0"/>
              <a:cs typeface="Consolas" pitchFamily="49" charset="0"/>
            </a:endParaRPr>
          </a:p>
          <a:p>
            <a:pPr>
              <a:buNone/>
            </a:pPr>
            <a:r>
              <a:rPr lang="en-US" sz="18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			  </a:t>
            </a:r>
            <a:r>
              <a:rPr lang="ru-RU" sz="18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GL_RGB, GL_UNSIGNED_BYTE,</a:t>
            </a:r>
            <a:endParaRPr lang="en-US" sz="1800" dirty="0" smtClean="0">
              <a:latin typeface="Consolas" pitchFamily="49" charset="0"/>
              <a:ea typeface="Verdana" pitchFamily="34" charset="0"/>
              <a:cs typeface="Consolas" pitchFamily="49" charset="0"/>
            </a:endParaRPr>
          </a:p>
          <a:p>
            <a:pPr>
              <a:buNone/>
            </a:pPr>
            <a:r>
              <a:rPr lang="en-US" sz="1800" i="1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			  pixels </a:t>
            </a:r>
            <a:r>
              <a:rPr lang="ru-RU" sz="18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)</a:t>
            </a:r>
          </a:p>
          <a:p>
            <a:endParaRPr lang="en-US" sz="1800" dirty="0" smtClean="0">
              <a:latin typeface="Consolas" pitchFamily="49" charset="0"/>
              <a:ea typeface="Verdana" pitchFamily="34" charset="0"/>
              <a:cs typeface="Consolas" pitchFamily="49" charset="0"/>
            </a:endParaRPr>
          </a:p>
          <a:p>
            <a:r>
              <a:rPr lang="ru-RU" sz="18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/* Чтение из буфера кадра массива пикселей */</a:t>
            </a:r>
          </a:p>
          <a:p>
            <a:pPr>
              <a:buNone/>
            </a:pPr>
            <a:r>
              <a:rPr lang="en-US" sz="18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	</a:t>
            </a:r>
            <a:r>
              <a:rPr lang="en-US" sz="1800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gl</a:t>
            </a:r>
            <a:r>
              <a:rPr lang="en-US" sz="1800" b="1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ReadPixels</a:t>
            </a:r>
            <a:r>
              <a:rPr lang="en-US" sz="1800" b="1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en-US" sz="18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(</a:t>
            </a:r>
            <a:r>
              <a:rPr lang="ru-RU" sz="18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en-US" sz="1800" i="1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PosX</a:t>
            </a:r>
            <a:r>
              <a:rPr lang="en-US" sz="18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, </a:t>
            </a:r>
            <a:r>
              <a:rPr lang="en-US" sz="1800" i="1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PosY</a:t>
            </a:r>
            <a:r>
              <a:rPr lang="en-US" sz="18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, </a:t>
            </a:r>
          </a:p>
          <a:p>
            <a:pPr>
              <a:buNone/>
            </a:pPr>
            <a:r>
              <a:rPr lang="en-US" sz="1800" i="1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			  Width</a:t>
            </a:r>
            <a:r>
              <a:rPr lang="ru-RU" sz="18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, </a:t>
            </a:r>
            <a:r>
              <a:rPr lang="en-US" sz="1800" i="1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Height,</a:t>
            </a:r>
            <a:r>
              <a:rPr lang="en-US" sz="18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</a:p>
          <a:p>
            <a:pPr>
              <a:buNone/>
            </a:pPr>
            <a:r>
              <a:rPr lang="en-US" sz="18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		 	  GL_RGB, GL_UNSIGNED_BYTE,</a:t>
            </a:r>
          </a:p>
          <a:p>
            <a:pPr>
              <a:buNone/>
            </a:pPr>
            <a:r>
              <a:rPr lang="en-US" sz="1800" i="1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			  pixels </a:t>
            </a:r>
            <a:r>
              <a:rPr lang="en-US" sz="18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)</a:t>
            </a:r>
            <a:endParaRPr lang="ru-RU" sz="1800" dirty="0" smtClean="0">
              <a:latin typeface="Consolas" pitchFamily="49" charset="0"/>
              <a:ea typeface="Verdana" pitchFamily="34" charset="0"/>
              <a:cs typeface="Consolas" pitchFamily="49" charset="0"/>
            </a:endParaRPr>
          </a:p>
          <a:p>
            <a:endParaRPr lang="ru-RU" sz="1800" dirty="0" smtClean="0">
              <a:latin typeface="Consolas" pitchFamily="49" charset="0"/>
              <a:ea typeface="Verdana" pitchFamily="34" charset="0"/>
              <a:cs typeface="Consolas" pitchFamily="49" charset="0"/>
            </a:endParaRPr>
          </a:p>
          <a:p>
            <a:r>
              <a:rPr lang="ru-RU" sz="18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/* Внутреннее копирование массива пикселей буфера кадра в растровую позицию */</a:t>
            </a:r>
          </a:p>
          <a:p>
            <a:pPr>
              <a:buNone/>
            </a:pPr>
            <a:r>
              <a:rPr lang="ru-RU" sz="18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	</a:t>
            </a:r>
            <a:r>
              <a:rPr lang="en-US" sz="1800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gl</a:t>
            </a:r>
            <a:r>
              <a:rPr lang="en-US" sz="1800" b="1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CopyPixels</a:t>
            </a:r>
            <a:r>
              <a:rPr lang="en-US" sz="1800" b="1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en-US" sz="18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(</a:t>
            </a:r>
            <a:r>
              <a:rPr lang="ru-RU" sz="18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en-US" sz="1800" i="1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PosX</a:t>
            </a:r>
            <a:r>
              <a:rPr lang="en-US" sz="18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, </a:t>
            </a:r>
            <a:r>
              <a:rPr lang="en-US" sz="1800" i="1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PosY</a:t>
            </a:r>
            <a:r>
              <a:rPr lang="en-US" sz="18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, </a:t>
            </a:r>
            <a:r>
              <a:rPr lang="en-US" sz="1800" i="1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Width</a:t>
            </a:r>
            <a:r>
              <a:rPr lang="ru-RU" sz="18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, </a:t>
            </a:r>
            <a:r>
              <a:rPr lang="en-US" sz="1800" i="1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Height</a:t>
            </a:r>
            <a:r>
              <a:rPr lang="en-US" sz="18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, GL_RGB</a:t>
            </a:r>
            <a:r>
              <a:rPr lang="ru-RU" sz="18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en-US" sz="18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)</a:t>
            </a:r>
            <a:endParaRPr lang="en-US" sz="1800" dirty="0">
              <a:latin typeface="Consolas" pitchFamily="49" charset="0"/>
              <a:ea typeface="Verdana" pitchFamily="34" charset="0"/>
              <a:cs typeface="Consolas" pitchFamily="49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500"/>
                                        <p:tgtEl>
                                          <p:spTgt spid="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Посимвольный вывод текста на экран</a:t>
            </a:r>
            <a:br>
              <a:rPr lang="ru-RU" sz="2800" dirty="0" smtClean="0"/>
            </a:br>
            <a:r>
              <a:rPr lang="en-US" sz="2400" dirty="0" err="1" smtClean="0"/>
              <a:t>glutBitmapCharacter</a:t>
            </a:r>
            <a:r>
              <a:rPr lang="en-US" sz="2400" dirty="0" smtClean="0"/>
              <a:t> ( font, char )</a:t>
            </a:r>
            <a:endParaRPr lang="ru-RU" sz="24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4</a:t>
            </a:r>
            <a:r>
              <a:rPr lang="ru-RU" dirty="0" smtClean="0"/>
              <a:t>.</a:t>
            </a:r>
            <a:r>
              <a:rPr lang="en-US" dirty="0" smtClean="0"/>
              <a:t>2</a:t>
            </a:r>
            <a:r>
              <a:rPr lang="ru-RU" dirty="0" smtClean="0"/>
              <a:t>.3 Вывод текста на экран </a:t>
            </a:r>
            <a:r>
              <a:rPr lang="en-US" dirty="0" smtClean="0"/>
              <a:t> [</a:t>
            </a:r>
            <a:r>
              <a:rPr lang="ru-RU" dirty="0" smtClean="0"/>
              <a:t>1</a:t>
            </a:r>
            <a:r>
              <a:rPr lang="en-US" dirty="0" smtClean="0"/>
              <a:t>/2]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5</a:t>
            </a:fld>
            <a:r>
              <a:rPr lang="ru-RU" dirty="0" smtClean="0"/>
              <a:t> (8)</a:t>
            </a:r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1196752"/>
            <a:ext cx="5791200" cy="501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Прямоугольник 9"/>
          <p:cNvSpPr/>
          <p:nvPr/>
        </p:nvSpPr>
        <p:spPr>
          <a:xfrm>
            <a:off x="6372200" y="1779781"/>
            <a:ext cx="2304256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gl</a:t>
            </a:r>
            <a:r>
              <a:rPr lang="ru-RU" b="1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RasterPos</a:t>
            </a:r>
            <a:r>
              <a:rPr lang="ru-RU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2i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задает начальную позицию для вывода символа</a:t>
            </a:r>
          </a:p>
          <a:p>
            <a:endParaRPr lang="en-US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позиция для следующей буквы автоматически сдвигается вправо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Посимвольный вывод текста на экран</a:t>
            </a:r>
            <a:br>
              <a:rPr lang="ru-RU" sz="2800" dirty="0" smtClean="0"/>
            </a:br>
            <a:r>
              <a:rPr lang="en-US" sz="2400" dirty="0" err="1" smtClean="0"/>
              <a:t>glutStrokeCharacter</a:t>
            </a:r>
            <a:r>
              <a:rPr lang="en-US" sz="2400" dirty="0" smtClean="0"/>
              <a:t> ( font, char )</a:t>
            </a:r>
            <a:endParaRPr lang="ru-RU" sz="24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4</a:t>
            </a:r>
            <a:r>
              <a:rPr lang="ru-RU" dirty="0" smtClean="0"/>
              <a:t>.</a:t>
            </a:r>
            <a:r>
              <a:rPr lang="en-US" dirty="0" smtClean="0"/>
              <a:t>2</a:t>
            </a:r>
            <a:r>
              <a:rPr lang="ru-RU" dirty="0" smtClean="0"/>
              <a:t>.3 Вывод текста на экран </a:t>
            </a:r>
            <a:r>
              <a:rPr lang="en-US" dirty="0" smtClean="0"/>
              <a:t> [2/2]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6</a:t>
            </a:fld>
            <a:r>
              <a:rPr lang="ru-RU" dirty="0" smtClean="0"/>
              <a:t> (8)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5004048" y="4931876"/>
            <a:ext cx="34852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пропорциональный шрифт 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043608" y="4931876"/>
            <a:ext cx="292099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моноширинный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шрифт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1331876"/>
            <a:ext cx="4153321" cy="360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5536" y="1331476"/>
            <a:ext cx="4153321" cy="360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10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Логические операции над цветами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4</a:t>
            </a:r>
            <a:r>
              <a:rPr lang="ru-RU" dirty="0" smtClean="0"/>
              <a:t>.</a:t>
            </a:r>
            <a:r>
              <a:rPr lang="en-US" dirty="0" smtClean="0"/>
              <a:t>2</a:t>
            </a:r>
            <a:r>
              <a:rPr lang="ru-RU" dirty="0" smtClean="0"/>
              <a:t>.4 Логические операции </a:t>
            </a:r>
            <a:r>
              <a:rPr lang="en-US" dirty="0" smtClean="0"/>
              <a:t> </a:t>
            </a:r>
            <a:r>
              <a:rPr lang="ru-RU" dirty="0" smtClean="0"/>
              <a:t>над цветами  </a:t>
            </a:r>
            <a:r>
              <a:rPr lang="en-US" dirty="0" smtClean="0"/>
              <a:t>[</a:t>
            </a:r>
            <a:r>
              <a:rPr lang="ru-RU" dirty="0" smtClean="0"/>
              <a:t>1</a:t>
            </a:r>
            <a:r>
              <a:rPr lang="en-US" dirty="0" smtClean="0"/>
              <a:t>/2]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7</a:t>
            </a:fld>
            <a:r>
              <a:rPr lang="ru-RU" dirty="0" smtClean="0"/>
              <a:t> (8)</a:t>
            </a: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1489720"/>
          </a:xfrm>
        </p:spPr>
        <p:txBody>
          <a:bodyPr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en-US" sz="1800" dirty="0" smtClean="0">
                <a:latin typeface="Consolas" pitchFamily="49" charset="0"/>
                <a:cs typeface="Consolas" pitchFamily="49" charset="0"/>
              </a:rPr>
              <a:t>/* </a:t>
            </a:r>
            <a:r>
              <a:rPr lang="ru-RU" sz="1800" dirty="0" smtClean="0">
                <a:latin typeface="Consolas" pitchFamily="49" charset="0"/>
                <a:cs typeface="Consolas" pitchFamily="49" charset="0"/>
              </a:rPr>
              <a:t>Разрешить операцию над цветами в каждом пикселе */</a:t>
            </a:r>
            <a:endParaRPr lang="en-US" sz="1800" dirty="0" smtClean="0">
              <a:latin typeface="Consolas" pitchFamily="49" charset="0"/>
              <a:cs typeface="Consolas" pitchFamily="49" charset="0"/>
            </a:endParaRPr>
          </a:p>
          <a:p>
            <a:pPr>
              <a:spcBef>
                <a:spcPts val="0"/>
              </a:spcBef>
              <a:buNone/>
            </a:pPr>
            <a:r>
              <a:rPr lang="en-US" sz="1800" dirty="0" err="1" smtClean="0">
                <a:latin typeface="Consolas" pitchFamily="49" charset="0"/>
                <a:cs typeface="Consolas" pitchFamily="49" charset="0"/>
              </a:rPr>
              <a:t>gl</a:t>
            </a:r>
            <a:r>
              <a:rPr lang="en-US" sz="1800" b="1" dirty="0" err="1" smtClean="0">
                <a:latin typeface="Consolas" pitchFamily="49" charset="0"/>
                <a:cs typeface="Consolas" pitchFamily="49" charset="0"/>
              </a:rPr>
              <a:t>Enable</a:t>
            </a:r>
            <a:r>
              <a:rPr lang="en-US" sz="1800" dirty="0" smtClean="0">
                <a:latin typeface="Consolas" pitchFamily="49" charset="0"/>
                <a:cs typeface="Consolas" pitchFamily="49" charset="0"/>
              </a:rPr>
              <a:t> ( GL_COLOR_LOGIC_OP )</a:t>
            </a:r>
            <a:endParaRPr lang="ru-RU" sz="1800" dirty="0" smtClean="0">
              <a:latin typeface="Consolas" pitchFamily="49" charset="0"/>
              <a:cs typeface="Consolas" pitchFamily="49" charset="0"/>
            </a:endParaRPr>
          </a:p>
          <a:p>
            <a:pPr>
              <a:spcBef>
                <a:spcPts val="1200"/>
              </a:spcBef>
              <a:buNone/>
            </a:pPr>
            <a:r>
              <a:rPr lang="ru-RU" sz="1800" dirty="0" smtClean="0">
                <a:latin typeface="Consolas" pitchFamily="49" charset="0"/>
                <a:cs typeface="Consolas" pitchFamily="49" charset="0"/>
              </a:rPr>
              <a:t>/* Задание типа операций */</a:t>
            </a:r>
            <a:endParaRPr lang="en-US" sz="1800" dirty="0" smtClean="0">
              <a:latin typeface="Consolas" pitchFamily="49" charset="0"/>
              <a:cs typeface="Consolas" pitchFamily="49" charset="0"/>
            </a:endParaRPr>
          </a:p>
          <a:p>
            <a:pPr>
              <a:spcBef>
                <a:spcPts val="0"/>
              </a:spcBef>
              <a:buNone/>
            </a:pPr>
            <a:r>
              <a:rPr lang="ru-RU" sz="1800" dirty="0" err="1" smtClean="0">
                <a:latin typeface="Consolas" pitchFamily="49" charset="0"/>
                <a:cs typeface="Consolas" pitchFamily="49" charset="0"/>
              </a:rPr>
              <a:t>void</a:t>
            </a:r>
            <a:r>
              <a:rPr lang="ru-RU" sz="18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ru-RU" sz="1800" dirty="0" err="1" smtClean="0">
                <a:latin typeface="Consolas" pitchFamily="49" charset="0"/>
                <a:cs typeface="Consolas" pitchFamily="49" charset="0"/>
              </a:rPr>
              <a:t>gl</a:t>
            </a:r>
            <a:r>
              <a:rPr lang="ru-RU" sz="1800" b="1" dirty="0" err="1" smtClean="0">
                <a:latin typeface="Consolas" pitchFamily="49" charset="0"/>
                <a:cs typeface="Consolas" pitchFamily="49" charset="0"/>
              </a:rPr>
              <a:t>LogicOp</a:t>
            </a:r>
            <a:r>
              <a:rPr lang="ru-RU" sz="1800" dirty="0" smtClean="0">
                <a:latin typeface="Consolas" pitchFamily="49" charset="0"/>
                <a:cs typeface="Consolas" pitchFamily="49" charset="0"/>
              </a:rPr>
              <a:t> (</a:t>
            </a:r>
            <a:r>
              <a:rPr lang="en-US" sz="18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ru-RU" sz="1800" dirty="0" smtClean="0">
                <a:latin typeface="Consolas" pitchFamily="49" charset="0"/>
                <a:cs typeface="Consolas" pitchFamily="49" charset="0"/>
              </a:rPr>
              <a:t>Логическая</a:t>
            </a:r>
            <a:r>
              <a:rPr lang="en-US" sz="1800" dirty="0" smtClean="0">
                <a:latin typeface="Consolas" pitchFamily="49" charset="0"/>
                <a:cs typeface="Consolas" pitchFamily="49" charset="0"/>
              </a:rPr>
              <a:t>_</a:t>
            </a:r>
            <a:r>
              <a:rPr lang="ru-RU" sz="1800" dirty="0" smtClean="0">
                <a:latin typeface="Consolas" pitchFamily="49" charset="0"/>
                <a:cs typeface="Consolas" pitchFamily="49" charset="0"/>
              </a:rPr>
              <a:t>операция</a:t>
            </a:r>
            <a:r>
              <a:rPr lang="en-US" sz="18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ru-RU" sz="1800" dirty="0" smtClean="0">
                <a:latin typeface="Consolas" pitchFamily="49" charset="0"/>
                <a:cs typeface="Consolas" pitchFamily="49" charset="0"/>
              </a:rPr>
              <a:t>)</a:t>
            </a:r>
            <a:endParaRPr lang="ru-RU" sz="1800" dirty="0">
              <a:latin typeface="Consolas" pitchFamily="49" charset="0"/>
              <a:cs typeface="Consolas" pitchFamily="49" charset="0"/>
            </a:endParaRPr>
          </a:p>
        </p:txBody>
      </p:sp>
      <p:graphicFrame>
        <p:nvGraphicFramePr>
          <p:cNvPr id="6" name="Group 4"/>
          <p:cNvGraphicFramePr>
            <a:graphicFrameLocks noGrp="1"/>
          </p:cNvGraphicFramePr>
          <p:nvPr/>
        </p:nvGraphicFramePr>
        <p:xfrm>
          <a:off x="683568" y="2676167"/>
          <a:ext cx="2628647" cy="3633153"/>
        </p:xfrm>
        <a:graphic>
          <a:graphicData uri="http://schemas.openxmlformats.org/drawingml/2006/table">
            <a:tbl>
              <a:tblPr/>
              <a:tblGrid>
                <a:gridCol w="1685100"/>
                <a:gridCol w="943547"/>
              </a:tblGrid>
              <a:tr h="579438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Логическая</a:t>
                      </a:r>
                      <a:b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</a:b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операция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Действие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3176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GL_AND_REVERSE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 </a:t>
                      </a:r>
                      <a:r>
                        <a:rPr kumimoji="0" lang="ru-RU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s</a:t>
                      </a: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&amp;</a:t>
                      </a: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!</a:t>
                      </a:r>
                      <a:r>
                        <a:rPr kumimoji="0" lang="ru-RU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d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3176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GL_AND_INVERTED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!</a:t>
                      </a:r>
                      <a:r>
                        <a:rPr kumimoji="0" lang="ru-RU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s</a:t>
                      </a: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&amp;</a:t>
                      </a: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ru-RU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d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3176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GL_OR_REVERSE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 </a:t>
                      </a:r>
                      <a:r>
                        <a:rPr kumimoji="0" lang="ru-RU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s</a:t>
                      </a: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|</a:t>
                      </a: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!</a:t>
                      </a:r>
                      <a:r>
                        <a:rPr kumimoji="0" lang="ru-RU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d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3335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GL_OR_INVERTED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!</a:t>
                      </a:r>
                      <a:r>
                        <a:rPr kumimoji="0" lang="ru-RU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s</a:t>
                      </a: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|</a:t>
                      </a: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ru-RU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d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655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GL_AND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 </a:t>
                      </a: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s</a:t>
                      </a: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&amp;</a:t>
                      </a: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d</a:t>
                      </a: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797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GL_NAND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!</a:t>
                      </a: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(</a:t>
                      </a: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ru-RU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s</a:t>
                      </a: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&amp;</a:t>
                      </a: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ru-RU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d</a:t>
                      </a: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)</a:t>
                      </a: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3176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GL_OR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 </a:t>
                      </a:r>
                      <a:r>
                        <a:rPr kumimoji="0" lang="ru-RU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s</a:t>
                      </a: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|</a:t>
                      </a: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ru-RU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d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3335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GL_NOR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!</a:t>
                      </a: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(</a:t>
                      </a: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ru-RU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s</a:t>
                      </a: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|</a:t>
                      </a: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ru-RU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d</a:t>
                      </a: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)</a:t>
                      </a: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3176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GL_XOR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  </a:t>
                      </a:r>
                      <a:r>
                        <a:rPr kumimoji="0" lang="ru-RU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s</a:t>
                      </a: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^</a:t>
                      </a: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ru-RU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d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655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GL_EQUIV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!</a:t>
                      </a: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(</a:t>
                      </a: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ru-RU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s</a:t>
                      </a: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^</a:t>
                      </a: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ru-RU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d</a:t>
                      </a: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)</a:t>
                      </a: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7" name="Text Box 497"/>
          <p:cNvSpPr txBox="1">
            <a:spLocks noChangeArrowheads="1"/>
          </p:cNvSpPr>
          <p:nvPr/>
        </p:nvSpPr>
        <p:spPr bwMode="auto">
          <a:xfrm>
            <a:off x="3347864" y="2843213"/>
            <a:ext cx="5112568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1400" dirty="0">
                <a:latin typeface="Consolas" pitchFamily="49" charset="0"/>
                <a:cs typeface="Consolas" pitchFamily="49" charset="0"/>
              </a:rPr>
              <a:t>Здесь:</a:t>
            </a:r>
          </a:p>
          <a:p>
            <a:r>
              <a:rPr lang="en-US" sz="1400" dirty="0">
                <a:latin typeface="Consolas" pitchFamily="49" charset="0"/>
                <a:cs typeface="Consolas" pitchFamily="49" charset="0"/>
              </a:rPr>
              <a:t>s – </a:t>
            </a:r>
            <a:r>
              <a:rPr lang="ru-RU" sz="1400" dirty="0">
                <a:latin typeface="Consolas" pitchFamily="49" charset="0"/>
                <a:cs typeface="Consolas" pitchFamily="49" charset="0"/>
              </a:rPr>
              <a:t>значение 1го </a:t>
            </a:r>
            <a:r>
              <a:rPr lang="ru-RU" sz="1400" dirty="0" smtClean="0">
                <a:latin typeface="Consolas" pitchFamily="49" charset="0"/>
                <a:cs typeface="Consolas" pitchFamily="49" charset="0"/>
              </a:rPr>
              <a:t>слова (источника)</a:t>
            </a:r>
          </a:p>
          <a:p>
            <a:r>
              <a:rPr lang="en-US" sz="1400" dirty="0" smtClean="0">
                <a:latin typeface="Consolas" pitchFamily="49" charset="0"/>
                <a:cs typeface="Consolas" pitchFamily="49" charset="0"/>
              </a:rPr>
              <a:t>d – </a:t>
            </a:r>
            <a:r>
              <a:rPr lang="ru-RU" sz="1400" dirty="0" smtClean="0">
                <a:latin typeface="Consolas" pitchFamily="49" charset="0"/>
                <a:cs typeface="Consolas" pitchFamily="49" charset="0"/>
              </a:rPr>
              <a:t>значение 2го слова (приемника)</a:t>
            </a:r>
            <a:endParaRPr lang="ru-RU" sz="1400" dirty="0">
              <a:latin typeface="Consolas" pitchFamily="49" charset="0"/>
              <a:cs typeface="Consolas" pitchFamily="49" charset="0"/>
            </a:endParaRPr>
          </a:p>
        </p:txBody>
      </p:sp>
      <p:graphicFrame>
        <p:nvGraphicFramePr>
          <p:cNvPr id="8" name="Group 45"/>
          <p:cNvGraphicFramePr>
            <a:graphicFrameLocks noGrp="1"/>
          </p:cNvGraphicFramePr>
          <p:nvPr/>
        </p:nvGraphicFramePr>
        <p:xfrm>
          <a:off x="3635896" y="3779480"/>
          <a:ext cx="4819401" cy="2529840"/>
        </p:xfrm>
        <a:graphic>
          <a:graphicData uri="http://schemas.openxmlformats.org/drawingml/2006/table">
            <a:tbl>
              <a:tblPr/>
              <a:tblGrid>
                <a:gridCol w="562721"/>
                <a:gridCol w="545585"/>
                <a:gridCol w="1458215"/>
                <a:gridCol w="1215304"/>
                <a:gridCol w="1037576"/>
              </a:tblGrid>
              <a:tr h="131763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Знак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Варианты названий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Битовая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операция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31763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|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OR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ИЛИ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СЛОЖЕНИЕ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0 </a:t>
                      </a:r>
                      <a:r>
                        <a:rPr kumimoji="0" lang="el-GR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Ι</a:t>
                      </a: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0 = 0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0 </a:t>
                      </a:r>
                      <a:r>
                        <a:rPr kumimoji="0" lang="el-GR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Ι</a:t>
                      </a: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1 = 1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 </a:t>
                      </a:r>
                      <a:r>
                        <a:rPr kumimoji="0" lang="el-GR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Ι</a:t>
                      </a: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0 = 1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 </a:t>
                      </a:r>
                      <a:r>
                        <a:rPr kumimoji="0" lang="el-GR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Ι</a:t>
                      </a: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1 = 1</a:t>
                      </a: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31763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&amp;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AND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И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УМНОЖЕНИЕ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0 </a:t>
                      </a:r>
                      <a:r>
                        <a:rPr kumimoji="0" lang="ru-RU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&amp;</a:t>
                      </a: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0 = 0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0 </a:t>
                      </a:r>
                      <a:r>
                        <a:rPr kumimoji="0" lang="ru-RU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&amp;</a:t>
                      </a: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1 = 0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 </a:t>
                      </a:r>
                      <a:r>
                        <a:rPr kumimoji="0" lang="ru-RU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&amp;</a:t>
                      </a: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0 = 0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 </a:t>
                      </a:r>
                      <a:r>
                        <a:rPr kumimoji="0" lang="ru-RU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&amp;</a:t>
                      </a: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1 = 1</a:t>
                      </a: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31763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^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XOR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ИСКЛЮЧАЮЩЕЕ</a:t>
                      </a:r>
                      <a:b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</a:b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ИЛИ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ВЫЧИТАНИЕ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0 </a:t>
                      </a:r>
                      <a:r>
                        <a:rPr kumimoji="0" lang="ru-RU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^</a:t>
                      </a: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0 = 0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0 </a:t>
                      </a:r>
                      <a:r>
                        <a:rPr kumimoji="0" lang="ru-RU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^</a:t>
                      </a: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1 = 1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 </a:t>
                      </a:r>
                      <a:r>
                        <a:rPr kumimoji="0" lang="ru-RU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^</a:t>
                      </a: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0 = 1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 </a:t>
                      </a:r>
                      <a:r>
                        <a:rPr kumimoji="0" lang="ru-RU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^</a:t>
                      </a: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1 = </a:t>
                      </a:r>
                      <a:r>
                        <a:rPr kumimoji="0" 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0</a:t>
                      </a:r>
                      <a:endParaRPr kumimoji="0" lang="ru-RU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3335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!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NOT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НЕ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ОТРИЦАНИЕ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!</a:t>
                      </a: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0 = 1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!</a:t>
                      </a: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1 = 0</a:t>
                      </a: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i="1" dirty="0" smtClean="0"/>
              <a:t>Смешивание  красного  и зеленого цветов</a:t>
            </a:r>
            <a:r>
              <a:rPr lang="en-US" sz="2800" i="1" dirty="0" smtClean="0"/>
              <a:t/>
            </a:r>
            <a:br>
              <a:rPr lang="en-US" sz="2800" i="1" dirty="0" smtClean="0"/>
            </a:br>
            <a:r>
              <a:rPr lang="ru-RU" sz="2800" i="1" dirty="0" smtClean="0"/>
              <a:t>по логической операции </a:t>
            </a:r>
            <a:r>
              <a:rPr lang="en-US" sz="2800" i="1" dirty="0" smtClean="0"/>
              <a:t>OR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4</a:t>
            </a:r>
            <a:r>
              <a:rPr lang="ru-RU" dirty="0" smtClean="0"/>
              <a:t>.</a:t>
            </a:r>
            <a:r>
              <a:rPr lang="en-US" dirty="0" smtClean="0"/>
              <a:t>2</a:t>
            </a:r>
            <a:r>
              <a:rPr lang="ru-RU" dirty="0" smtClean="0"/>
              <a:t>.4 Логические операции </a:t>
            </a:r>
            <a:r>
              <a:rPr lang="en-US" dirty="0" smtClean="0"/>
              <a:t> </a:t>
            </a:r>
            <a:r>
              <a:rPr lang="ru-RU" dirty="0" smtClean="0"/>
              <a:t>над цветами  </a:t>
            </a:r>
            <a:r>
              <a:rPr lang="en-US" dirty="0" smtClean="0"/>
              <a:t>[2/2]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8</a:t>
            </a:fld>
            <a:r>
              <a:rPr lang="ru-RU" dirty="0" smtClean="0"/>
              <a:t> (8)</a:t>
            </a: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1"/>
          </p:nvPr>
        </p:nvSpPr>
        <p:spPr>
          <a:xfrm>
            <a:off x="457200" y="1177701"/>
            <a:ext cx="4762872" cy="5156423"/>
          </a:xfrm>
        </p:spPr>
        <p:txBody>
          <a:bodyPr>
            <a:noAutofit/>
          </a:bodyPr>
          <a:lstStyle/>
          <a:p>
            <a:pPr>
              <a:spcBef>
                <a:spcPts val="0"/>
              </a:spcBef>
              <a:buFontTx/>
              <a:buNone/>
              <a:defRPr/>
            </a:pPr>
            <a:r>
              <a:rPr lang="ru-RU" sz="1600" i="1" dirty="0" smtClean="0">
                <a:latin typeface="Consolas" pitchFamily="49" charset="0"/>
                <a:cs typeface="Consolas" pitchFamily="49" charset="0"/>
              </a:rPr>
              <a:t>/* Задаем </a:t>
            </a:r>
            <a:r>
              <a:rPr lang="ru-RU" sz="1600" b="1" i="1" dirty="0" smtClean="0">
                <a:solidFill>
                  <a:srgbClr val="FF0000"/>
                </a:solidFill>
                <a:latin typeface="Consolas" pitchFamily="49" charset="0"/>
                <a:cs typeface="Consolas" pitchFamily="49" charset="0"/>
              </a:rPr>
              <a:t>красный четырехугольник </a:t>
            </a:r>
            <a:r>
              <a:rPr lang="ru-RU" sz="1600" i="1" dirty="0" smtClean="0">
                <a:latin typeface="Consolas" pitchFamily="49" charset="0"/>
                <a:cs typeface="Consolas" pitchFamily="49" charset="0"/>
              </a:rPr>
              <a:t>*/</a:t>
            </a:r>
          </a:p>
          <a:p>
            <a:pPr>
              <a:spcBef>
                <a:spcPts val="0"/>
              </a:spcBef>
              <a:buFontTx/>
              <a:buNone/>
              <a:defRPr/>
            </a:pPr>
            <a:r>
              <a:rPr lang="ru-RU" sz="1600" dirty="0" smtClean="0">
                <a:latin typeface="Consolas" pitchFamily="49" charset="0"/>
                <a:cs typeface="Consolas" pitchFamily="49" charset="0"/>
              </a:rPr>
              <a:t>	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gl</a:t>
            </a:r>
            <a:r>
              <a:rPr lang="en-US" sz="1600" b="1" dirty="0" smtClean="0">
                <a:latin typeface="Consolas" pitchFamily="49" charset="0"/>
                <a:cs typeface="Consolas" pitchFamily="49" charset="0"/>
              </a:rPr>
              <a:t>Color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3ub( </a:t>
            </a:r>
            <a:r>
              <a:rPr lang="en-US" sz="1600" i="1" dirty="0" smtClean="0">
                <a:latin typeface="Consolas" pitchFamily="49" charset="0"/>
                <a:cs typeface="Consolas" pitchFamily="49" charset="0"/>
              </a:rPr>
              <a:t>255, 0, 0</a:t>
            </a:r>
            <a:r>
              <a:rPr lang="ru-RU" sz="1600" i="1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);</a:t>
            </a:r>
            <a:endParaRPr lang="ru-RU" sz="1600" dirty="0" smtClean="0">
              <a:latin typeface="Consolas" pitchFamily="49" charset="0"/>
              <a:cs typeface="Consolas" pitchFamily="49" charset="0"/>
            </a:endParaRPr>
          </a:p>
          <a:p>
            <a:pPr>
              <a:spcBef>
                <a:spcPts val="0"/>
              </a:spcBef>
              <a:buFontTx/>
              <a:buNone/>
              <a:defRPr/>
            </a:pPr>
            <a:r>
              <a:rPr lang="ru-RU" sz="1600" dirty="0" smtClean="0">
                <a:latin typeface="Consolas" pitchFamily="49" charset="0"/>
                <a:cs typeface="Consolas" pitchFamily="49" charset="0"/>
              </a:rPr>
              <a:t>	</a:t>
            </a:r>
            <a:r>
              <a:rPr lang="en-US" sz="1600" dirty="0" err="1" smtClean="0">
                <a:latin typeface="Consolas" pitchFamily="49" charset="0"/>
                <a:cs typeface="Consolas" pitchFamily="49" charset="0"/>
              </a:rPr>
              <a:t>gl</a:t>
            </a:r>
            <a:r>
              <a:rPr lang="en-US" sz="1600" b="1" dirty="0" err="1" smtClean="0">
                <a:latin typeface="Consolas" pitchFamily="49" charset="0"/>
                <a:cs typeface="Consolas" pitchFamily="49" charset="0"/>
              </a:rPr>
              <a:t>Begin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( </a:t>
            </a:r>
            <a:r>
              <a:rPr lang="en-US" sz="1600" u="sng" dirty="0" smtClean="0">
                <a:latin typeface="Consolas" pitchFamily="49" charset="0"/>
                <a:cs typeface="Consolas" pitchFamily="49" charset="0"/>
              </a:rPr>
              <a:t>GL_QUADS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 );</a:t>
            </a:r>
            <a:endParaRPr lang="ru-RU" sz="1600" dirty="0" smtClean="0">
              <a:latin typeface="Consolas" pitchFamily="49" charset="0"/>
              <a:cs typeface="Consolas" pitchFamily="49" charset="0"/>
            </a:endParaRPr>
          </a:p>
          <a:p>
            <a:pPr>
              <a:spcBef>
                <a:spcPts val="0"/>
              </a:spcBef>
              <a:buFontTx/>
              <a:buNone/>
              <a:defRPr/>
            </a:pPr>
            <a:r>
              <a:rPr lang="ru-RU" sz="1600" dirty="0" smtClean="0">
                <a:latin typeface="Consolas" pitchFamily="49" charset="0"/>
                <a:cs typeface="Consolas" pitchFamily="49" charset="0"/>
              </a:rPr>
              <a:t>	  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gl</a:t>
            </a:r>
            <a:r>
              <a:rPr lang="en-US" sz="1600" b="1" dirty="0" smtClean="0">
                <a:latin typeface="Consolas" pitchFamily="49" charset="0"/>
                <a:cs typeface="Consolas" pitchFamily="49" charset="0"/>
              </a:rPr>
              <a:t>Vertex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2f ( </a:t>
            </a:r>
            <a:r>
              <a:rPr lang="ru-RU" sz="1600" i="1" dirty="0" smtClean="0">
                <a:latin typeface="Consolas" pitchFamily="49" charset="0"/>
                <a:cs typeface="Consolas" pitchFamily="49" charset="0"/>
              </a:rPr>
              <a:t>1</a:t>
            </a:r>
            <a:r>
              <a:rPr lang="en-US" sz="1600" i="1" dirty="0" smtClean="0">
                <a:latin typeface="Consolas" pitchFamily="49" charset="0"/>
                <a:cs typeface="Consolas" pitchFamily="49" charset="0"/>
              </a:rPr>
              <a:t>00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, </a:t>
            </a:r>
            <a:r>
              <a:rPr lang="ru-RU" sz="1600" i="1" dirty="0" smtClean="0">
                <a:latin typeface="Consolas" pitchFamily="49" charset="0"/>
                <a:cs typeface="Consolas" pitchFamily="49" charset="0"/>
              </a:rPr>
              <a:t>2</a:t>
            </a:r>
            <a:r>
              <a:rPr lang="en-US" sz="1600" i="1" dirty="0" smtClean="0">
                <a:latin typeface="Consolas" pitchFamily="49" charset="0"/>
                <a:cs typeface="Consolas" pitchFamily="49" charset="0"/>
              </a:rPr>
              <a:t>00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);</a:t>
            </a:r>
            <a:r>
              <a:rPr lang="ru-RU" sz="1600" dirty="0" smtClean="0">
                <a:latin typeface="Consolas" pitchFamily="49" charset="0"/>
                <a:cs typeface="Consolas" pitchFamily="49" charset="0"/>
              </a:rPr>
              <a:t/>
            </a:r>
            <a:br>
              <a:rPr lang="ru-RU" sz="1600" dirty="0" smtClean="0">
                <a:latin typeface="Consolas" pitchFamily="49" charset="0"/>
                <a:cs typeface="Consolas" pitchFamily="49" charset="0"/>
              </a:rPr>
            </a:br>
            <a:r>
              <a:rPr lang="ru-RU" sz="1600" dirty="0" smtClean="0">
                <a:latin typeface="Consolas" pitchFamily="49" charset="0"/>
                <a:cs typeface="Consolas" pitchFamily="49" charset="0"/>
              </a:rPr>
              <a:t>  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gl</a:t>
            </a:r>
            <a:r>
              <a:rPr lang="en-US" sz="1600" b="1" dirty="0" smtClean="0">
                <a:latin typeface="Consolas" pitchFamily="49" charset="0"/>
                <a:cs typeface="Consolas" pitchFamily="49" charset="0"/>
              </a:rPr>
              <a:t>Vertex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2f ( </a:t>
            </a:r>
            <a:r>
              <a:rPr lang="ru-RU" sz="1600" i="1" dirty="0" smtClean="0">
                <a:latin typeface="Consolas" pitchFamily="49" charset="0"/>
                <a:cs typeface="Consolas" pitchFamily="49" charset="0"/>
              </a:rPr>
              <a:t>2</a:t>
            </a:r>
            <a:r>
              <a:rPr lang="en-US" sz="1600" i="1" dirty="0" smtClean="0">
                <a:latin typeface="Consolas" pitchFamily="49" charset="0"/>
                <a:cs typeface="Consolas" pitchFamily="49" charset="0"/>
              </a:rPr>
              <a:t>00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, </a:t>
            </a:r>
            <a:r>
              <a:rPr lang="ru-RU" sz="1600" i="1" dirty="0" smtClean="0">
                <a:latin typeface="Consolas" pitchFamily="49" charset="0"/>
                <a:cs typeface="Consolas" pitchFamily="49" charset="0"/>
              </a:rPr>
              <a:t>2</a:t>
            </a:r>
            <a:r>
              <a:rPr lang="en-US" sz="1600" i="1" dirty="0" smtClean="0">
                <a:latin typeface="Consolas" pitchFamily="49" charset="0"/>
                <a:cs typeface="Consolas" pitchFamily="49" charset="0"/>
              </a:rPr>
              <a:t>00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);</a:t>
            </a:r>
            <a:r>
              <a:rPr lang="ru-RU" sz="1600" dirty="0" smtClean="0">
                <a:latin typeface="Consolas" pitchFamily="49" charset="0"/>
                <a:cs typeface="Consolas" pitchFamily="49" charset="0"/>
              </a:rPr>
              <a:t/>
            </a:r>
            <a:br>
              <a:rPr lang="ru-RU" sz="1600" dirty="0" smtClean="0">
                <a:latin typeface="Consolas" pitchFamily="49" charset="0"/>
                <a:cs typeface="Consolas" pitchFamily="49" charset="0"/>
              </a:rPr>
            </a:br>
            <a:r>
              <a:rPr lang="ru-RU" sz="1600" dirty="0" smtClean="0">
                <a:latin typeface="Consolas" pitchFamily="49" charset="0"/>
                <a:cs typeface="Consolas" pitchFamily="49" charset="0"/>
              </a:rPr>
              <a:t>  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gl</a:t>
            </a:r>
            <a:r>
              <a:rPr lang="en-US" sz="1600" b="1" dirty="0" smtClean="0">
                <a:latin typeface="Consolas" pitchFamily="49" charset="0"/>
                <a:cs typeface="Consolas" pitchFamily="49" charset="0"/>
              </a:rPr>
              <a:t>Vertex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2f ( </a:t>
            </a:r>
            <a:r>
              <a:rPr lang="ru-RU" sz="1600" i="1" dirty="0" smtClean="0">
                <a:latin typeface="Consolas" pitchFamily="49" charset="0"/>
                <a:cs typeface="Consolas" pitchFamily="49" charset="0"/>
              </a:rPr>
              <a:t>1</a:t>
            </a:r>
            <a:r>
              <a:rPr lang="en-US" sz="1600" i="1" dirty="0" smtClean="0">
                <a:latin typeface="Consolas" pitchFamily="49" charset="0"/>
                <a:cs typeface="Consolas" pitchFamily="49" charset="0"/>
              </a:rPr>
              <a:t>00, </a:t>
            </a:r>
            <a:r>
              <a:rPr lang="ru-RU" sz="1600" i="1" dirty="0" smtClean="0">
                <a:latin typeface="Consolas" pitchFamily="49" charset="0"/>
                <a:cs typeface="Consolas" pitchFamily="49" charset="0"/>
              </a:rPr>
              <a:t>1</a:t>
            </a:r>
            <a:r>
              <a:rPr lang="en-US" sz="1600" i="1" dirty="0" smtClean="0">
                <a:latin typeface="Consolas" pitchFamily="49" charset="0"/>
                <a:cs typeface="Consolas" pitchFamily="49" charset="0"/>
              </a:rPr>
              <a:t>00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);</a:t>
            </a:r>
            <a:r>
              <a:rPr lang="ru-RU" sz="1600" dirty="0" smtClean="0">
                <a:latin typeface="Consolas" pitchFamily="49" charset="0"/>
                <a:cs typeface="Consolas" pitchFamily="49" charset="0"/>
              </a:rPr>
              <a:t/>
            </a:r>
            <a:br>
              <a:rPr lang="ru-RU" sz="1600" dirty="0" smtClean="0">
                <a:latin typeface="Consolas" pitchFamily="49" charset="0"/>
                <a:cs typeface="Consolas" pitchFamily="49" charset="0"/>
              </a:rPr>
            </a:br>
            <a:r>
              <a:rPr lang="ru-RU" sz="1600" dirty="0" smtClean="0">
                <a:latin typeface="Consolas" pitchFamily="49" charset="0"/>
                <a:cs typeface="Consolas" pitchFamily="49" charset="0"/>
              </a:rPr>
              <a:t>  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gl</a:t>
            </a:r>
            <a:r>
              <a:rPr lang="en-US" sz="1600" b="1" dirty="0" smtClean="0">
                <a:latin typeface="Consolas" pitchFamily="49" charset="0"/>
                <a:cs typeface="Consolas" pitchFamily="49" charset="0"/>
              </a:rPr>
              <a:t>Vertex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2f ( </a:t>
            </a:r>
            <a:r>
              <a:rPr lang="ru-RU" sz="1600" i="1" dirty="0" smtClean="0">
                <a:latin typeface="Consolas" pitchFamily="49" charset="0"/>
                <a:cs typeface="Consolas" pitchFamily="49" charset="0"/>
              </a:rPr>
              <a:t>2</a:t>
            </a:r>
            <a:r>
              <a:rPr lang="en-US" sz="1600" i="1" dirty="0" smtClean="0">
                <a:latin typeface="Consolas" pitchFamily="49" charset="0"/>
                <a:cs typeface="Consolas" pitchFamily="49" charset="0"/>
              </a:rPr>
              <a:t>00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, </a:t>
            </a:r>
            <a:r>
              <a:rPr lang="ru-RU" sz="1600" i="1" dirty="0" smtClean="0">
                <a:latin typeface="Consolas" pitchFamily="49" charset="0"/>
                <a:cs typeface="Consolas" pitchFamily="49" charset="0"/>
              </a:rPr>
              <a:t>1</a:t>
            </a:r>
            <a:r>
              <a:rPr lang="en-US" sz="1600" i="1" dirty="0" smtClean="0">
                <a:latin typeface="Consolas" pitchFamily="49" charset="0"/>
                <a:cs typeface="Consolas" pitchFamily="49" charset="0"/>
              </a:rPr>
              <a:t>00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);</a:t>
            </a:r>
          </a:p>
          <a:p>
            <a:pPr>
              <a:spcBef>
                <a:spcPts val="0"/>
              </a:spcBef>
              <a:buFontTx/>
              <a:buNone/>
              <a:defRPr/>
            </a:pPr>
            <a:r>
              <a:rPr lang="ru-RU" sz="1600" dirty="0" smtClean="0">
                <a:latin typeface="Consolas" pitchFamily="49" charset="0"/>
                <a:cs typeface="Consolas" pitchFamily="49" charset="0"/>
              </a:rPr>
              <a:t>	</a:t>
            </a:r>
            <a:r>
              <a:rPr lang="en-US" sz="1600" dirty="0" err="1" smtClean="0">
                <a:latin typeface="Consolas" pitchFamily="49" charset="0"/>
                <a:cs typeface="Consolas" pitchFamily="49" charset="0"/>
              </a:rPr>
              <a:t>gl</a:t>
            </a:r>
            <a:r>
              <a:rPr lang="en-US" sz="1600" b="1" dirty="0" err="1" smtClean="0">
                <a:latin typeface="Consolas" pitchFamily="49" charset="0"/>
                <a:cs typeface="Consolas" pitchFamily="49" charset="0"/>
              </a:rPr>
              <a:t>End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();</a:t>
            </a:r>
          </a:p>
          <a:p>
            <a:pPr>
              <a:spcBef>
                <a:spcPts val="0"/>
              </a:spcBef>
              <a:buFontTx/>
              <a:buNone/>
              <a:defRPr/>
            </a:pPr>
            <a:endParaRPr lang="ru-RU" sz="1600" dirty="0" smtClean="0">
              <a:latin typeface="Consolas" pitchFamily="49" charset="0"/>
              <a:cs typeface="Consolas" pitchFamily="49" charset="0"/>
            </a:endParaRPr>
          </a:p>
          <a:p>
            <a:pPr>
              <a:spcBef>
                <a:spcPts val="0"/>
              </a:spcBef>
              <a:buFontTx/>
              <a:buNone/>
              <a:defRPr/>
            </a:pPr>
            <a:r>
              <a:rPr lang="ru-RU" sz="1600" i="1" dirty="0" smtClean="0">
                <a:latin typeface="Consolas" pitchFamily="49" charset="0"/>
                <a:cs typeface="Consolas" pitchFamily="49" charset="0"/>
              </a:rPr>
              <a:t>/* Устанавливаем </a:t>
            </a:r>
            <a:r>
              <a:rPr lang="ru-RU" sz="1600" b="1" i="1" dirty="0" smtClean="0">
                <a:solidFill>
                  <a:srgbClr val="FFFF00"/>
                </a:solidFill>
                <a:latin typeface="Consolas" pitchFamily="49" charset="0"/>
                <a:cs typeface="Consolas" pitchFamily="49" charset="0"/>
              </a:rPr>
              <a:t>логическую операцию </a:t>
            </a:r>
            <a:r>
              <a:rPr lang="ru-RU" sz="1600" i="1" dirty="0" smtClean="0">
                <a:latin typeface="Consolas" pitchFamily="49" charset="0"/>
                <a:cs typeface="Consolas" pitchFamily="49" charset="0"/>
              </a:rPr>
              <a:t>*/</a:t>
            </a:r>
          </a:p>
          <a:p>
            <a:pPr>
              <a:spcBef>
                <a:spcPts val="0"/>
              </a:spcBef>
              <a:buFontTx/>
              <a:buNone/>
              <a:defRPr/>
            </a:pPr>
            <a:r>
              <a:rPr lang="ru-RU" sz="1600" dirty="0" smtClean="0">
                <a:latin typeface="Consolas" pitchFamily="49" charset="0"/>
                <a:cs typeface="Consolas" pitchFamily="49" charset="0"/>
              </a:rPr>
              <a:t>	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600" dirty="0" err="1" smtClean="0">
                <a:latin typeface="Consolas" pitchFamily="49" charset="0"/>
                <a:cs typeface="Consolas" pitchFamily="49" charset="0"/>
              </a:rPr>
              <a:t>gl</a:t>
            </a:r>
            <a:r>
              <a:rPr lang="en-US" sz="1600" b="1" dirty="0" err="1" smtClean="0">
                <a:latin typeface="Consolas" pitchFamily="49" charset="0"/>
                <a:cs typeface="Consolas" pitchFamily="49" charset="0"/>
              </a:rPr>
              <a:t>Enable</a:t>
            </a:r>
            <a:r>
              <a:rPr lang="ru-RU" sz="16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(</a:t>
            </a:r>
            <a:r>
              <a:rPr lang="ru-RU" sz="16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GL_COLOR_LOGIC_OP</a:t>
            </a:r>
            <a:r>
              <a:rPr lang="ru-RU" sz="16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);</a:t>
            </a:r>
          </a:p>
          <a:p>
            <a:pPr>
              <a:spcBef>
                <a:spcPts val="0"/>
              </a:spcBef>
              <a:buFontTx/>
              <a:buNone/>
              <a:defRPr/>
            </a:pPr>
            <a:r>
              <a:rPr lang="ru-RU" sz="1600" dirty="0" smtClean="0">
                <a:latin typeface="Consolas" pitchFamily="49" charset="0"/>
                <a:cs typeface="Consolas" pitchFamily="49" charset="0"/>
              </a:rPr>
              <a:t>	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600" dirty="0" err="1" smtClean="0">
                <a:latin typeface="Consolas" pitchFamily="49" charset="0"/>
                <a:cs typeface="Consolas" pitchFamily="49" charset="0"/>
              </a:rPr>
              <a:t>gl</a:t>
            </a:r>
            <a:r>
              <a:rPr lang="en-US" sz="1600" b="1" dirty="0" err="1" smtClean="0">
                <a:latin typeface="Consolas" pitchFamily="49" charset="0"/>
                <a:cs typeface="Consolas" pitchFamily="49" charset="0"/>
              </a:rPr>
              <a:t>LogicOp</a:t>
            </a:r>
            <a:r>
              <a:rPr lang="ru-RU" sz="16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(</a:t>
            </a:r>
            <a:r>
              <a:rPr lang="ru-RU" sz="16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GL_OR</a:t>
            </a:r>
            <a:r>
              <a:rPr lang="ru-RU" sz="16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);</a:t>
            </a:r>
          </a:p>
          <a:p>
            <a:pPr>
              <a:spcBef>
                <a:spcPts val="0"/>
              </a:spcBef>
              <a:buFontTx/>
              <a:buNone/>
              <a:defRPr/>
            </a:pPr>
            <a:endParaRPr lang="en-US" sz="1600" dirty="0" smtClean="0">
              <a:latin typeface="Consolas" pitchFamily="49" charset="0"/>
              <a:cs typeface="Consolas" pitchFamily="49" charset="0"/>
            </a:endParaRPr>
          </a:p>
          <a:p>
            <a:pPr>
              <a:spcBef>
                <a:spcPts val="0"/>
              </a:spcBef>
              <a:buFontTx/>
              <a:buNone/>
              <a:defRPr/>
            </a:pPr>
            <a:r>
              <a:rPr lang="ru-RU" sz="1600" b="1" i="1" dirty="0" smtClean="0">
                <a:latin typeface="Consolas" pitchFamily="49" charset="0"/>
                <a:cs typeface="Consolas" pitchFamily="49" charset="0"/>
              </a:rPr>
              <a:t>/* </a:t>
            </a:r>
            <a:r>
              <a:rPr lang="ru-RU" sz="1600" i="1" dirty="0" smtClean="0">
                <a:latin typeface="Consolas" pitchFamily="49" charset="0"/>
                <a:cs typeface="Consolas" pitchFamily="49" charset="0"/>
              </a:rPr>
              <a:t>Задаем</a:t>
            </a:r>
            <a:r>
              <a:rPr lang="ru-RU" sz="1600" b="1" i="1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ru-RU" sz="1600" b="1" i="1" dirty="0" smtClean="0">
                <a:solidFill>
                  <a:srgbClr val="00B050"/>
                </a:solidFill>
                <a:latin typeface="Consolas" pitchFamily="49" charset="0"/>
                <a:cs typeface="Consolas" pitchFamily="49" charset="0"/>
              </a:rPr>
              <a:t>зеленый четырехугольник </a:t>
            </a:r>
            <a:r>
              <a:rPr lang="ru-RU" sz="1600" b="1" i="1" dirty="0" smtClean="0">
                <a:latin typeface="Consolas" pitchFamily="49" charset="0"/>
                <a:cs typeface="Consolas" pitchFamily="49" charset="0"/>
              </a:rPr>
              <a:t>*/</a:t>
            </a:r>
          </a:p>
          <a:p>
            <a:pPr>
              <a:spcBef>
                <a:spcPts val="0"/>
              </a:spcBef>
              <a:buFontTx/>
              <a:buNone/>
              <a:defRPr/>
            </a:pPr>
            <a:r>
              <a:rPr lang="ru-RU" sz="1600" dirty="0" smtClean="0">
                <a:latin typeface="Consolas" pitchFamily="49" charset="0"/>
                <a:cs typeface="Consolas" pitchFamily="49" charset="0"/>
              </a:rPr>
              <a:t>	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gl</a:t>
            </a:r>
            <a:r>
              <a:rPr lang="en-US" sz="1600" b="1" dirty="0" smtClean="0">
                <a:latin typeface="Consolas" pitchFamily="49" charset="0"/>
                <a:cs typeface="Consolas" pitchFamily="49" charset="0"/>
              </a:rPr>
              <a:t>Color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3ub( </a:t>
            </a:r>
            <a:r>
              <a:rPr lang="ru-RU" sz="1600" dirty="0" smtClean="0">
                <a:latin typeface="Consolas" pitchFamily="49" charset="0"/>
                <a:cs typeface="Consolas" pitchFamily="49" charset="0"/>
              </a:rPr>
              <a:t>0</a:t>
            </a:r>
            <a:r>
              <a:rPr lang="en-US" sz="1600" i="1" dirty="0" smtClean="0">
                <a:latin typeface="Consolas" pitchFamily="49" charset="0"/>
                <a:cs typeface="Consolas" pitchFamily="49" charset="0"/>
              </a:rPr>
              <a:t>, </a:t>
            </a:r>
            <a:r>
              <a:rPr lang="ru-RU" sz="1600" i="1" dirty="0" smtClean="0">
                <a:latin typeface="Consolas" pitchFamily="49" charset="0"/>
                <a:cs typeface="Consolas" pitchFamily="49" charset="0"/>
              </a:rPr>
              <a:t>255</a:t>
            </a:r>
            <a:r>
              <a:rPr lang="en-US" sz="1600" i="1" dirty="0" smtClean="0">
                <a:latin typeface="Consolas" pitchFamily="49" charset="0"/>
                <a:cs typeface="Consolas" pitchFamily="49" charset="0"/>
              </a:rPr>
              <a:t>, 0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);</a:t>
            </a:r>
            <a:endParaRPr lang="ru-RU" sz="1600" dirty="0" smtClean="0">
              <a:latin typeface="Consolas" pitchFamily="49" charset="0"/>
              <a:cs typeface="Consolas" pitchFamily="49" charset="0"/>
            </a:endParaRPr>
          </a:p>
          <a:p>
            <a:pPr>
              <a:spcBef>
                <a:spcPts val="0"/>
              </a:spcBef>
              <a:buFontTx/>
              <a:buNone/>
              <a:defRPr/>
            </a:pPr>
            <a:r>
              <a:rPr lang="ru-RU" sz="1600" dirty="0" smtClean="0">
                <a:latin typeface="Consolas" pitchFamily="49" charset="0"/>
                <a:cs typeface="Consolas" pitchFamily="49" charset="0"/>
              </a:rPr>
              <a:t>	</a:t>
            </a:r>
            <a:r>
              <a:rPr lang="en-US" sz="1600" dirty="0" err="1" smtClean="0">
                <a:latin typeface="Consolas" pitchFamily="49" charset="0"/>
                <a:cs typeface="Consolas" pitchFamily="49" charset="0"/>
              </a:rPr>
              <a:t>gl</a:t>
            </a:r>
            <a:r>
              <a:rPr lang="en-US" sz="1600" b="1" dirty="0" err="1" smtClean="0">
                <a:latin typeface="Consolas" pitchFamily="49" charset="0"/>
                <a:cs typeface="Consolas" pitchFamily="49" charset="0"/>
              </a:rPr>
              <a:t>Begin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( </a:t>
            </a:r>
            <a:r>
              <a:rPr lang="en-US" sz="1600" u="sng" dirty="0" smtClean="0">
                <a:latin typeface="Consolas" pitchFamily="49" charset="0"/>
                <a:cs typeface="Consolas" pitchFamily="49" charset="0"/>
              </a:rPr>
              <a:t>GL_QUADS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 );</a:t>
            </a:r>
            <a:endParaRPr lang="ru-RU" sz="1600" dirty="0" smtClean="0">
              <a:latin typeface="Consolas" pitchFamily="49" charset="0"/>
              <a:cs typeface="Consolas" pitchFamily="49" charset="0"/>
            </a:endParaRPr>
          </a:p>
          <a:p>
            <a:pPr>
              <a:spcBef>
                <a:spcPts val="0"/>
              </a:spcBef>
              <a:buFontTx/>
              <a:buNone/>
              <a:defRPr/>
            </a:pPr>
            <a:r>
              <a:rPr lang="ru-RU" sz="1600" dirty="0" smtClean="0">
                <a:latin typeface="Consolas" pitchFamily="49" charset="0"/>
                <a:cs typeface="Consolas" pitchFamily="49" charset="0"/>
              </a:rPr>
              <a:t>	  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gl</a:t>
            </a:r>
            <a:r>
              <a:rPr lang="en-US" sz="1600" b="1" dirty="0" smtClean="0">
                <a:latin typeface="Consolas" pitchFamily="49" charset="0"/>
                <a:cs typeface="Consolas" pitchFamily="49" charset="0"/>
              </a:rPr>
              <a:t>Vertex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2f ( </a:t>
            </a:r>
            <a:r>
              <a:rPr lang="ru-RU" sz="1600" i="1" dirty="0" smtClean="0">
                <a:latin typeface="Consolas" pitchFamily="49" charset="0"/>
                <a:cs typeface="Consolas" pitchFamily="49" charset="0"/>
              </a:rPr>
              <a:t>2</a:t>
            </a:r>
            <a:r>
              <a:rPr lang="en-US" sz="1600" i="1" dirty="0" smtClean="0">
                <a:latin typeface="Consolas" pitchFamily="49" charset="0"/>
                <a:cs typeface="Consolas" pitchFamily="49" charset="0"/>
              </a:rPr>
              <a:t>00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, </a:t>
            </a:r>
            <a:r>
              <a:rPr lang="ru-RU" sz="1600" dirty="0" smtClean="0">
                <a:latin typeface="Consolas" pitchFamily="49" charset="0"/>
                <a:cs typeface="Consolas" pitchFamily="49" charset="0"/>
              </a:rPr>
              <a:t>3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00);</a:t>
            </a:r>
            <a:r>
              <a:rPr lang="ru-RU" sz="1600" dirty="0" smtClean="0">
                <a:latin typeface="Consolas" pitchFamily="49" charset="0"/>
                <a:cs typeface="Consolas" pitchFamily="49" charset="0"/>
              </a:rPr>
              <a:t/>
            </a:r>
            <a:br>
              <a:rPr lang="ru-RU" sz="1600" dirty="0" smtClean="0">
                <a:latin typeface="Consolas" pitchFamily="49" charset="0"/>
                <a:cs typeface="Consolas" pitchFamily="49" charset="0"/>
              </a:rPr>
            </a:br>
            <a:r>
              <a:rPr lang="ru-RU" sz="1600" dirty="0" smtClean="0">
                <a:latin typeface="Consolas" pitchFamily="49" charset="0"/>
                <a:cs typeface="Consolas" pitchFamily="49" charset="0"/>
              </a:rPr>
              <a:t>  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gl</a:t>
            </a:r>
            <a:r>
              <a:rPr lang="en-US" sz="1600" b="1" dirty="0" smtClean="0">
                <a:latin typeface="Consolas" pitchFamily="49" charset="0"/>
                <a:cs typeface="Consolas" pitchFamily="49" charset="0"/>
              </a:rPr>
              <a:t>Vertex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2f ( </a:t>
            </a:r>
            <a:r>
              <a:rPr lang="ru-RU" sz="1600" i="1" dirty="0" smtClean="0">
                <a:latin typeface="Consolas" pitchFamily="49" charset="0"/>
                <a:cs typeface="Consolas" pitchFamily="49" charset="0"/>
              </a:rPr>
              <a:t>3</a:t>
            </a:r>
            <a:r>
              <a:rPr lang="en-US" sz="1600" i="1" dirty="0" smtClean="0">
                <a:latin typeface="Consolas" pitchFamily="49" charset="0"/>
                <a:cs typeface="Consolas" pitchFamily="49" charset="0"/>
              </a:rPr>
              <a:t>00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, </a:t>
            </a:r>
            <a:r>
              <a:rPr lang="ru-RU" sz="1600" dirty="0" smtClean="0">
                <a:latin typeface="Consolas" pitchFamily="49" charset="0"/>
                <a:cs typeface="Consolas" pitchFamily="49" charset="0"/>
              </a:rPr>
              <a:t>3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00);</a:t>
            </a:r>
            <a:r>
              <a:rPr lang="ru-RU" sz="1600" dirty="0" smtClean="0">
                <a:latin typeface="Consolas" pitchFamily="49" charset="0"/>
                <a:cs typeface="Consolas" pitchFamily="49" charset="0"/>
              </a:rPr>
              <a:t/>
            </a:r>
            <a:br>
              <a:rPr lang="ru-RU" sz="1600" dirty="0" smtClean="0">
                <a:latin typeface="Consolas" pitchFamily="49" charset="0"/>
                <a:cs typeface="Consolas" pitchFamily="49" charset="0"/>
              </a:rPr>
            </a:br>
            <a:r>
              <a:rPr lang="ru-RU" sz="1600" dirty="0" smtClean="0">
                <a:latin typeface="Consolas" pitchFamily="49" charset="0"/>
                <a:cs typeface="Consolas" pitchFamily="49" charset="0"/>
              </a:rPr>
              <a:t>  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gl</a:t>
            </a:r>
            <a:r>
              <a:rPr lang="en-US" sz="1600" b="1" dirty="0" smtClean="0">
                <a:latin typeface="Consolas" pitchFamily="49" charset="0"/>
                <a:cs typeface="Consolas" pitchFamily="49" charset="0"/>
              </a:rPr>
              <a:t>Vertex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2f ( </a:t>
            </a:r>
            <a:r>
              <a:rPr lang="ru-RU" sz="1600" i="1" dirty="0" smtClean="0">
                <a:latin typeface="Consolas" pitchFamily="49" charset="0"/>
                <a:cs typeface="Consolas" pitchFamily="49" charset="0"/>
              </a:rPr>
              <a:t>2</a:t>
            </a:r>
            <a:r>
              <a:rPr lang="en-US" sz="1600" i="1" dirty="0" smtClean="0">
                <a:latin typeface="Consolas" pitchFamily="49" charset="0"/>
                <a:cs typeface="Consolas" pitchFamily="49" charset="0"/>
              </a:rPr>
              <a:t>00, </a:t>
            </a:r>
            <a:r>
              <a:rPr lang="ru-RU" sz="1600" i="1" dirty="0" smtClean="0">
                <a:latin typeface="Consolas" pitchFamily="49" charset="0"/>
                <a:cs typeface="Consolas" pitchFamily="49" charset="0"/>
              </a:rPr>
              <a:t>2</a:t>
            </a:r>
            <a:r>
              <a:rPr lang="en-US" sz="1600" i="1" dirty="0" smtClean="0">
                <a:latin typeface="Consolas" pitchFamily="49" charset="0"/>
                <a:cs typeface="Consolas" pitchFamily="49" charset="0"/>
              </a:rPr>
              <a:t>00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);</a:t>
            </a:r>
            <a:r>
              <a:rPr lang="ru-RU" sz="1600" dirty="0" smtClean="0">
                <a:latin typeface="Consolas" pitchFamily="49" charset="0"/>
                <a:cs typeface="Consolas" pitchFamily="49" charset="0"/>
              </a:rPr>
              <a:t/>
            </a:r>
            <a:br>
              <a:rPr lang="ru-RU" sz="1600" dirty="0" smtClean="0">
                <a:latin typeface="Consolas" pitchFamily="49" charset="0"/>
                <a:cs typeface="Consolas" pitchFamily="49" charset="0"/>
              </a:rPr>
            </a:br>
            <a:r>
              <a:rPr lang="ru-RU" sz="1600" dirty="0" smtClean="0">
                <a:latin typeface="Consolas" pitchFamily="49" charset="0"/>
                <a:cs typeface="Consolas" pitchFamily="49" charset="0"/>
              </a:rPr>
              <a:t>  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gl</a:t>
            </a:r>
            <a:r>
              <a:rPr lang="en-US" sz="1600" b="1" dirty="0" smtClean="0">
                <a:latin typeface="Consolas" pitchFamily="49" charset="0"/>
                <a:cs typeface="Consolas" pitchFamily="49" charset="0"/>
              </a:rPr>
              <a:t>Vertex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2f ( </a:t>
            </a:r>
            <a:r>
              <a:rPr lang="ru-RU" sz="1600" i="1" dirty="0" smtClean="0">
                <a:latin typeface="Consolas" pitchFamily="49" charset="0"/>
                <a:cs typeface="Consolas" pitchFamily="49" charset="0"/>
              </a:rPr>
              <a:t>3</a:t>
            </a:r>
            <a:r>
              <a:rPr lang="en-US" sz="1600" i="1" dirty="0" smtClean="0">
                <a:latin typeface="Consolas" pitchFamily="49" charset="0"/>
                <a:cs typeface="Consolas" pitchFamily="49" charset="0"/>
              </a:rPr>
              <a:t>00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, </a:t>
            </a:r>
            <a:r>
              <a:rPr lang="ru-RU" sz="1600" dirty="0" smtClean="0">
                <a:latin typeface="Consolas" pitchFamily="49" charset="0"/>
                <a:cs typeface="Consolas" pitchFamily="49" charset="0"/>
              </a:rPr>
              <a:t>2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00);</a:t>
            </a:r>
          </a:p>
          <a:p>
            <a:pPr>
              <a:spcBef>
                <a:spcPts val="0"/>
              </a:spcBef>
              <a:buFontTx/>
              <a:buNone/>
              <a:defRPr/>
            </a:pPr>
            <a:r>
              <a:rPr lang="ru-RU" sz="1600" dirty="0" smtClean="0">
                <a:latin typeface="Consolas" pitchFamily="49" charset="0"/>
                <a:cs typeface="Consolas" pitchFamily="49" charset="0"/>
              </a:rPr>
              <a:t>	</a:t>
            </a:r>
            <a:r>
              <a:rPr lang="en-US" sz="1600" dirty="0" err="1" smtClean="0">
                <a:latin typeface="Consolas" pitchFamily="49" charset="0"/>
                <a:cs typeface="Consolas" pitchFamily="49" charset="0"/>
              </a:rPr>
              <a:t>gl</a:t>
            </a:r>
            <a:r>
              <a:rPr lang="en-US" sz="1600" b="1" dirty="0" err="1" smtClean="0">
                <a:latin typeface="Consolas" pitchFamily="49" charset="0"/>
                <a:cs typeface="Consolas" pitchFamily="49" charset="0"/>
              </a:rPr>
              <a:t>End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();</a:t>
            </a:r>
          </a:p>
          <a:p>
            <a:pPr>
              <a:spcBef>
                <a:spcPts val="0"/>
              </a:spcBef>
              <a:buFontTx/>
              <a:buNone/>
              <a:defRPr/>
            </a:pPr>
            <a:endParaRPr lang="ru-RU" sz="1600" dirty="0" smtClean="0">
              <a:latin typeface="Consolas" pitchFamily="49" charset="0"/>
              <a:cs typeface="Consolas" pitchFamily="49" charset="0"/>
            </a:endParaRPr>
          </a:p>
        </p:txBody>
      </p:sp>
      <p:pic>
        <p:nvPicPr>
          <p:cNvPr id="6" name="Рисунок 5" descr="Logic_OR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56176" y="3861047"/>
            <a:ext cx="2457028" cy="24482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Logic_OR_not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56176" y="1268760"/>
            <a:ext cx="2455590" cy="2448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500"/>
                                        <p:tgtEl>
                                          <p:spTgt spid="5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000"/>
                            </p:stCondLst>
                            <p:childTnLst>
                              <p:par>
                                <p:cTn id="40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5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500"/>
                            </p:stCondLst>
                            <p:childTnLst>
                              <p:par>
                                <p:cTn id="44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1" dur="5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"/>
                            </p:stCondLst>
                            <p:childTnLst>
                              <p:par>
                                <p:cTn id="5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5" dur="5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000"/>
                            </p:stCondLst>
                            <p:childTnLst>
                              <p:par>
                                <p:cTn id="5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9" dur="500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000"/>
                            </p:stCondLst>
                            <p:childTnLst>
                              <p:par>
                                <p:cTn id="61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ема КГ">
  <a:themeElements>
    <a:clrScheme name="Другая 1">
      <a:dk1>
        <a:sysClr val="windowText" lastClr="000000"/>
      </a:dk1>
      <a:lt1>
        <a:sysClr val="window" lastClr="FFFFFF"/>
      </a:lt1>
      <a:dk2>
        <a:srgbClr val="000000"/>
      </a:dk2>
      <a:lt2>
        <a:srgbClr val="EEECE1"/>
      </a:lt2>
      <a:accent1>
        <a:srgbClr val="4F81BD"/>
      </a:accent1>
      <a:accent2>
        <a:srgbClr val="A5A5A5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Классическая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 КГ</Template>
  <TotalTime>1275</TotalTime>
  <Words>460</Words>
  <Application>Microsoft Office PowerPoint</Application>
  <PresentationFormat>Экран (4:3)</PresentationFormat>
  <Paragraphs>152</Paragraphs>
  <Slides>8</Slides>
  <Notes>7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Тема КГ</vt:lpstr>
      <vt:lpstr>(работа с изображениями)</vt:lpstr>
      <vt:lpstr>Загрузка изображений</vt:lpstr>
      <vt:lpstr>Вывод изображения на экран</vt:lpstr>
      <vt:lpstr>Буфер изображения</vt:lpstr>
      <vt:lpstr>Посимвольный вывод текста на экран glutBitmapCharacter ( font, char )</vt:lpstr>
      <vt:lpstr>Посимвольный вывод текста на экран glutStrokeCharacter ( font, char )</vt:lpstr>
      <vt:lpstr>Логические операции над цветами</vt:lpstr>
      <vt:lpstr>Смешивание  красного  и зеленого цветов по логической операции OR</vt:lpstr>
    </vt:vector>
  </TitlesOfParts>
  <Company>NSTU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Интерактивная Компьютерная  Графика</dc:title>
  <dc:creator>Александр</dc:creator>
  <cp:lastModifiedBy>admin</cp:lastModifiedBy>
  <cp:revision>125</cp:revision>
  <dcterms:created xsi:type="dcterms:W3CDTF">2014-02-11T08:42:57Z</dcterms:created>
  <dcterms:modified xsi:type="dcterms:W3CDTF">2024-10-15T05:19:01Z</dcterms:modified>
</cp:coreProperties>
</file>