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72" r:id="rId1"/>
  </p:sldMasterIdLst>
  <p:notesMasterIdLst>
    <p:notesMasterId r:id="rId8"/>
  </p:notesMasterIdLst>
  <p:sldIdLst>
    <p:sldId id="257" r:id="rId2"/>
    <p:sldId id="297" r:id="rId3"/>
    <p:sldId id="300" r:id="rId4"/>
    <p:sldId id="298" r:id="rId5"/>
    <p:sldId id="299" r:id="rId6"/>
    <p:sldId id="290" r:id="rId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33" autoAdjust="0"/>
    <p:restoredTop sz="94617" autoAdjust="0"/>
  </p:normalViewPr>
  <p:slideViewPr>
    <p:cSldViewPr>
      <p:cViewPr>
        <p:scale>
          <a:sx n="100" d="100"/>
          <a:sy n="100" d="100"/>
        </p:scale>
        <p:origin x="-1866" y="-21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06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>
              <a:defRPr/>
            </a:pPr>
            <a:fld id="{910A3475-E2FF-491A-82FA-5C488CCE5A63}" type="datetimeFigureOut">
              <a:rPr lang="ru-RU"/>
              <a:pPr>
                <a:defRPr/>
              </a:pPr>
              <a:t>15.10.2024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/>
            </a:lvl1pPr>
          </a:lstStyle>
          <a:p>
            <a:pPr>
              <a:defRPr/>
            </a:pPr>
            <a:fld id="{E7C0A8A3-9797-4293-99AB-6FA762278DC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pPr>
              <a:defRPr/>
            </a:pPr>
            <a:fld id="{9DEF83F2-B42B-4EC8-9B61-A073633D1C3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Прямоугольник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Прямоугольник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D2912BB-9F03-41D5-BEBC-F993589A2DC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565736D-C18C-4298-82AA-05FF4E92477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Равнобедренный треугольник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pPr>
              <a:defRPr/>
            </a:pPr>
            <a:fld id="{21E73F70-3B75-4733-85DF-17DEEEECCEA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CB24B33-8E74-4FC7-A2A2-DC894E1B6AF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8632491-C7C0-46B4-B729-0A185EBF209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21CD12E-5906-43DC-A721-79B23E56739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55C08EA-D4C5-46C0-850B-257C1289F24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A9FFD59-964E-49FA-B09B-158BD07602A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E876C71-FF61-48E6-9597-702500EE24E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ADD66B7E-B214-493F-B4CE-2D809E8D30E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8" name="Прямая соединительная линия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Прямая соединительная линия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Равнобедренный треугольник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dt="0"/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99592" y="5013176"/>
            <a:ext cx="7344816" cy="72008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(</a:t>
            </a:r>
            <a:r>
              <a:rPr lang="ru-RU" sz="3600" dirty="0" smtClean="0"/>
              <a:t>спрайты</a:t>
            </a:r>
            <a:r>
              <a:rPr lang="en-US" sz="3600" dirty="0" smtClean="0"/>
              <a:t>)</a:t>
            </a:r>
            <a:endParaRPr lang="ru-RU" sz="3600" dirty="0" smtClean="0"/>
          </a:p>
        </p:txBody>
      </p:sp>
      <p:sp>
        <p:nvSpPr>
          <p:cNvPr id="3" name="Прямоугольник 2"/>
          <p:cNvSpPr/>
          <p:nvPr/>
        </p:nvSpPr>
        <p:spPr>
          <a:xfrm>
            <a:off x="2411760" y="1017310"/>
            <a:ext cx="4572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Интерактивная</a:t>
            </a:r>
          </a:p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Компьютерная </a:t>
            </a:r>
          </a:p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Графика</a:t>
            </a:r>
            <a:endParaRPr lang="ru-RU" sz="4400" kern="10" dirty="0">
              <a:ln w="12700">
                <a:solidFill>
                  <a:schemeClr val="tx1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1115616" y="3645024"/>
            <a:ext cx="7196336" cy="1224136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Часть </a:t>
            </a: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4</a:t>
            </a:r>
            <a:r>
              <a:rPr lang="en-US" sz="3600" smtClean="0">
                <a:latin typeface="+mj-lt"/>
                <a:ea typeface="+mj-ea"/>
                <a:cs typeface="+mj-cs"/>
              </a:rPr>
              <a:t>-2</a:t>
            </a:r>
            <a:endParaRPr kumimoji="0" lang="ru-RU" sz="3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250"/>
                            </p:stCondLst>
                            <p:childTnLst>
                              <p:par>
                                <p:cTn id="2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Спрайты</a:t>
            </a:r>
            <a:br>
              <a:rPr lang="ru-RU" sz="2800" dirty="0" smtClean="0"/>
            </a:br>
            <a:r>
              <a:rPr lang="ru-RU" sz="2400" dirty="0" smtClean="0"/>
              <a:t>определение</a:t>
            </a:r>
            <a:endParaRPr lang="ru-RU" sz="2400" i="1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4</a:t>
            </a:r>
            <a:r>
              <a:rPr lang="ru-RU" dirty="0" smtClean="0"/>
              <a:t>.</a:t>
            </a:r>
            <a:r>
              <a:rPr lang="en-US" dirty="0" smtClean="0"/>
              <a:t>5</a:t>
            </a:r>
            <a:r>
              <a:rPr lang="ru-RU" dirty="0" smtClean="0"/>
              <a:t>.</a:t>
            </a:r>
            <a:r>
              <a:rPr lang="en-US" dirty="0" smtClean="0"/>
              <a:t>1 </a:t>
            </a:r>
            <a:r>
              <a:rPr lang="ru-RU" dirty="0" smtClean="0"/>
              <a:t>Определения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2</a:t>
            </a:fld>
            <a:r>
              <a:rPr lang="ru-RU" dirty="0" smtClean="0"/>
              <a:t> (</a:t>
            </a:r>
            <a:r>
              <a:rPr lang="en-US" dirty="0" smtClean="0"/>
              <a:t>6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12" name="Rectangle 3"/>
          <p:cNvSpPr txBox="1">
            <a:spLocks noChangeArrowheads="1"/>
          </p:cNvSpPr>
          <p:nvPr/>
        </p:nvSpPr>
        <p:spPr>
          <a:xfrm>
            <a:off x="395536" y="1196975"/>
            <a:ext cx="8424936" cy="1511945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r>
              <a:rPr lang="ru-RU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Спрайт (</a:t>
            </a:r>
            <a:r>
              <a:rPr lang="en-US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Sprites</a:t>
            </a:r>
            <a:r>
              <a:rPr lang="ru-RU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 </a:t>
            </a:r>
            <a:r>
              <a:rPr lang="en-US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–</a:t>
            </a:r>
            <a:r>
              <a:rPr lang="ru-RU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ru-RU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это маленький графический объект в компьютерной графике</a:t>
            </a:r>
          </a:p>
          <a:p>
            <a:endParaRPr lang="ru-RU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Обычно спрайт является растровым изображением или</a:t>
            </a:r>
            <a:b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текстурированным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прямоугольником (проекцией объемного тела)</a:t>
            </a:r>
          </a:p>
        </p:txBody>
      </p:sp>
      <p:pic>
        <p:nvPicPr>
          <p:cNvPr id="13" name="Рисунок 12" descr="Doom_sprites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88024" y="2996952"/>
            <a:ext cx="3802023" cy="2376264"/>
          </a:xfrm>
          <a:prstGeom prst="rect">
            <a:avLst/>
          </a:prstGeom>
        </p:spPr>
      </p:pic>
      <p:sp>
        <p:nvSpPr>
          <p:cNvPr id="15" name="Rectangle 3"/>
          <p:cNvSpPr txBox="1">
            <a:spLocks noChangeArrowheads="1"/>
          </p:cNvSpPr>
          <p:nvPr/>
        </p:nvSpPr>
        <p:spPr>
          <a:xfrm>
            <a:off x="467544" y="5661248"/>
            <a:ext cx="8208912" cy="720080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r>
              <a:rPr lang="ru-RU" i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Billboard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– спрайт, постоянно повернутый «лицом» к камере</a:t>
            </a:r>
          </a:p>
          <a:p>
            <a:r>
              <a:rPr lang="ru-RU" i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Impostor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– спрайт для трехмерной модели на большом удалении</a:t>
            </a:r>
          </a:p>
        </p:txBody>
      </p:sp>
      <p:pic>
        <p:nvPicPr>
          <p:cNvPr id="16" name="Рисунок 15" descr="Super_Mario_8-4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3608" y="2852936"/>
            <a:ext cx="2880320" cy="2520280"/>
          </a:xfrm>
          <a:prstGeom prst="rect">
            <a:avLst/>
          </a:prstGeom>
        </p:spPr>
      </p:pic>
      <p:sp>
        <p:nvSpPr>
          <p:cNvPr id="17" name="Rectangle 3"/>
          <p:cNvSpPr txBox="1">
            <a:spLocks noChangeArrowheads="1"/>
          </p:cNvSpPr>
          <p:nvPr/>
        </p:nvSpPr>
        <p:spPr>
          <a:xfrm rot="16200000">
            <a:off x="35496" y="3861048"/>
            <a:ext cx="1656184" cy="360040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r>
              <a:rPr lang="en-US" dirty="0" smtClean="0"/>
              <a:t>Super Mario</a:t>
            </a:r>
            <a:endParaRPr lang="en-US" dirty="0"/>
          </a:p>
        </p:txBody>
      </p:sp>
      <p:sp>
        <p:nvSpPr>
          <p:cNvPr id="18" name="Rectangle 3"/>
          <p:cNvSpPr txBox="1">
            <a:spLocks noChangeArrowheads="1"/>
          </p:cNvSpPr>
          <p:nvPr/>
        </p:nvSpPr>
        <p:spPr>
          <a:xfrm rot="16200000">
            <a:off x="4103948" y="3969060"/>
            <a:ext cx="1008112" cy="360040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r>
              <a:rPr lang="en-US" dirty="0" smtClean="0"/>
              <a:t>Doom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5" grpId="0"/>
      <p:bldP spid="17" grpId="0"/>
      <p:bldP spid="1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Спрайты</a:t>
            </a:r>
            <a:br>
              <a:rPr lang="ru-RU" sz="2800" dirty="0" smtClean="0"/>
            </a:br>
            <a:r>
              <a:rPr lang="ru-RU" sz="2400" dirty="0" smtClean="0"/>
              <a:t>использование</a:t>
            </a:r>
            <a:endParaRPr lang="ru-RU" sz="2400" i="1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4</a:t>
            </a:r>
            <a:r>
              <a:rPr lang="ru-RU" dirty="0" smtClean="0"/>
              <a:t>.</a:t>
            </a:r>
            <a:r>
              <a:rPr lang="en-US" dirty="0" smtClean="0"/>
              <a:t>5</a:t>
            </a:r>
            <a:r>
              <a:rPr lang="ru-RU" dirty="0" smtClean="0"/>
              <a:t>.2</a:t>
            </a:r>
            <a:r>
              <a:rPr lang="en-US" dirty="0" smtClean="0"/>
              <a:t> </a:t>
            </a:r>
            <a:r>
              <a:rPr lang="ru-RU" dirty="0" smtClean="0"/>
              <a:t>Использование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3</a:t>
            </a:fld>
            <a:r>
              <a:rPr lang="ru-RU" dirty="0" smtClean="0"/>
              <a:t> </a:t>
            </a:r>
            <a:r>
              <a:rPr lang="en-US" dirty="0" smtClean="0"/>
              <a:t>(6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12" name="Rectangle 3"/>
          <p:cNvSpPr txBox="1">
            <a:spLocks noChangeArrowheads="1"/>
          </p:cNvSpPr>
          <p:nvPr/>
        </p:nvSpPr>
        <p:spPr>
          <a:xfrm>
            <a:off x="395536" y="1196975"/>
            <a:ext cx="8424936" cy="1439937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Спрайты применяются для оптимизации, когда присутствуют </a:t>
            </a:r>
            <a:r>
              <a:rPr lang="ru-RU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многополигональные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модели:</a:t>
            </a:r>
          </a:p>
          <a:p>
            <a:pPr marL="342900" indent="-342900">
              <a:spcBef>
                <a:spcPts val="600"/>
              </a:spcBef>
              <a:buFont typeface="+mj-lt"/>
              <a:buAutoNum type="arabicParenR"/>
            </a:pP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 большом количестве (растения, массовка)</a:t>
            </a:r>
          </a:p>
          <a:p>
            <a:pPr marL="342900" indent="-342900">
              <a:spcBef>
                <a:spcPts val="600"/>
              </a:spcBef>
              <a:buAutoNum type="arabicParenR"/>
            </a:pP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 удалении (вблизи рисуются полигонами, а вдали – спрайтами)</a:t>
            </a:r>
          </a:p>
        </p:txBody>
      </p:sp>
      <p:pic>
        <p:nvPicPr>
          <p:cNvPr id="8" name="Рисунок 7" descr="227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148064" y="3717032"/>
            <a:ext cx="2603869" cy="2603869"/>
          </a:xfrm>
          <a:prstGeom prst="rect">
            <a:avLst/>
          </a:prstGeom>
        </p:spPr>
      </p:pic>
      <p:sp>
        <p:nvSpPr>
          <p:cNvPr id="9" name="Rectangle 3"/>
          <p:cNvSpPr txBox="1">
            <a:spLocks noChangeArrowheads="1"/>
          </p:cNvSpPr>
          <p:nvPr/>
        </p:nvSpPr>
        <p:spPr>
          <a:xfrm>
            <a:off x="395536" y="4005064"/>
            <a:ext cx="4608512" cy="2088232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Спрайты применяются для моделирования</a:t>
            </a:r>
          </a:p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таких спецэффектов,</a:t>
            </a:r>
            <a:b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как </a:t>
            </a:r>
            <a:r>
              <a:rPr lang="ru-RU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огонь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или </a:t>
            </a:r>
            <a:r>
              <a:rPr lang="ru-RU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дым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,</a:t>
            </a:r>
            <a:b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которые</a:t>
            </a:r>
            <a:b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плохо представимы</a:t>
            </a:r>
            <a:b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 помощью полигонов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Спрайты</a:t>
            </a:r>
            <a:br>
              <a:rPr lang="ru-RU" sz="2800" dirty="0" smtClean="0"/>
            </a:br>
            <a:r>
              <a:rPr lang="ru-RU" sz="2400" dirty="0" smtClean="0"/>
              <a:t>атлас спрайтов </a:t>
            </a:r>
            <a:endParaRPr lang="ru-RU" sz="2400" i="1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4</a:t>
            </a:r>
            <a:r>
              <a:rPr lang="ru-RU" dirty="0" smtClean="0"/>
              <a:t>.</a:t>
            </a:r>
            <a:r>
              <a:rPr lang="en-US" dirty="0" smtClean="0"/>
              <a:t>5</a:t>
            </a:r>
            <a:r>
              <a:rPr lang="ru-RU" dirty="0" smtClean="0"/>
              <a:t>.3</a:t>
            </a:r>
            <a:r>
              <a:rPr lang="en-US" dirty="0" smtClean="0"/>
              <a:t> </a:t>
            </a:r>
            <a:r>
              <a:rPr lang="ru-RU" dirty="0" smtClean="0"/>
              <a:t>Атлас спрайтов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4</a:t>
            </a:fld>
            <a:r>
              <a:rPr lang="ru-RU" dirty="0" smtClean="0"/>
              <a:t> (</a:t>
            </a:r>
            <a:r>
              <a:rPr lang="en-US" dirty="0" smtClean="0"/>
              <a:t>6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12" name="Rectangle 3"/>
          <p:cNvSpPr txBox="1">
            <a:spLocks noChangeArrowheads="1"/>
          </p:cNvSpPr>
          <p:nvPr/>
        </p:nvSpPr>
        <p:spPr>
          <a:xfrm>
            <a:off x="395536" y="1196975"/>
            <a:ext cx="8424936" cy="1079897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r>
              <a:rPr lang="ru-RU" b="1" dirty="0" smtClean="0"/>
              <a:t>Атлас спрайтов </a:t>
            </a:r>
            <a:r>
              <a:rPr lang="en-US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–</a:t>
            </a:r>
            <a:r>
              <a:rPr lang="ru-RU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ru-RU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это </a:t>
            </a:r>
            <a:r>
              <a:rPr lang="ru-RU" dirty="0" smtClean="0"/>
              <a:t>растровое изображение,</a:t>
            </a:r>
            <a:br>
              <a:rPr lang="ru-RU" dirty="0" smtClean="0"/>
            </a:br>
            <a:r>
              <a:rPr lang="ru-RU" dirty="0" smtClean="0"/>
              <a:t>объединяющее спрайты в набор </a:t>
            </a:r>
            <a:r>
              <a:rPr lang="ru-RU" dirty="0" err="1" smtClean="0"/>
              <a:t>раскадровок</a:t>
            </a:r>
            <a:r>
              <a:rPr lang="ru-RU" dirty="0" smtClean="0"/>
              <a:t> </a:t>
            </a:r>
            <a:r>
              <a:rPr lang="ru-RU" dirty="0" err="1" smtClean="0"/>
              <a:t>анимаций</a:t>
            </a:r>
            <a:endParaRPr lang="ru-RU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7" name="Рисунок 6" descr="74835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907704" y="2348880"/>
            <a:ext cx="4972050" cy="3933825"/>
          </a:xfrm>
          <a:prstGeom prst="rect">
            <a:avLst/>
          </a:prstGeom>
        </p:spPr>
      </p:pic>
      <p:sp>
        <p:nvSpPr>
          <p:cNvPr id="8" name="Содержимое 4"/>
          <p:cNvSpPr>
            <a:spLocks noGrp="1"/>
          </p:cNvSpPr>
          <p:nvPr>
            <p:ph sz="quarter" idx="1"/>
          </p:nvPr>
        </p:nvSpPr>
        <p:spPr>
          <a:xfrm rot="-5400000">
            <a:off x="287524" y="3825044"/>
            <a:ext cx="2664296" cy="432048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en-US" sz="1800" dirty="0" smtClean="0"/>
              <a:t>Prince of Persia</a:t>
            </a:r>
          </a:p>
          <a:p>
            <a:pPr algn="ctr">
              <a:buNone/>
            </a:pPr>
            <a:endParaRPr lang="en-US" sz="1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8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Спрайты</a:t>
            </a:r>
            <a:br>
              <a:rPr lang="ru-RU" sz="2800" dirty="0" smtClean="0"/>
            </a:br>
            <a:r>
              <a:rPr lang="en-US" sz="2400" dirty="0" smtClean="0"/>
              <a:t>opengameart.org/content/radial-lightning-effect</a:t>
            </a:r>
            <a:endParaRPr lang="ru-RU" sz="2000" i="1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4</a:t>
            </a:r>
            <a:r>
              <a:rPr lang="ru-RU" dirty="0" smtClean="0"/>
              <a:t>.</a:t>
            </a:r>
            <a:r>
              <a:rPr lang="en-US" dirty="0" smtClean="0"/>
              <a:t>5</a:t>
            </a:r>
            <a:r>
              <a:rPr lang="ru-RU" dirty="0" smtClean="0"/>
              <a:t>.4</a:t>
            </a:r>
            <a:r>
              <a:rPr lang="en-US" dirty="0" smtClean="0"/>
              <a:t> </a:t>
            </a:r>
            <a:r>
              <a:rPr lang="ru-RU" dirty="0" smtClean="0"/>
              <a:t>Анимация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5</a:t>
            </a:fld>
            <a:r>
              <a:rPr lang="ru-RU" dirty="0" smtClean="0"/>
              <a:t> (</a:t>
            </a:r>
            <a:r>
              <a:rPr lang="en-US" dirty="0" smtClean="0"/>
              <a:t>6</a:t>
            </a:r>
            <a:r>
              <a:rPr lang="ru-RU" dirty="0" smtClean="0"/>
              <a:t>)</a:t>
            </a:r>
            <a:endParaRPr lang="ru-RU" dirty="0"/>
          </a:p>
        </p:txBody>
      </p:sp>
      <p:pic>
        <p:nvPicPr>
          <p:cNvPr id="7" name="Рисунок 6" descr="spark_00_radial_preview_13rice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228184" y="2204864"/>
            <a:ext cx="2438400" cy="2438400"/>
          </a:xfrm>
          <a:prstGeom prst="rect">
            <a:avLst/>
          </a:prstGeom>
        </p:spPr>
      </p:pic>
      <p:pic>
        <p:nvPicPr>
          <p:cNvPr id="9" name="Рисунок 8" descr="spark_02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99592" y="1628800"/>
            <a:ext cx="4176464" cy="2088232"/>
          </a:xfrm>
          <a:prstGeom prst="rect">
            <a:avLst/>
          </a:prstGeom>
        </p:spPr>
      </p:pic>
      <p:pic>
        <p:nvPicPr>
          <p:cNvPr id="10" name="Рисунок 9" descr="spark_03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899592" y="4149080"/>
            <a:ext cx="4067944" cy="2033972"/>
          </a:xfrm>
          <a:prstGeom prst="rect">
            <a:avLst/>
          </a:prstGeom>
        </p:spPr>
      </p:pic>
      <p:sp>
        <p:nvSpPr>
          <p:cNvPr id="11" name="Содержимое 4"/>
          <p:cNvSpPr>
            <a:spLocks noGrp="1"/>
          </p:cNvSpPr>
          <p:nvPr>
            <p:ph sz="quarter" idx="1"/>
          </p:nvPr>
        </p:nvSpPr>
        <p:spPr>
          <a:xfrm rot="-5400000">
            <a:off x="-648580" y="3465004"/>
            <a:ext cx="2664296" cy="432048"/>
          </a:xfrm>
        </p:spPr>
        <p:txBody>
          <a:bodyPr>
            <a:noAutofit/>
          </a:bodyPr>
          <a:lstStyle/>
          <a:p>
            <a:pPr marL="0" indent="0" eaLnBrk="0" hangingPunct="0">
              <a:buNone/>
            </a:pPr>
            <a:r>
              <a:rPr lang="ru-RU" sz="1800" dirty="0" smtClean="0">
                <a:latin typeface="+mj-lt"/>
              </a:rPr>
              <a:t>Атлас спрайтов</a:t>
            </a:r>
          </a:p>
        </p:txBody>
      </p:sp>
      <p:sp>
        <p:nvSpPr>
          <p:cNvPr id="14" name="Содержимое 4"/>
          <p:cNvSpPr txBox="1">
            <a:spLocks/>
          </p:cNvSpPr>
          <p:nvPr/>
        </p:nvSpPr>
        <p:spPr>
          <a:xfrm>
            <a:off x="6444208" y="4941168"/>
            <a:ext cx="2232248" cy="432048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Wingdings 3"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Пример анимации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Спрайты</a:t>
            </a:r>
            <a:r>
              <a:rPr lang="en-US" sz="2800" dirty="0" smtClean="0"/>
              <a:t> + </a:t>
            </a:r>
            <a:r>
              <a:rPr lang="ru-RU" sz="2800" dirty="0" smtClean="0"/>
              <a:t>динамические карты нормалей </a:t>
            </a:r>
            <a:br>
              <a:rPr lang="ru-RU" sz="2800" dirty="0" smtClean="0"/>
            </a:br>
            <a:r>
              <a:rPr lang="ru-RU" sz="2400" dirty="0" smtClean="0"/>
              <a:t>(из </a:t>
            </a:r>
            <a:r>
              <a:rPr lang="en-US" sz="2400" dirty="0" smtClean="0"/>
              <a:t>FIFA)</a:t>
            </a:r>
            <a:endParaRPr lang="ru-RU" sz="2800" i="1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4</a:t>
            </a:r>
            <a:r>
              <a:rPr lang="ru-RU" dirty="0" smtClean="0"/>
              <a:t>.</a:t>
            </a:r>
            <a:r>
              <a:rPr lang="en-US" dirty="0" smtClean="0"/>
              <a:t>5</a:t>
            </a:r>
            <a:r>
              <a:rPr lang="ru-RU" dirty="0" smtClean="0"/>
              <a:t>.5</a:t>
            </a:r>
            <a:r>
              <a:rPr lang="en-US" dirty="0" smtClean="0"/>
              <a:t> </a:t>
            </a:r>
            <a:r>
              <a:rPr lang="ru-RU" smtClean="0"/>
              <a:t>Скриншот </a:t>
            </a:r>
            <a:r>
              <a:rPr lang="ru-RU" dirty="0" smtClean="0"/>
              <a:t>из </a:t>
            </a:r>
            <a:r>
              <a:rPr lang="en-US" dirty="0" smtClean="0"/>
              <a:t>FIFA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6</a:t>
            </a:fld>
            <a:r>
              <a:rPr lang="ru-RU" dirty="0" smtClean="0"/>
              <a:t> (</a:t>
            </a:r>
            <a:r>
              <a:rPr lang="en-US" dirty="0" smtClean="0"/>
              <a:t>6</a:t>
            </a:r>
            <a:r>
              <a:rPr lang="ru-RU" dirty="0" smtClean="0"/>
              <a:t>)</a:t>
            </a:r>
            <a:endParaRPr lang="ru-RU" dirty="0"/>
          </a:p>
        </p:txBody>
      </p:sp>
      <p:pic>
        <p:nvPicPr>
          <p:cNvPr id="6" name="Picture 4" descr="fifa_12_1_b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288" y="1341438"/>
            <a:ext cx="8407400" cy="4729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 RU">
  <a:themeElements>
    <a:clrScheme name="Другая 1">
      <a:dk1>
        <a:sysClr val="windowText" lastClr="000000"/>
      </a:dk1>
      <a:lt1>
        <a:sysClr val="window" lastClr="FFFFFF"/>
      </a:lt1>
      <a:dk2>
        <a:srgbClr val="000000"/>
      </a:dk2>
      <a:lt2>
        <a:srgbClr val="EEECE1"/>
      </a:lt2>
      <a:accent1>
        <a:srgbClr val="4F81BD"/>
      </a:accent1>
      <a:accent2>
        <a:srgbClr val="A5A5A5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 RU</Template>
  <TotalTime>2180</TotalTime>
  <Words>146</Words>
  <Application>Microsoft Office PowerPoint</Application>
  <PresentationFormat>Экран (4:3)</PresentationFormat>
  <Paragraphs>41</Paragraphs>
  <Slides>6</Slides>
  <Notes>5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RU</vt:lpstr>
      <vt:lpstr>(спрайты)</vt:lpstr>
      <vt:lpstr>Спрайты определение</vt:lpstr>
      <vt:lpstr>Спрайты использование</vt:lpstr>
      <vt:lpstr>Спрайты атлас спрайтов </vt:lpstr>
      <vt:lpstr>Спрайты opengameart.org/content/radial-lightning-effect</vt:lpstr>
      <vt:lpstr>Спрайты + динамические карты нормалей  (из FIFA)</vt:lpstr>
    </vt:vector>
  </TitlesOfParts>
  <Company>NSTU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Интерактивная Компьютерная  Графика</dc:title>
  <dc:creator>Александр</dc:creator>
  <cp:lastModifiedBy>admin</cp:lastModifiedBy>
  <cp:revision>233</cp:revision>
  <dcterms:created xsi:type="dcterms:W3CDTF">2014-02-11T08:42:57Z</dcterms:created>
  <dcterms:modified xsi:type="dcterms:W3CDTF">2024-10-15T05:35:37Z</dcterms:modified>
</cp:coreProperties>
</file>