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0"/>
  </p:notesMasterIdLst>
  <p:sldIdLst>
    <p:sldId id="294" r:id="rId2"/>
    <p:sldId id="301" r:id="rId3"/>
    <p:sldId id="311" r:id="rId4"/>
    <p:sldId id="312" r:id="rId5"/>
    <p:sldId id="314" r:id="rId6"/>
    <p:sldId id="302" r:id="rId7"/>
    <p:sldId id="303" r:id="rId8"/>
    <p:sldId id="304" r:id="rId9"/>
    <p:sldId id="305" r:id="rId10"/>
    <p:sldId id="306" r:id="rId11"/>
    <p:sldId id="309" r:id="rId12"/>
    <p:sldId id="317" r:id="rId13"/>
    <p:sldId id="318" r:id="rId14"/>
    <p:sldId id="308" r:id="rId15"/>
    <p:sldId id="310" r:id="rId16"/>
    <p:sldId id="313" r:id="rId17"/>
    <p:sldId id="315" r:id="rId18"/>
    <p:sldId id="316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FF"/>
    <a:srgbClr val="00CC00"/>
    <a:srgbClr val="FF99FF"/>
    <a:srgbClr val="FFCCFF"/>
    <a:srgbClr val="FF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8" autoAdjust="0"/>
    <p:restoredTop sz="94617" autoAdjust="0"/>
  </p:normalViewPr>
  <p:slideViewPr>
    <p:cSldViewPr>
      <p:cViewPr varScale="1">
        <p:scale>
          <a:sx n="105" d="100"/>
          <a:sy n="105" d="100"/>
        </p:scale>
        <p:origin x="-171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18D768-CBD4-417E-BA09-47C5FFE80F36}" type="datetimeFigureOut">
              <a:rPr lang="ru-RU" smtClean="0"/>
              <a:pPr/>
              <a:t>28.11.2025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E2902F-50E6-4EC2-9213-92658AEB9FF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12FEE5B3-5940-4A9D-9E03-B23D516BF1D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4EEF8C-4CB8-4E8F-9730-58193D36B06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571D68-41DB-4C38-9B05-03207946A7B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83ABB9FF-E7FC-4143-BF54-5B64732F093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3839B4-E77F-4A53-A3E4-0D448464ECD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5110C8-8640-421F-B0C9-C75E14199D3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505AA3-7B3B-4E6A-987B-DE00507307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E75888-5E7B-42E6-996D-CDC1A360E90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2A4C58-348D-4FBF-B41C-44093C911E2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181A9F-4014-4116-93E1-4B35BC2A85B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20B03F7-9740-4453-A298-FEC3E9F6F42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gif"/><Relationship Id="rId4" Type="http://schemas.openxmlformats.org/officeDocument/2006/relationships/image" Target="../media/image35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gif"/><Relationship Id="rId4" Type="http://schemas.openxmlformats.org/officeDocument/2006/relationships/image" Target="../media/image16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smtClean="0"/>
              <a:t>Фракталы</a:t>
            </a:r>
            <a:r>
              <a:rPr lang="en-US" sz="360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9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lvl="0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ru-RU" sz="2800" dirty="0" smtClean="0"/>
              <a:t>Дракон </a:t>
            </a:r>
            <a:r>
              <a:rPr lang="ru-RU" sz="2800" dirty="0" err="1" smtClean="0"/>
              <a:t>Хартера</a:t>
            </a:r>
            <a:r>
              <a:rPr lang="ru-RU" sz="2800" dirty="0" smtClean="0"/>
              <a:t> — </a:t>
            </a:r>
            <a:r>
              <a:rPr lang="ru-RU" sz="2800" dirty="0" err="1" smtClean="0"/>
              <a:t>Хейтуэя</a:t>
            </a:r>
            <a:endParaRPr lang="ru-RU" sz="2800" dirty="0" smtClean="0">
              <a:solidFill>
                <a:schemeClr val="tx1"/>
              </a:solidFill>
            </a:endParaRPr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(18)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.2.3 Виды  </a:t>
            </a:r>
            <a:r>
              <a:rPr lang="en-US" dirty="0" smtClean="0"/>
              <a:t>[</a:t>
            </a:r>
            <a:r>
              <a:rPr lang="ru-RU" dirty="0" smtClean="0"/>
              <a:t>6</a:t>
            </a:r>
            <a:r>
              <a:rPr lang="en-US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7" name="Рисунок 6" descr="DragonCurveEvolution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1196751"/>
            <a:ext cx="7632848" cy="5088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>
                <a:ea typeface="Times New Roman" pitchFamily="18" charset="0"/>
                <a:cs typeface="Arial" charset="0"/>
              </a:rPr>
              <a:t>Салфетка </a:t>
            </a:r>
            <a:r>
              <a:rPr lang="ru-RU" sz="2800" dirty="0" err="1" smtClean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Серпинского</a:t>
            </a:r>
            <a:endParaRPr lang="ru-RU" sz="1800" dirty="0">
              <a:ea typeface="Times New Roman" pitchFamily="18" charset="0"/>
              <a:cs typeface="Arial" charset="0"/>
            </a:endParaRPr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(18)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.2.3 Виды 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6" name="Рисунок 5" descr="465px-Animated_construction_of_Sierpinski_Triangle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2" y="2811124"/>
            <a:ext cx="3493021" cy="3605699"/>
          </a:xfrm>
          <a:prstGeom prst="rect">
            <a:avLst/>
          </a:prstGeom>
        </p:spPr>
      </p:pic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899592" y="3107430"/>
            <a:ext cx="3970784" cy="1329682"/>
          </a:xfrm>
        </p:spPr>
        <p:txBody>
          <a:bodyPr>
            <a:noAutofit/>
          </a:bodyPr>
          <a:lstStyle/>
          <a:p>
            <a:pPr marL="0" indent="0" eaLnBrk="0" hangingPunct="0">
              <a:spcBef>
                <a:spcPts val="0"/>
              </a:spcBef>
              <a:buNone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Построение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pPr marL="0" indent="0" eaLnBrk="0" hangingPunct="0">
              <a:spcBef>
                <a:spcPts val="0"/>
              </a:spcBef>
              <a:buNone/>
            </a:pP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 eaLnBrk="0" hangingPunct="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из равностороннего треугольника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вырезается центр в виде равностороннего треугольника</a:t>
            </a:r>
          </a:p>
        </p:txBody>
      </p:sp>
      <p:pic>
        <p:nvPicPr>
          <p:cNvPr id="11" name="Рисунок 10" descr="Sierpinsky_triangle_(evolution)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1196752"/>
            <a:ext cx="8208912" cy="15888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3240135"/>
            <a:ext cx="3096344" cy="3103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>
                <a:ea typeface="Times New Roman" pitchFamily="18" charset="0"/>
                <a:cs typeface="Arial" charset="0"/>
              </a:rPr>
              <a:t>Т-квадрат</a:t>
            </a:r>
            <a:endParaRPr lang="ru-RU" sz="1800" dirty="0">
              <a:ea typeface="Times New Roman" pitchFamily="18" charset="0"/>
              <a:cs typeface="Arial" charset="0"/>
            </a:endParaRPr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(18)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.2.4 Пример программы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0" name="Рисунок 9" descr="Tqua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1196752"/>
            <a:ext cx="8267737" cy="1728192"/>
          </a:xfrm>
          <a:prstGeom prst="rect">
            <a:avLst/>
          </a:prstGeom>
        </p:spPr>
      </p:pic>
      <p:sp>
        <p:nvSpPr>
          <p:cNvPr id="13" name="Содержимое 7"/>
          <p:cNvSpPr>
            <a:spLocks noGrp="1"/>
          </p:cNvSpPr>
          <p:nvPr>
            <p:ph sz="quarter" idx="1"/>
          </p:nvPr>
        </p:nvSpPr>
        <p:spPr>
          <a:xfrm>
            <a:off x="323528" y="2880000"/>
            <a:ext cx="1656184" cy="338554"/>
          </a:xfrm>
        </p:spPr>
        <p:txBody>
          <a:bodyPr wrap="square">
            <a:spAutoFit/>
          </a:bodyPr>
          <a:lstStyle/>
          <a:p>
            <a:pPr marL="0" indent="0" eaLnBrk="0" hangingPunct="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Итерация №1</a:t>
            </a:r>
          </a:p>
        </p:txBody>
      </p:sp>
      <p:sp>
        <p:nvSpPr>
          <p:cNvPr id="14" name="Содержимое 7"/>
          <p:cNvSpPr txBox="1">
            <a:spLocks/>
          </p:cNvSpPr>
          <p:nvPr/>
        </p:nvSpPr>
        <p:spPr>
          <a:xfrm>
            <a:off x="1979712" y="2880000"/>
            <a:ext cx="1656184" cy="33855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Итерация №2</a:t>
            </a:r>
          </a:p>
        </p:txBody>
      </p:sp>
      <p:sp>
        <p:nvSpPr>
          <p:cNvPr id="15" name="Содержимое 7"/>
          <p:cNvSpPr txBox="1">
            <a:spLocks/>
          </p:cNvSpPr>
          <p:nvPr/>
        </p:nvSpPr>
        <p:spPr>
          <a:xfrm>
            <a:off x="4716016" y="3717032"/>
            <a:ext cx="1656184" cy="156966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Пример рекурсивной функции</a:t>
            </a:r>
            <a:b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для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построения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Т-фрактала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" name="Содержимое 7"/>
          <p:cNvSpPr txBox="1">
            <a:spLocks/>
          </p:cNvSpPr>
          <p:nvPr/>
        </p:nvSpPr>
        <p:spPr>
          <a:xfrm>
            <a:off x="5292080" y="2880000"/>
            <a:ext cx="1656184" cy="33855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Итерация №4</a:t>
            </a:r>
          </a:p>
        </p:txBody>
      </p:sp>
      <p:sp>
        <p:nvSpPr>
          <p:cNvPr id="17" name="Содержимое 7"/>
          <p:cNvSpPr txBox="1">
            <a:spLocks/>
          </p:cNvSpPr>
          <p:nvPr/>
        </p:nvSpPr>
        <p:spPr>
          <a:xfrm>
            <a:off x="6948264" y="2880000"/>
            <a:ext cx="1656184" cy="33855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Итерация №5</a:t>
            </a:r>
          </a:p>
        </p:txBody>
      </p:sp>
      <p:sp>
        <p:nvSpPr>
          <p:cNvPr id="12" name="Содержимое 7"/>
          <p:cNvSpPr txBox="1">
            <a:spLocks/>
          </p:cNvSpPr>
          <p:nvPr/>
        </p:nvSpPr>
        <p:spPr>
          <a:xfrm>
            <a:off x="3635896" y="2874422"/>
            <a:ext cx="1656184" cy="33855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Итерация №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14" grpId="0"/>
      <p:bldP spid="15" grpId="0"/>
      <p:bldP spid="16" grpId="0"/>
      <p:bldP spid="17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5197" y="1916038"/>
            <a:ext cx="4714875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Множество Мандельброта</a:t>
            </a:r>
            <a:endParaRPr lang="ru-RU" sz="1800" dirty="0">
              <a:ea typeface="Times New Roman" pitchFamily="18" charset="0"/>
              <a:cs typeface="Arial" charset="0"/>
            </a:endParaRPr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(18)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.2.4 Пример программы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9084" y="1124744"/>
            <a:ext cx="3027372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Содержимое 7"/>
          <p:cNvSpPr txBox="1">
            <a:spLocks/>
          </p:cNvSpPr>
          <p:nvPr/>
        </p:nvSpPr>
        <p:spPr>
          <a:xfrm>
            <a:off x="611560" y="1195958"/>
            <a:ext cx="3744416" cy="58477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Пример аналитической функции для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построения фрактала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8" name="Рисунок 7" descr="640px-Mandel_zoom_00_mandelbrot_set.jpg"/>
          <p:cNvPicPr/>
          <p:nvPr/>
        </p:nvPicPr>
        <p:blipFill>
          <a:blip r:embed="rId5" cstate="print">
            <a:grayscl/>
          </a:blip>
          <a:stretch>
            <a:fillRect/>
          </a:stretch>
        </p:blipFill>
        <p:spPr>
          <a:xfrm>
            <a:off x="5724128" y="4293096"/>
            <a:ext cx="2929887" cy="20162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Генерация ландшафта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(18)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.2.5 Генерация объектов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1" name="Рисунок 10" descr="Фракталы-это интересно-познавательно-картинки_5998445777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1556792"/>
            <a:ext cx="7940838" cy="43220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Генерация листа папоротника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15</a:t>
            </a:fld>
            <a:r>
              <a:rPr lang="ru-RU" dirty="0" smtClean="0"/>
              <a:t>(18)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.2.5 Генерация объектов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6" name="Picture 19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79719"/>
            <a:ext cx="8410575" cy="2352675"/>
          </a:xfrm>
          <a:prstGeom prst="rect">
            <a:avLst/>
          </a:prstGeom>
          <a:noFill/>
        </p:spPr>
      </p:pic>
      <p:sp>
        <p:nvSpPr>
          <p:cNvPr id="8" name="Rectangle 201"/>
          <p:cNvSpPr>
            <a:spLocks noChangeArrowheads="1"/>
          </p:cNvSpPr>
          <p:nvPr/>
        </p:nvSpPr>
        <p:spPr bwMode="auto">
          <a:xfrm>
            <a:off x="686208" y="3541736"/>
            <a:ext cx="10801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/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2000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итераций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Rectangle 201"/>
          <p:cNvSpPr>
            <a:spLocks noChangeArrowheads="1"/>
          </p:cNvSpPr>
          <p:nvPr/>
        </p:nvSpPr>
        <p:spPr bwMode="auto">
          <a:xfrm>
            <a:off x="2370385" y="3541736"/>
            <a:ext cx="10801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/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4000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итераций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Rectangle 201"/>
          <p:cNvSpPr>
            <a:spLocks noChangeArrowheads="1"/>
          </p:cNvSpPr>
          <p:nvPr/>
        </p:nvSpPr>
        <p:spPr bwMode="auto">
          <a:xfrm>
            <a:off x="4077275" y="3541736"/>
            <a:ext cx="10801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/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10000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итераций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Rectangle 201"/>
          <p:cNvSpPr>
            <a:spLocks noChangeArrowheads="1"/>
          </p:cNvSpPr>
          <p:nvPr/>
        </p:nvSpPr>
        <p:spPr bwMode="auto">
          <a:xfrm>
            <a:off x="5777474" y="3541736"/>
            <a:ext cx="10801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/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50000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итераций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Rectangle 201"/>
          <p:cNvSpPr>
            <a:spLocks noChangeArrowheads="1"/>
          </p:cNvSpPr>
          <p:nvPr/>
        </p:nvSpPr>
        <p:spPr bwMode="auto">
          <a:xfrm>
            <a:off x="7487004" y="3541736"/>
            <a:ext cx="10801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/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200000 итераций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7" name="Picture 2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712" y="4293096"/>
            <a:ext cx="2520950" cy="1914525"/>
          </a:xfrm>
          <a:prstGeom prst="rect">
            <a:avLst/>
          </a:prstGeom>
          <a:noFill/>
        </p:spPr>
      </p:pic>
      <p:sp>
        <p:nvSpPr>
          <p:cNvPr id="18" name="Rectangle 201"/>
          <p:cNvSpPr>
            <a:spLocks noChangeArrowheads="1"/>
          </p:cNvSpPr>
          <p:nvPr/>
        </p:nvSpPr>
        <p:spPr bwMode="auto">
          <a:xfrm>
            <a:off x="4572000" y="4915326"/>
            <a:ext cx="1584176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Увеличенный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фрагмент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листа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3" grpId="0"/>
      <p:bldP spid="15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 descr="640px-Fracal_XaoS_-Fantastic_insect-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1196752"/>
            <a:ext cx="3928978" cy="233283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Фрактальные изображения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16</a:t>
            </a:fld>
            <a:r>
              <a:rPr lang="ru-RU" dirty="0" smtClean="0"/>
              <a:t>(18)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.2.6 Фрактальные изображения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21" name="Рисунок 20" descr="640px-Fractal_Juli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3848708"/>
            <a:ext cx="3312368" cy="2484276"/>
          </a:xfrm>
          <a:prstGeom prst="rect">
            <a:avLst/>
          </a:prstGeom>
        </p:spPr>
      </p:pic>
      <p:pic>
        <p:nvPicPr>
          <p:cNvPr id="27" name="Рисунок 26" descr="figurka_3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9064" y="1196752"/>
            <a:ext cx="3204864" cy="2563891"/>
          </a:xfrm>
          <a:prstGeom prst="rect">
            <a:avLst/>
          </a:prstGeom>
        </p:spPr>
      </p:pic>
      <p:pic>
        <p:nvPicPr>
          <p:cNvPr id="29" name="Рисунок 28" descr="Glue1_800x60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135555" y="3645024"/>
            <a:ext cx="3552395" cy="2664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Fractal_tre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60232" y="3717032"/>
            <a:ext cx="1815852" cy="251358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Фрактальная анимация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17</a:t>
            </a:fld>
            <a:r>
              <a:rPr lang="ru-RU" dirty="0" smtClean="0"/>
              <a:t>(18)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.2.6 Фрактальные изображения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0" name="Рисунок 9" descr="geometry_fractal60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75856" y="1196752"/>
            <a:ext cx="3810000" cy="2781300"/>
          </a:xfrm>
          <a:prstGeom prst="rect">
            <a:avLst/>
          </a:prstGeom>
        </p:spPr>
      </p:pic>
      <p:pic>
        <p:nvPicPr>
          <p:cNvPr id="12" name="Рисунок 11" descr="geometry_fractal67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4" y="1916832"/>
            <a:ext cx="2743194" cy="4005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Фрактальная анимация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18</a:t>
            </a:fld>
            <a:r>
              <a:rPr lang="ru-RU" dirty="0" smtClean="0"/>
              <a:t>(</a:t>
            </a:r>
            <a:r>
              <a:rPr lang="en-US" dirty="0" smtClean="0"/>
              <a:t>1</a:t>
            </a:r>
            <a:r>
              <a:rPr lang="ru-RU" dirty="0" smtClean="0"/>
              <a:t>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.2.6 Фрактальные изображения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1" name="Рисунок 10" descr="geometry_fractal6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1772816"/>
            <a:ext cx="4104456" cy="4104456"/>
          </a:xfrm>
          <a:prstGeom prst="rect">
            <a:avLst/>
          </a:prstGeom>
        </p:spPr>
      </p:pic>
      <p:pic>
        <p:nvPicPr>
          <p:cNvPr id="13" name="Рисунок 12" descr="geometry_fractal72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1767830"/>
            <a:ext cx="4109442" cy="41094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Определение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(18)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.2.1 Определение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2411760" y="1219200"/>
            <a:ext cx="6264696" cy="913656"/>
          </a:xfrm>
        </p:spPr>
        <p:txBody>
          <a:bodyPr>
            <a:noAutofit/>
          </a:bodyPr>
          <a:lstStyle/>
          <a:p>
            <a:pPr marL="354013" indent="-354013" eaLnBrk="0" hangingPunct="0">
              <a:spcBef>
                <a:spcPts val="0"/>
              </a:spcBef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Фрактал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 (</a:t>
            </a: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fractus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 - дробленый)  – 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объект, в точности или приближенно совпадающий с частью себя самого</a:t>
            </a:r>
          </a:p>
        </p:txBody>
      </p:sp>
      <p:sp>
        <p:nvSpPr>
          <p:cNvPr id="6" name="Содержимое 7"/>
          <p:cNvSpPr txBox="1">
            <a:spLocks/>
          </p:cNvSpPr>
          <p:nvPr/>
        </p:nvSpPr>
        <p:spPr>
          <a:xfrm>
            <a:off x="467544" y="2708920"/>
            <a:ext cx="8229600" cy="345638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Применение:</a:t>
            </a:r>
          </a:p>
          <a:p>
            <a:pPr marL="457200" marR="0" lvl="0" indent="-457200" algn="l" defTabSz="914400" rtl="0" eaLnBrk="0" fontAlgn="auto" latinLnBrk="0" hangingPunct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AutoNum type="arabicPeriod"/>
              <a:tabLst>
                <a:tab pos="177800" algn="l"/>
              </a:tabLst>
              <a:defRPr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естественных науках при моделировании:</a:t>
            </a:r>
          </a:p>
          <a:p>
            <a:pPr marL="914400" lvl="1" indent="-457200" eaLnBrk="0" fontAlgn="auto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Arial" pitchFamily="34" charset="0"/>
              <a:buChar char="•"/>
              <a:tabLst>
                <a:tab pos="177800" algn="l"/>
              </a:tabLst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пористых материалов</a:t>
            </a:r>
          </a:p>
          <a:p>
            <a:pPr marL="914400" lvl="1" indent="-457200" eaLnBrk="0" fontAlgn="auto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Arial" pitchFamily="34" charset="0"/>
              <a:buChar char="•"/>
              <a:tabLst>
                <a:tab pos="177800" algn="l"/>
              </a:tabLst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биологических популяций</a:t>
            </a:r>
          </a:p>
          <a:p>
            <a:pPr marL="914400" lvl="1" indent="-457200" eaLnBrk="0" fontAlgn="auto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Arial" pitchFamily="34" charset="0"/>
              <a:buChar char="•"/>
              <a:tabLst>
                <a:tab pos="177800" algn="l"/>
              </a:tabLst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нелинейных процессов типа турбулентности</a:t>
            </a:r>
          </a:p>
          <a:p>
            <a:pPr marL="457200" lvl="0" indent="-457200" eaLnBrk="0" fontAlgn="auto" hangingPunct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AutoNum type="arabicPeriod"/>
              <a:tabLst>
                <a:tab pos="177800" algn="l"/>
              </a:tabLst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информатике:</a:t>
            </a:r>
          </a:p>
          <a:p>
            <a:pPr marL="914400" lvl="1" indent="-457200" eaLnBrk="0" fontAlgn="auto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Arial" pitchFamily="34" charset="0"/>
              <a:buChar char="•"/>
              <a:tabLst>
                <a:tab pos="177800" algn="l"/>
              </a:tabLst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 сжатии данных</a:t>
            </a:r>
          </a:p>
          <a:p>
            <a:pPr marL="914400" lvl="1" indent="-457200" eaLnBrk="0" fontAlgn="auto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Arial" pitchFamily="34" charset="0"/>
              <a:buChar char="•"/>
              <a:tabLst>
                <a:tab pos="177800" algn="l"/>
              </a:tabLst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построение изображений ландшафтов, облаков плазмы</a:t>
            </a:r>
          </a:p>
          <a:p>
            <a:pPr marL="914400" lvl="1" indent="-457200" eaLnBrk="0" fontAlgn="auto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Arial" pitchFamily="34" charset="0"/>
              <a:buChar char="•"/>
              <a:tabLst>
                <a:tab pos="177800" algn="l"/>
              </a:tabLst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нелинейных процессов</a:t>
            </a:r>
          </a:p>
          <a:p>
            <a:pPr marL="457200" lvl="0" indent="-457200" eaLnBrk="0" fontAlgn="auto" hangingPunct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AutoNum type="arabicPeriod"/>
              <a:tabLst>
                <a:tab pos="177800" algn="l"/>
              </a:tabLst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Прочее:</a:t>
            </a:r>
          </a:p>
          <a:p>
            <a:pPr marL="914400" lvl="1" indent="-457200" eaLnBrk="0" fontAlgn="auto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Arial" pitchFamily="34" charset="0"/>
              <a:buChar char="•"/>
              <a:tabLst>
                <a:tab pos="177800" algn="l"/>
              </a:tabLst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фрактальные антенны</a:t>
            </a:r>
          </a:p>
          <a:p>
            <a:pPr marL="914400" lvl="1" indent="-457200" eaLnBrk="0" fontAlgn="auto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Arial" pitchFamily="34" charset="0"/>
              <a:buChar char="•"/>
              <a:tabLst>
                <a:tab pos="177800" algn="l"/>
              </a:tabLst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анализ биржевых котировок</a:t>
            </a:r>
          </a:p>
        </p:txBody>
      </p:sp>
      <p:pic>
        <p:nvPicPr>
          <p:cNvPr id="7" name="Рисунок 6" descr="Kochsim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700808"/>
            <a:ext cx="1905000" cy="952500"/>
          </a:xfrm>
          <a:prstGeom prst="rect">
            <a:avLst/>
          </a:prstGeom>
        </p:spPr>
      </p:pic>
      <p:sp>
        <p:nvSpPr>
          <p:cNvPr id="9" name="Содержимое 7"/>
          <p:cNvSpPr txBox="1">
            <a:spLocks/>
          </p:cNvSpPr>
          <p:nvPr/>
        </p:nvSpPr>
        <p:spPr>
          <a:xfrm>
            <a:off x="2771800" y="2204864"/>
            <a:ext cx="5472608" cy="43204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54013" marR="0" lvl="0" indent="-354013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lang="ru-RU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описывается уравнениями или алгоритмом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6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Фракталы в живой природе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(18)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.2.2 Фракталы в природе  </a:t>
            </a:r>
            <a:r>
              <a:rPr lang="en-US" dirty="0" smtClean="0"/>
              <a:t>[1/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3" name="Рисунок 12" descr="226px-Brain_cor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31840" y="1196752"/>
            <a:ext cx="2066544" cy="2194560"/>
          </a:xfrm>
          <a:prstGeom prst="rect">
            <a:avLst/>
          </a:prstGeom>
        </p:spPr>
      </p:pic>
      <p:pic>
        <p:nvPicPr>
          <p:cNvPr id="16" name="Рисунок 15" descr="320px-Leaf_1_web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24128" y="1196752"/>
            <a:ext cx="2926080" cy="2194560"/>
          </a:xfrm>
          <a:prstGeom prst="rect">
            <a:avLst/>
          </a:prstGeom>
        </p:spPr>
      </p:pic>
      <p:pic>
        <p:nvPicPr>
          <p:cNvPr id="18" name="Рисунок 17" descr="318px-NautilusCutawayLogarithmicSpiral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3568" y="3452664"/>
            <a:ext cx="3816424" cy="288032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3608" y="1196752"/>
            <a:ext cx="1554163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Prir5.jpe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580112" y="3501008"/>
            <a:ext cx="3096344" cy="2813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Фракталы в неживой природе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(18)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.2.2 Фракталы в природе  </a:t>
            </a:r>
            <a:r>
              <a:rPr lang="en-US" dirty="0" smtClean="0"/>
              <a:t>[2/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20" name="Рисунок 19" descr="Quartz_oisa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12160" y="3645024"/>
            <a:ext cx="2642094" cy="2664296"/>
          </a:xfrm>
          <a:prstGeom prst="rect">
            <a:avLst/>
          </a:prstGeom>
        </p:spPr>
      </p:pic>
      <p:pic>
        <p:nvPicPr>
          <p:cNvPr id="14" name="Рисунок 13" descr="Prir6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1231436"/>
            <a:ext cx="5502020" cy="5040560"/>
          </a:xfrm>
          <a:prstGeom prst="rect">
            <a:avLst/>
          </a:prstGeom>
        </p:spPr>
      </p:pic>
      <p:pic>
        <p:nvPicPr>
          <p:cNvPr id="27" name="Рисунок 26" descr="Lightning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19609" y="1196752"/>
            <a:ext cx="2642775" cy="2232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Фракталы в неживой природе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5000 </a:t>
            </a:r>
            <a:r>
              <a:rPr lang="ru-RU" sz="2400" dirty="0" smtClean="0"/>
              <a:t>снежин</a:t>
            </a:r>
            <a:r>
              <a:rPr lang="ru-RU" sz="2400" dirty="0" smtClean="0"/>
              <a:t>о</a:t>
            </a:r>
            <a:r>
              <a:rPr lang="ru-RU" sz="2400" dirty="0" smtClean="0"/>
              <a:t>к </a:t>
            </a:r>
            <a:r>
              <a:rPr lang="ru-RU" sz="2400" dirty="0" smtClean="0"/>
              <a:t>на фотографиях Уилсона </a:t>
            </a:r>
            <a:r>
              <a:rPr lang="ru-RU" sz="2400" dirty="0" err="1" smtClean="0"/>
              <a:t>Бентли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(18)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.2.2 Фракталы в природе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9" name="Рисунок 8" descr="469px-SnowflakesWilsonBentle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81130" y="1183146"/>
            <a:ext cx="4016476" cy="51383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Дерево Пифагора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(18)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.2.3 Виды  </a:t>
            </a:r>
            <a:r>
              <a:rPr lang="en-US" dirty="0" smtClean="0"/>
              <a:t>[1/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163214"/>
            <a:ext cx="8229600" cy="1705744"/>
          </a:xfrm>
        </p:spPr>
        <p:txBody>
          <a:bodyPr>
            <a:noAutofit/>
          </a:bodyPr>
          <a:lstStyle/>
          <a:p>
            <a:pPr marL="0" indent="0" eaLnBrk="0" hangingPunct="0">
              <a:spcBef>
                <a:spcPts val="0"/>
              </a:spcBef>
              <a:buNone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Построение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pPr marL="0" indent="0" eaLnBrk="0" hangingPunct="0"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у квадрата на одной стороне строится прямоугольный треугольник</a:t>
            </a:r>
          </a:p>
          <a:p>
            <a:pPr marL="0" indent="0" eaLnBrk="0" hangingPunct="0"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на сторонах прямоугольного треугольника расположены квадраты</a:t>
            </a:r>
          </a:p>
          <a:p>
            <a:pPr marL="0" indent="0" eaLnBrk="0" hangingPunct="0">
              <a:spcBef>
                <a:spcPts val="1800"/>
              </a:spcBef>
              <a:buNone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Свойство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pPr marL="0" indent="0" eaLnBrk="0" hangingPunct="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если площадь первого квадрата равна 1, то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 каждом уровне сумма площадей квадратов тоже будет равна 1.</a:t>
            </a:r>
          </a:p>
        </p:txBody>
      </p:sp>
      <p:pic>
        <p:nvPicPr>
          <p:cNvPr id="7" name="Рисунок 6" descr="Pythagoras_tree_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3" y="3091408"/>
            <a:ext cx="4272366" cy="2880000"/>
          </a:xfrm>
          <a:prstGeom prst="rect">
            <a:avLst/>
          </a:prstGeom>
        </p:spPr>
      </p:pic>
      <p:sp>
        <p:nvSpPr>
          <p:cNvPr id="10" name="Содержимое 7"/>
          <p:cNvSpPr txBox="1">
            <a:spLocks/>
          </p:cNvSpPr>
          <p:nvPr/>
        </p:nvSpPr>
        <p:spPr>
          <a:xfrm>
            <a:off x="1547664" y="5949280"/>
            <a:ext cx="2232248" cy="48160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eaLnBrk="0" fontAlgn="auto" hangingPunct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sz="1600" dirty="0" smtClean="0"/>
              <a:t>Классическое дерево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1" name="Содержимое 7"/>
          <p:cNvSpPr txBox="1">
            <a:spLocks/>
          </p:cNvSpPr>
          <p:nvPr/>
        </p:nvSpPr>
        <p:spPr>
          <a:xfrm>
            <a:off x="4499992" y="5827712"/>
            <a:ext cx="4176464" cy="48160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eaLnBrk="0" fontAlgn="auto" hangingPunct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sz="1600" dirty="0" smtClean="0"/>
              <a:t>Обнаженное обдуваемое дерево</a:t>
            </a:r>
            <a:br>
              <a:rPr lang="ru-RU" sz="1600" dirty="0" smtClean="0"/>
            </a:br>
            <a:r>
              <a:rPr lang="ru-RU" sz="1600" dirty="0" smtClean="0"/>
              <a:t>(линии соединяют центры треугольников)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12" name="Рисунок 11" descr="Pythagoras_tree_4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32040" y="2924944"/>
            <a:ext cx="3495954" cy="288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Кривая Леви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(18)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.2.3 Виды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163214"/>
            <a:ext cx="4402832" cy="3057874"/>
          </a:xfrm>
        </p:spPr>
        <p:txBody>
          <a:bodyPr>
            <a:noAutofit/>
          </a:bodyPr>
          <a:lstStyle/>
          <a:p>
            <a:pPr marL="0" indent="0" eaLnBrk="0" hangingPunct="0">
              <a:spcBef>
                <a:spcPts val="0"/>
              </a:spcBef>
              <a:buNone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Построение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pPr marL="0" indent="0" eaLnBrk="0" hangingPunct="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сторона бьется на 2 одинаковых перпендикулярных отрезка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 eaLnBrk="0" hangingPunct="0">
              <a:spcBef>
                <a:spcPts val="0"/>
              </a:spcBef>
              <a:buNone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Свойства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pPr marL="177800" indent="176213" eaLnBrk="0" hangingPunct="0">
              <a:spcBef>
                <a:spcPts val="0"/>
              </a:spcBef>
              <a:buFont typeface="Arial" pitchFamily="34" charset="0"/>
              <a:buChar char="•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 спрямляема</a:t>
            </a:r>
          </a:p>
          <a:p>
            <a:pPr marL="177800" indent="176213" eaLnBrk="0" hangingPunct="0">
              <a:spcBef>
                <a:spcPts val="0"/>
              </a:spcBef>
              <a:buFont typeface="Arial" pitchFamily="34" charset="0"/>
              <a:buChar char="•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 дифференцируема</a:t>
            </a:r>
          </a:p>
          <a:p>
            <a:pPr marL="177800" indent="176213" eaLnBrk="0" hangingPunct="0">
              <a:spcBef>
                <a:spcPts val="0"/>
              </a:spcBef>
              <a:buFont typeface="Arial" pitchFamily="34" charset="0"/>
              <a:buChar char="•"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самопересекаема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177800" indent="176213" eaLnBrk="0" hangingPunct="0">
              <a:spcBef>
                <a:spcPts val="0"/>
              </a:spcBef>
              <a:buFont typeface="Arial" pitchFamily="34" charset="0"/>
              <a:buChar char="•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крона дерева Пифагора</a:t>
            </a:r>
          </a:p>
        </p:txBody>
      </p:sp>
      <p:pic>
        <p:nvPicPr>
          <p:cNvPr id="20" name="Рисунок 19" descr="Levy_curve_buildin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36096" y="1196752"/>
            <a:ext cx="3240360" cy="50895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Кривая Коха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(18)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.2.3 Виды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163214"/>
            <a:ext cx="8229600" cy="1705744"/>
          </a:xfrm>
        </p:spPr>
        <p:txBody>
          <a:bodyPr>
            <a:noAutofit/>
          </a:bodyPr>
          <a:lstStyle/>
          <a:p>
            <a:pPr marL="0" indent="0" eaLnBrk="0" hangingPunct="0">
              <a:spcBef>
                <a:spcPts val="0"/>
              </a:spcBef>
              <a:buNone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Построение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pPr marL="0" indent="0" eaLnBrk="0" hangingPunct="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сторона бьется на 3 равных отрезка, средний заменяется на равносторонний треугольник</a:t>
            </a:r>
          </a:p>
          <a:p>
            <a:pPr marL="0" indent="0" eaLnBrk="0" hangingPunct="0">
              <a:spcBef>
                <a:spcPts val="1800"/>
              </a:spcBef>
              <a:buNone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Свойства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pPr marL="0" indent="0" eaLnBrk="0" hangingPunct="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 спрямляема, не дифференцируема, не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самопересекаема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5" name="Рисунок 14" descr="228px-Koch_curve_construction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3429000"/>
            <a:ext cx="2315335" cy="2376264"/>
          </a:xfrm>
          <a:prstGeom prst="rect">
            <a:avLst/>
          </a:prstGeom>
        </p:spPr>
      </p:pic>
      <p:sp>
        <p:nvSpPr>
          <p:cNvPr id="16" name="Содержимое 7"/>
          <p:cNvSpPr txBox="1">
            <a:spLocks/>
          </p:cNvSpPr>
          <p:nvPr/>
        </p:nvSpPr>
        <p:spPr>
          <a:xfrm>
            <a:off x="899592" y="5949280"/>
            <a:ext cx="1440160" cy="36004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eaLnBrk="0" fontAlgn="auto" hangingPunct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sz="1600" dirty="0" smtClean="0"/>
              <a:t>Кривая Коха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7" name="Содержимое 7"/>
          <p:cNvSpPr txBox="1">
            <a:spLocks/>
          </p:cNvSpPr>
          <p:nvPr/>
        </p:nvSpPr>
        <p:spPr>
          <a:xfrm>
            <a:off x="3563888" y="5877272"/>
            <a:ext cx="1728192" cy="36004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eaLnBrk="0" fontAlgn="auto" hangingPunct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sz="1600" dirty="0" smtClean="0"/>
              <a:t>Снежинка Коха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12" name="Рисунок 11" descr="320px-KochCube_Animation_Gray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36096" y="3104964"/>
            <a:ext cx="3480048" cy="2610036"/>
          </a:xfrm>
          <a:prstGeom prst="rect">
            <a:avLst/>
          </a:prstGeom>
        </p:spPr>
      </p:pic>
      <p:sp>
        <p:nvSpPr>
          <p:cNvPr id="14" name="Содержимое 7"/>
          <p:cNvSpPr txBox="1">
            <a:spLocks/>
          </p:cNvSpPr>
          <p:nvPr/>
        </p:nvSpPr>
        <p:spPr>
          <a:xfrm>
            <a:off x="6300192" y="5661248"/>
            <a:ext cx="1944216" cy="57606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algn="r" eaLnBrk="0" fontAlgn="auto" hangingPunct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sz="1600" dirty="0" smtClean="0"/>
              <a:t>Квадратичная поверхность Коха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13" name="Рисунок 12" descr="Von_Koch_curve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87824" y="2852936"/>
            <a:ext cx="2857500" cy="297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  <p:bldP spid="16" grpId="0"/>
      <p:bldP spid="17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Кривая </a:t>
            </a:r>
            <a:r>
              <a:rPr lang="ru-RU" sz="2800" dirty="0" err="1" smtClean="0"/>
              <a:t>Минковского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(18)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.2.3 Виды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163214"/>
            <a:ext cx="8229600" cy="1705744"/>
          </a:xfrm>
        </p:spPr>
        <p:txBody>
          <a:bodyPr>
            <a:noAutofit/>
          </a:bodyPr>
          <a:lstStyle/>
          <a:p>
            <a:pPr marL="0" indent="0" eaLnBrk="0" hangingPunct="0">
              <a:spcBef>
                <a:spcPts val="0"/>
              </a:spcBef>
              <a:buNone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Построение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pPr marL="0" indent="0" eaLnBrk="0" hangingPunct="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сторона бьется на 8 отрезков по синусоиде</a:t>
            </a:r>
          </a:p>
          <a:p>
            <a:pPr marL="0" indent="0" eaLnBrk="0" hangingPunct="0">
              <a:spcBef>
                <a:spcPts val="1800"/>
              </a:spcBef>
              <a:buNone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Свойства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pPr marL="0" indent="0" eaLnBrk="0" hangingPunct="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 спрямляема, не дифференцируема, не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самопересекаема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2" name="Рисунок 11" descr="Minkowsky0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01634" y="2636912"/>
            <a:ext cx="5206709" cy="36762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3159</TotalTime>
  <Words>413</Words>
  <Application>Microsoft Office PowerPoint</Application>
  <PresentationFormat>Экран (4:3)</PresentationFormat>
  <Paragraphs>128</Paragraphs>
  <Slides>18</Slides>
  <Notes>17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КГ</vt:lpstr>
      <vt:lpstr>(Фракталы)</vt:lpstr>
      <vt:lpstr>Определение</vt:lpstr>
      <vt:lpstr>Фракталы в живой природе</vt:lpstr>
      <vt:lpstr>Фракталы в неживой природе</vt:lpstr>
      <vt:lpstr>Фракталы в неживой природе (5000 снежинок на фотографиях Уилсона Бентли)</vt:lpstr>
      <vt:lpstr>Дерево Пифагора</vt:lpstr>
      <vt:lpstr>Кривая Леви</vt:lpstr>
      <vt:lpstr>Кривая Коха</vt:lpstr>
      <vt:lpstr>Кривая Минковского</vt:lpstr>
      <vt:lpstr>Дракон Хартера — Хейтуэя</vt:lpstr>
      <vt:lpstr>Салфетка Серпинского</vt:lpstr>
      <vt:lpstr>Т-квадрат</vt:lpstr>
      <vt:lpstr>Множество Мандельброта</vt:lpstr>
      <vt:lpstr>Генерация ландшафта</vt:lpstr>
      <vt:lpstr>Генерация листа папоротника</vt:lpstr>
      <vt:lpstr>Фрактальные изображения</vt:lpstr>
      <vt:lpstr>Фрактальная анимация</vt:lpstr>
      <vt:lpstr>Фрактальная анимация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272</cp:revision>
  <dcterms:created xsi:type="dcterms:W3CDTF">2014-02-11T08:42:57Z</dcterms:created>
  <dcterms:modified xsi:type="dcterms:W3CDTF">2025-11-28T06:03:04Z</dcterms:modified>
</cp:coreProperties>
</file>