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1"/>
  </p:notesMasterIdLst>
  <p:sldIdLst>
    <p:sldId id="256" r:id="rId2"/>
    <p:sldId id="257" r:id="rId3"/>
    <p:sldId id="266" r:id="rId4"/>
    <p:sldId id="270" r:id="rId5"/>
    <p:sldId id="271" r:id="rId6"/>
    <p:sldId id="273" r:id="rId7"/>
    <p:sldId id="269" r:id="rId8"/>
    <p:sldId id="274" r:id="rId9"/>
    <p:sldId id="275" r:id="rId10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-389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700" y="3357569"/>
            <a:ext cx="3353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 smtClean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 Кафедра «Автоматика»</a:t>
            </a:r>
            <a:endParaRPr lang="ru-RU" sz="1600" i="1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</a:t>
            </a:r>
            <a:r>
              <a:rPr lang="ru-RU" sz="1400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189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357175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в системах автоматического управления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5838" y="11912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1055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03584" y="118270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85387" y="232248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9101" y="1182710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6" idx="1"/>
          </p:cNvCxnSpPr>
          <p:nvPr/>
        </p:nvCxnSpPr>
        <p:spPr>
          <a:xfrm flipV="1">
            <a:off x="1957590" y="1530439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196368" y="1541172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6428706" y="1539026"/>
            <a:ext cx="783465" cy="8586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7" idx="2"/>
            <a:endCxn id="8" idx="3"/>
          </p:cNvCxnSpPr>
          <p:nvPr/>
        </p:nvCxnSpPr>
        <p:spPr>
          <a:xfrm rot="5400000">
            <a:off x="6744775" y="1480533"/>
            <a:ext cx="792051" cy="158732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8" idx="1"/>
            <a:endCxn id="6" idx="2"/>
          </p:cNvCxnSpPr>
          <p:nvPr/>
        </p:nvCxnSpPr>
        <p:spPr>
          <a:xfrm rot="10800000">
            <a:off x="3471931" y="1878169"/>
            <a:ext cx="1413456" cy="792051"/>
          </a:xfrm>
          <a:prstGeom prst="bentConnector2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3263" y="1191296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Информация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 задаче управления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27798" y="118271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Устройство обработки информации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2761" y="1266423"/>
            <a:ext cx="14295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Исполнительное устройство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90328" y="1247105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Объект управления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20615" y="2328930"/>
            <a:ext cx="11977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Источник информации об объекте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60750" y="2116428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Обратная связь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231" y="3438660"/>
            <a:ext cx="76693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Одним из основных принципов, закладываемых при разработке систем автоматического управления, является наличие достоверной информации о состоянии объекта в текущий момент времени.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САУ температуры в холодильнике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9926" y="946595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55843" y="944449"/>
            <a:ext cx="1461752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03429" y="931571"/>
            <a:ext cx="1253546" cy="695459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 стрелкой 10"/>
          <p:cNvCxnSpPr>
            <a:stCxn id="5" idx="3"/>
            <a:endCxn id="70" idx="2"/>
          </p:cNvCxnSpPr>
          <p:nvPr/>
        </p:nvCxnSpPr>
        <p:spPr>
          <a:xfrm flipV="1">
            <a:off x="1841678" y="1291106"/>
            <a:ext cx="405684" cy="321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70" idx="6"/>
          </p:cNvCxnSpPr>
          <p:nvPr/>
        </p:nvCxnSpPr>
        <p:spPr>
          <a:xfrm flipV="1">
            <a:off x="2768956" y="1290033"/>
            <a:ext cx="549501" cy="1073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565561" y="1294327"/>
            <a:ext cx="592429" cy="6439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3109" y="1030308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Заданная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температура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22749" y="1034602"/>
            <a:ext cx="12170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Холодильный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агрегат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03950" y="950891"/>
            <a:ext cx="119773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Холодильная камера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547870" y="1800895"/>
            <a:ext cx="8907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Обратная связь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12125" y="2923504"/>
            <a:ext cx="8474298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Датчик </a:t>
            </a:r>
            <a:r>
              <a:rPr lang="ru-RU" b="1" dirty="0" smtClean="0">
                <a:solidFill>
                  <a:srgbClr val="002060"/>
                </a:solidFill>
              </a:rPr>
              <a:t>предназначен для выработки сигнала измерительной информации в форме, удобной для передачи, дальнейшего преобразования, обработки и (или) хранения, но не поддающейся непосредственному восприятию наблюдателем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Термин датчик (сенсор) укрепился в связи с развитием систем автоматического управления, как элемент обобщенной логической концепции:  датчик — устройство управления — исполнительное устройство — объект </a:t>
            </a:r>
            <a:r>
              <a:rPr lang="ru-RU" b="1" dirty="0" smtClean="0">
                <a:solidFill>
                  <a:srgbClr val="002060"/>
                </a:solidFill>
              </a:rPr>
              <a:t>управления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15566" y="1416676"/>
            <a:ext cx="495836" cy="154546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5312535" y="1320084"/>
            <a:ext cx="540913" cy="57955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4971244" y="1899634"/>
            <a:ext cx="360609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745864" y="1442434"/>
            <a:ext cx="47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/>
              <a:t>t</a:t>
            </a:r>
            <a:r>
              <a:rPr lang="en-US" sz="2800" i="1" baseline="30000" dirty="0" smtClean="0"/>
              <a:t>o</a:t>
            </a:r>
            <a:endParaRPr lang="ru-RU" sz="2800" dirty="0" smtClean="0"/>
          </a:p>
        </p:txBody>
      </p:sp>
      <p:cxnSp>
        <p:nvCxnSpPr>
          <p:cNvPr id="59" name="Shape 58"/>
          <p:cNvCxnSpPr>
            <a:stCxn id="34" idx="2"/>
          </p:cNvCxnSpPr>
          <p:nvPr/>
        </p:nvCxnSpPr>
        <p:spPr>
          <a:xfrm rot="5400000">
            <a:off x="3585156" y="497446"/>
            <a:ext cx="1004553" cy="3152104"/>
          </a:xfrm>
          <a:prstGeom prst="bentConnector2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endCxn id="70" idx="4"/>
          </p:cNvCxnSpPr>
          <p:nvPr/>
        </p:nvCxnSpPr>
        <p:spPr>
          <a:xfrm flipH="1" flipV="1">
            <a:off x="2508159" y="1545464"/>
            <a:ext cx="3221" cy="1043190"/>
          </a:xfrm>
          <a:prstGeom prst="straightConnector1">
            <a:avLst/>
          </a:prstGeom>
          <a:ln w="127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423893" y="1979052"/>
            <a:ext cx="17515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Термодатчик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0" name="Блок-схема: узел суммирования 69"/>
          <p:cNvSpPr/>
          <p:nvPr/>
        </p:nvSpPr>
        <p:spPr>
          <a:xfrm>
            <a:off x="2247362" y="1036748"/>
            <a:ext cx="521594" cy="508716"/>
          </a:xfrm>
          <a:prstGeom prst="flowChartSummingJunction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848" y="1098313"/>
            <a:ext cx="2144333" cy="132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79" y="279902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Метрология  РМГ 29-2013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655" y="798491"/>
            <a:ext cx="8622406" cy="390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Метрология - наука об измерениях, методах и средствах обеспечения их единства и способах достижения требуемой точности.</a:t>
            </a:r>
          </a:p>
          <a:p>
            <a:pPr>
              <a:lnSpc>
                <a:spcPct val="105000"/>
              </a:lnSpc>
            </a:pPr>
            <a:endParaRPr lang="en-US" sz="500" b="1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3 основных раздела: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Теоретическая метрология;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Прикладная (практическая) метрология;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Законодательная метрология.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Основные задачи метрологии: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установление единиц физических величин, государственных эталонов и образцовых средств измерений;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разработку теории, методов и средств измерений и контроля;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u="sng" dirty="0" smtClean="0">
                <a:solidFill>
                  <a:srgbClr val="002060"/>
                </a:solidFill>
              </a:rPr>
              <a:t>обеспечение единства измерений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разработку методов оценки погрешностей, состояния средств измерения и контроля;</a:t>
            </a:r>
          </a:p>
          <a:p>
            <a:pPr>
              <a:lnSpc>
                <a:spcPct val="105000"/>
              </a:lnSpc>
            </a:pPr>
            <a:r>
              <a:rPr lang="ru-RU" dirty="0" smtClean="0">
                <a:solidFill>
                  <a:srgbClr val="002060"/>
                </a:solidFill>
              </a:rPr>
              <a:t> - разработку методов передачи размеров единиц от эталонов или образцовых средств измерений рабочим средствам измерений.</a:t>
            </a: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  <a:p>
            <a:pPr>
              <a:lnSpc>
                <a:spcPct val="105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Единство измерений; ЕИ</a:t>
            </a:r>
            <a:r>
              <a:rPr lang="ru-RU" dirty="0" smtClean="0">
                <a:solidFill>
                  <a:srgbClr val="002060"/>
                </a:solidFill>
              </a:rPr>
              <a:t>: Состояние измерений, при котором их результаты выражены в узаконенных единицах величин или в значениях по установленным шкалам измерений, а показатели точности измерений не выходят за установленные границы.</a:t>
            </a:r>
          </a:p>
          <a:p>
            <a:pPr>
              <a:lnSpc>
                <a:spcPct val="105000"/>
              </a:lnSpc>
            </a:pPr>
            <a:endParaRPr lang="ru-RU" sz="5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417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Величина</a:t>
            </a:r>
            <a:r>
              <a:rPr lang="ru-RU" dirty="0" smtClean="0">
                <a:solidFill>
                  <a:srgbClr val="002060"/>
                </a:solidFill>
              </a:rPr>
              <a:t>: Свойство материального объекта или явления, общее в качественном отношении для многих объектов или явлений, но в количественном отношении индивидуальное для каждого из них.</a:t>
            </a:r>
          </a:p>
          <a:p>
            <a:pPr lvl="1">
              <a:lnSpc>
                <a:spcPct val="120000"/>
              </a:lnSpc>
            </a:pPr>
            <a:r>
              <a:rPr lang="ru-RU" i="1" dirty="0" smtClean="0">
                <a:solidFill>
                  <a:srgbClr val="002060"/>
                </a:solidFill>
              </a:rPr>
              <a:t>(Физическая величина: Одно из свойств физического объекта (физической системы, явления или процесса), общее в качественном отношении для многих физических объектов, но в количественном отношении индивидуальное для каждого из них; РМГ 29-99).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</a:t>
            </a:r>
            <a:r>
              <a:rPr lang="ru-RU" dirty="0" smtClean="0">
                <a:solidFill>
                  <a:srgbClr val="002060"/>
                </a:solidFill>
              </a:rPr>
              <a:t> (измерения) (величины): Величина фиксированного размера, которой присвоено числовое значение, равное 1, определяемая и принимаемая по соглашению для количественного выражения однородных с ней величин.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Система единиц (величин); система единиц измерений</a:t>
            </a:r>
            <a:r>
              <a:rPr lang="ru-RU" dirty="0" smtClean="0">
                <a:solidFill>
                  <a:srgbClr val="002060"/>
                </a:solidFill>
              </a:rPr>
              <a:t>: Совокупность основных и производных единиц, вместе с их кратными и дольными единицами, определенными в соответствии с установленными правилами для данной системы единиц.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Международная система единиц; СИ</a:t>
            </a:r>
            <a:r>
              <a:rPr lang="ru-RU" dirty="0" smtClean="0">
                <a:solidFill>
                  <a:srgbClr val="002060"/>
                </a:solidFill>
              </a:rPr>
              <a:t>: Система единиц, основанная на Международной системе величин, вместе с наименованиями и обозначениями, а также набором приставок и их наименованиями и обозначениями вместе с правилами их применения, принятая Генеральной конференцией по мерам и весам (ГКМВ).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Измерение</a:t>
            </a:r>
            <a:r>
              <a:rPr lang="ru-RU" dirty="0" smtClean="0">
                <a:solidFill>
                  <a:srgbClr val="002060"/>
                </a:solidFill>
              </a:rPr>
              <a:t> (величины): Процесс экспериментального получения одного или более значений величины, которые могут быть обоснованно приписаны величине.</a:t>
            </a:r>
            <a:endParaRPr lang="ru-RU" dirty="0" smtClean="0"/>
          </a:p>
          <a:p>
            <a:pPr>
              <a:lnSpc>
                <a:spcPct val="120000"/>
              </a:lnSpc>
            </a:pPr>
            <a:endParaRPr lang="ru-RU" sz="5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Термины и определения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655" y="618187"/>
            <a:ext cx="86224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Средство измерений</a:t>
            </a:r>
            <a:r>
              <a:rPr lang="ru-RU" dirty="0" smtClean="0">
                <a:solidFill>
                  <a:srgbClr val="002060"/>
                </a:solidFill>
              </a:rPr>
              <a:t>: Техническое средство, предназначенное для измерений и имеющее нормированные (установленные) метрологические характеристики.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Измерительный преобразователь; ИП</a:t>
            </a:r>
            <a:r>
              <a:rPr lang="ru-RU" dirty="0" smtClean="0">
                <a:solidFill>
                  <a:srgbClr val="002060"/>
                </a:solidFill>
              </a:rPr>
              <a:t>: Средство измерений или его часть, служащее для получения и преобразования информации об измеряемой величине в форму, удобную для обработки, хранения, дальнейших преобразований, индикации или передачи.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Чувствительный элемент; первичный измерительный преобразователь; датчик (</a:t>
            </a:r>
            <a:r>
              <a:rPr lang="en-US" b="1" dirty="0" smtClean="0"/>
              <a:t>sensor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r>
              <a:rPr lang="ru-RU" dirty="0" smtClean="0">
                <a:solidFill>
                  <a:srgbClr val="002060"/>
                </a:solidFill>
              </a:rPr>
              <a:t>: Измерительный преобразователь, на который непосредственно воздействует материальный объект или явление, являющееся носителем величины, подлежащей измерению. </a:t>
            </a:r>
          </a:p>
          <a:p>
            <a:pPr lvl="1">
              <a:lnSpc>
                <a:spcPct val="120000"/>
              </a:lnSpc>
            </a:pPr>
            <a:r>
              <a:rPr lang="ru-RU" i="1" dirty="0" smtClean="0">
                <a:solidFill>
                  <a:srgbClr val="002060"/>
                </a:solidFill>
              </a:rPr>
              <a:t>Примечание - Конструктивно обособленные первичный преобразователь или совокупность первичного и других измерительных преобразователей называют </a:t>
            </a:r>
            <a:r>
              <a:rPr lang="ru-RU" sz="1600" b="1" i="1" dirty="0" smtClean="0">
                <a:solidFill>
                  <a:srgbClr val="002060"/>
                </a:solidFill>
              </a:rPr>
              <a:t>датчиком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Метрологическая характеристика (средства измерений)</a:t>
            </a:r>
            <a:r>
              <a:rPr lang="ru-RU" dirty="0" smtClean="0">
                <a:solidFill>
                  <a:srgbClr val="002060"/>
                </a:solidFill>
              </a:rPr>
              <a:t>; MX: Характеристика одного из свойств средства измерений, влияющая на результат измерений.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Точность (средства измерений)</a:t>
            </a:r>
            <a:r>
              <a:rPr lang="ru-RU" dirty="0" smtClean="0">
                <a:solidFill>
                  <a:srgbClr val="002060"/>
                </a:solidFill>
              </a:rPr>
              <a:t>: Качество средства измерений, отражающее близость к нулю его погрешности.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solidFill>
                  <a:srgbClr val="002060"/>
                </a:solidFill>
              </a:rPr>
              <a:t>Класс точности: Обобщенная характеристика данного типа средств измерений, как правило, отражающая их уровень точности и выражаемая </a:t>
            </a:r>
            <a:r>
              <a:rPr lang="ru-RU" dirty="0" err="1" smtClean="0">
                <a:solidFill>
                  <a:srgbClr val="002060"/>
                </a:solidFill>
              </a:rPr>
              <a:t>точностными</a:t>
            </a:r>
            <a:r>
              <a:rPr lang="ru-RU" dirty="0" smtClean="0">
                <a:solidFill>
                  <a:srgbClr val="002060"/>
                </a:solidFill>
              </a:rPr>
              <a:t> характеристиками средств измерений.</a:t>
            </a:r>
            <a:endParaRPr lang="ru-RU" dirty="0" smtClean="0"/>
          </a:p>
          <a:p>
            <a:pPr>
              <a:lnSpc>
                <a:spcPct val="120000"/>
              </a:lnSpc>
            </a:pPr>
            <a:endParaRPr lang="ru-RU" sz="5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1</a:t>
            </a:r>
            <a:endPara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96215" y="734096"/>
            <a:ext cx="8622406" cy="373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002060"/>
                </a:solidFill>
              </a:rPr>
              <a:t>В России система СИ принята на уровне стандарта </a:t>
            </a:r>
            <a:r>
              <a:rPr lang="ru-RU" b="1" dirty="0" smtClean="0">
                <a:solidFill>
                  <a:srgbClr val="002060"/>
                </a:solidFill>
              </a:rPr>
              <a:t>ГОСТ 8.417-2002 «ГСИ. Единицы величин»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длины (метр</a:t>
            </a:r>
            <a:r>
              <a:rPr lang="en-US" b="1" dirty="0" smtClean="0">
                <a:solidFill>
                  <a:srgbClr val="002060"/>
                </a:solidFill>
              </a:rPr>
              <a:t>, L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длина пути, проходимого светом в вакууме за 1/299792458 долю секунды.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массы (килограмм</a:t>
            </a:r>
            <a:r>
              <a:rPr lang="en-US" b="1" dirty="0" smtClean="0">
                <a:solidFill>
                  <a:srgbClr val="002060"/>
                </a:solidFill>
              </a:rPr>
              <a:t>, M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масса, равная массе международного прототипа килограмма.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времени (секунда</a:t>
            </a:r>
            <a:r>
              <a:rPr lang="en-US" b="1" dirty="0" smtClean="0">
                <a:solidFill>
                  <a:srgbClr val="002060"/>
                </a:solidFill>
              </a:rPr>
              <a:t>, T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продолжительность 9192631770 периодов излучения, соответствующего переходу между двумя сверхтонкими уровнями основного состояния атома ЦЕЗИЯ -133.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силы электрического тока (ампер</a:t>
            </a:r>
            <a:r>
              <a:rPr lang="en-US" b="1" dirty="0" smtClean="0">
                <a:solidFill>
                  <a:srgbClr val="002060"/>
                </a:solidFill>
              </a:rPr>
              <a:t>, I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сила не изменяющегося тока, который, проходя по двум нормальным прямолинейным проводникам бесконечной длины и ничтожно малой площади круглого поперечного сечения, расположенным на расстоянии 1м один от другого в вакууме, вызывает между проводниками силу взаимодействия, равную 2·10</a:t>
            </a:r>
            <a:r>
              <a:rPr lang="ru-RU" baseline="30000" dirty="0" smtClean="0">
                <a:solidFill>
                  <a:srgbClr val="002060"/>
                </a:solidFill>
              </a:rPr>
              <a:t>-7</a:t>
            </a:r>
            <a:r>
              <a:rPr lang="ru-RU" dirty="0" smtClean="0">
                <a:solidFill>
                  <a:srgbClr val="002060"/>
                </a:solidFill>
              </a:rPr>
              <a:t> Н на каждый метр длины.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термодинамической температуры (Кельвин</a:t>
            </a:r>
            <a:r>
              <a:rPr lang="en-US" b="1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Θ) </a:t>
            </a:r>
            <a:r>
              <a:rPr lang="ru-RU" dirty="0" smtClean="0">
                <a:solidFill>
                  <a:srgbClr val="002060"/>
                </a:solidFill>
              </a:rPr>
              <a:t>– 1/273,16 термодинамической температуры тройной точки воды. Допускается использовать также шкалу Цельсия.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силы света (кандела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J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сила света в заданном направлении источника, испускающего монохроматическое излучение частотой 540·10</a:t>
            </a:r>
            <a:r>
              <a:rPr lang="ru-RU" baseline="30000" dirty="0" smtClean="0">
                <a:solidFill>
                  <a:srgbClr val="002060"/>
                </a:solidFill>
              </a:rPr>
              <a:t>12</a:t>
            </a:r>
            <a:r>
              <a:rPr lang="ru-RU" dirty="0" smtClean="0">
                <a:solidFill>
                  <a:srgbClr val="002060"/>
                </a:solidFill>
              </a:rPr>
              <a:t> Гц, энергетическая сила света которого в этом направлении составляет 1/683 Вт/ср.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Единица количества вещества (моль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N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количество вещества системы, содержащей столько же структурных элементов, сколько атомов содержится в УГЛЕРОДЕ-12 массой 0,012 кг.</a:t>
            </a: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8975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Международная система единиц (СИ) 2</a:t>
            </a:r>
            <a:endPara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9776" y="611490"/>
            <a:ext cx="8622406" cy="4011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Международная система единиц содержит также две </a:t>
            </a:r>
            <a:r>
              <a:rPr lang="ru-RU" u="sng" dirty="0" smtClean="0">
                <a:solidFill>
                  <a:srgbClr val="002060"/>
                </a:solidFill>
              </a:rPr>
              <a:t>дополнительные единицы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fontAlgn="base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Радиан (рад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единица плоского угла.</a:t>
            </a:r>
          </a:p>
          <a:p>
            <a:pPr fontAlgn="base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Стерадиан (ср</a:t>
            </a:r>
            <a:r>
              <a:rPr lang="en-US" b="1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002060"/>
                </a:solidFill>
              </a:rPr>
              <a:t>) </a:t>
            </a:r>
            <a:r>
              <a:rPr lang="ru-RU" dirty="0" smtClean="0">
                <a:solidFill>
                  <a:srgbClr val="002060"/>
                </a:solidFill>
              </a:rPr>
              <a:t>– единица, равная телесному углу с вершиной в центре сферы, вырезающему на поверхности сферы площадь, равную площади квадрата со стороной, равной радиусу сферы.</a:t>
            </a:r>
            <a:endParaRPr lang="ru-RU" b="1" dirty="0" smtClean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Примеры производных единиц СИ, образованных с использованием основных единиц СИ:</a:t>
            </a:r>
          </a:p>
          <a:p>
            <a:pPr fontAlgn="base">
              <a:lnSpc>
                <a:spcPct val="90000"/>
              </a:lnSpc>
            </a:pPr>
            <a:r>
              <a:rPr lang="ru-RU" sz="800" dirty="0" smtClean="0">
                <a:solidFill>
                  <a:srgbClr val="002060"/>
                </a:solidFill>
              </a:rPr>
              <a:t/>
            </a:r>
            <a:br>
              <a:rPr lang="ru-RU" sz="800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Площадь  </a:t>
            </a:r>
            <a:r>
              <a:rPr lang="en-US" b="1" dirty="0" smtClean="0">
                <a:solidFill>
                  <a:srgbClr val="002060"/>
                </a:solidFill>
              </a:rPr>
              <a:t>L</a:t>
            </a:r>
            <a:r>
              <a:rPr lang="ru-RU" b="1" baseline="30000" dirty="0" smtClean="0">
                <a:solidFill>
                  <a:srgbClr val="002060"/>
                </a:solidFill>
              </a:rPr>
              <a:t>2 </a:t>
            </a:r>
            <a:r>
              <a:rPr lang="ru-RU" dirty="0" smtClean="0">
                <a:solidFill>
                  <a:srgbClr val="002060"/>
                </a:solidFill>
              </a:rPr>
              <a:t>  квадратный метр.</a:t>
            </a: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Скорость  </a:t>
            </a:r>
            <a:r>
              <a:rPr lang="en-US" b="1" dirty="0" smtClean="0">
                <a:solidFill>
                  <a:srgbClr val="002060"/>
                </a:solidFill>
              </a:rPr>
              <a:t>LT</a:t>
            </a:r>
            <a:r>
              <a:rPr lang="ru-RU" b="1" baseline="30000" dirty="0" smtClean="0">
                <a:solidFill>
                  <a:srgbClr val="002060"/>
                </a:solidFill>
              </a:rPr>
              <a:t>-1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метр в секунду.</a:t>
            </a: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Напряженность магнитного поля  </a:t>
            </a:r>
            <a:r>
              <a:rPr lang="en-US" b="1" dirty="0" smtClean="0">
                <a:solidFill>
                  <a:srgbClr val="002060"/>
                </a:solidFill>
              </a:rPr>
              <a:t>IL</a:t>
            </a:r>
            <a:r>
              <a:rPr lang="ru-RU" b="1" baseline="30000" dirty="0" smtClean="0">
                <a:solidFill>
                  <a:srgbClr val="002060"/>
                </a:solidFill>
              </a:rPr>
              <a:t>-1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dirty="0" smtClean="0">
                <a:solidFill>
                  <a:srgbClr val="002060"/>
                </a:solidFill>
              </a:rPr>
              <a:t>ампер на метр.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sz="800" dirty="0" smtClean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Примеры производных единиц СИ, имеющие специальные наименования и обозначения:</a:t>
            </a:r>
          </a:p>
          <a:p>
            <a:pPr fontAlgn="base">
              <a:lnSpc>
                <a:spcPct val="90000"/>
              </a:lnSpc>
            </a:pPr>
            <a:endParaRPr lang="ru-RU" sz="800" dirty="0" smtClean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Частота  </a:t>
            </a:r>
            <a:r>
              <a:rPr lang="en-US" b="1" dirty="0" smtClean="0">
                <a:solidFill>
                  <a:srgbClr val="002060"/>
                </a:solidFill>
              </a:rPr>
              <a:t>T</a:t>
            </a:r>
            <a:r>
              <a:rPr lang="ru-RU" b="1" baseline="30000" dirty="0" smtClean="0">
                <a:solidFill>
                  <a:srgbClr val="002060"/>
                </a:solidFill>
              </a:rPr>
              <a:t>-1  </a:t>
            </a:r>
            <a:r>
              <a:rPr lang="en-US" b="1" baseline="30000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Hz  </a:t>
            </a:r>
            <a:r>
              <a:rPr lang="ru-RU" b="1" dirty="0" smtClean="0">
                <a:solidFill>
                  <a:srgbClr val="002060"/>
                </a:solidFill>
              </a:rPr>
              <a:t>Герц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Сила  </a:t>
            </a:r>
            <a:r>
              <a:rPr lang="ru-RU" b="1" dirty="0" smtClean="0">
                <a:solidFill>
                  <a:srgbClr val="002060"/>
                </a:solidFill>
              </a:rPr>
              <a:t>LMT</a:t>
            </a:r>
            <a:r>
              <a:rPr lang="ru-RU" b="1" baseline="30000" dirty="0" smtClean="0">
                <a:solidFill>
                  <a:srgbClr val="002060"/>
                </a:solidFill>
              </a:rPr>
              <a:t>-2</a:t>
            </a:r>
            <a:r>
              <a:rPr lang="ru-RU" baseline="30000" dirty="0" smtClean="0">
                <a:solidFill>
                  <a:srgbClr val="002060"/>
                </a:solidFill>
              </a:rPr>
              <a:t>  </a:t>
            </a:r>
            <a:r>
              <a:rPr lang="en-US" baseline="30000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N  </a:t>
            </a:r>
            <a:r>
              <a:rPr lang="ru-RU" b="1" dirty="0" smtClean="0">
                <a:solidFill>
                  <a:srgbClr val="002060"/>
                </a:solidFill>
              </a:rPr>
              <a:t>Ньютон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Мощность  </a:t>
            </a:r>
            <a:r>
              <a:rPr lang="en-US" b="1" dirty="0" smtClean="0">
                <a:solidFill>
                  <a:srgbClr val="002060"/>
                </a:solidFill>
              </a:rPr>
              <a:t>ML</a:t>
            </a:r>
            <a:r>
              <a:rPr lang="en-US" b="1" baseline="30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T</a:t>
            </a:r>
            <a:r>
              <a:rPr lang="en-US" b="1" baseline="30000" dirty="0" smtClean="0">
                <a:solidFill>
                  <a:srgbClr val="002060"/>
                </a:solidFill>
              </a:rPr>
              <a:t>-3</a:t>
            </a:r>
            <a:r>
              <a:rPr lang="en-US" baseline="30000" dirty="0" smtClean="0">
                <a:solidFill>
                  <a:srgbClr val="002060"/>
                </a:solidFill>
              </a:rPr>
              <a:t>   </a:t>
            </a:r>
            <a:r>
              <a:rPr lang="en-US" b="1" dirty="0" smtClean="0">
                <a:solidFill>
                  <a:srgbClr val="002060"/>
                </a:solidFill>
              </a:rPr>
              <a:t>W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Ватт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fontAlgn="base">
              <a:lnSpc>
                <a:spcPct val="90000"/>
              </a:lnSpc>
            </a:pPr>
            <a:r>
              <a:rPr lang="ru-RU" dirty="0" smtClean="0">
                <a:solidFill>
                  <a:srgbClr val="002060"/>
                </a:solidFill>
              </a:rPr>
              <a:t>Электрическое сопротивление  </a:t>
            </a:r>
            <a:r>
              <a:rPr lang="en-US" b="1" dirty="0" smtClean="0">
                <a:solidFill>
                  <a:srgbClr val="002060"/>
                </a:solidFill>
              </a:rPr>
              <a:t>L</a:t>
            </a:r>
            <a:r>
              <a:rPr lang="ru-RU" b="1" baseline="30000" dirty="0" smtClean="0">
                <a:solidFill>
                  <a:srgbClr val="002060"/>
                </a:solidFill>
              </a:rPr>
              <a:t>2</a:t>
            </a:r>
            <a:r>
              <a:rPr lang="en-US" b="1" dirty="0" smtClean="0">
                <a:solidFill>
                  <a:srgbClr val="002060"/>
                </a:solidFill>
              </a:rPr>
              <a:t>MT</a:t>
            </a:r>
            <a:r>
              <a:rPr lang="ru-RU" b="1" baseline="30000" dirty="0" smtClean="0">
                <a:solidFill>
                  <a:srgbClr val="002060"/>
                </a:solidFill>
              </a:rPr>
              <a:t>-3</a:t>
            </a:r>
            <a:r>
              <a:rPr lang="en-US" b="1" dirty="0" smtClean="0">
                <a:solidFill>
                  <a:srgbClr val="002060"/>
                </a:solidFill>
              </a:rPr>
              <a:t>I</a:t>
            </a:r>
            <a:r>
              <a:rPr lang="ru-RU" b="1" baseline="30000" dirty="0" smtClean="0">
                <a:solidFill>
                  <a:srgbClr val="002060"/>
                </a:solidFill>
              </a:rPr>
              <a:t>-2 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l-G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Ом.</a:t>
            </a:r>
          </a:p>
          <a:p>
            <a:pPr fontAlgn="base">
              <a:lnSpc>
                <a:spcPct val="90000"/>
              </a:lnSpc>
            </a:pPr>
            <a:endParaRPr lang="en-US" sz="800" b="1" dirty="0" smtClean="0">
              <a:solidFill>
                <a:srgbClr val="002060"/>
              </a:solidFill>
            </a:endParaRPr>
          </a:p>
          <a:p>
            <a:pPr fontAlgn="base">
              <a:lnSpc>
                <a:spcPct val="9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СИ представляет собой согласованную систему единиц, предназначенную для использования во всех сферах жизни, включая международную торговлю, производство, безопасность, охрану труда, защиту окружающей среды и фундаментальную науку, которая лежит в их основе. Система величин, на которой основана СИ, и связывающие их уравнения, опираются на современные представления о природе, знакомые всем ученым, технологам и инженерам.</a:t>
            </a:r>
            <a:endParaRPr lang="en-US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7" y="357175"/>
            <a:ext cx="8497067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Центробежный регулятор</a:t>
            </a:r>
            <a:endParaRPr lang="ru-RU" sz="1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систем автоматического управления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5307" y="3928057"/>
            <a:ext cx="76693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Центробежный регулятор — механизм, реализующий отрицательную обратную связь для регулировки скорости вращения в машинах разнообразных принципов действия и назначения.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GavrilaMaster\ДФВ\РегуляторУатта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491" y="884425"/>
            <a:ext cx="3329191" cy="2843070"/>
          </a:xfrm>
          <a:prstGeom prst="rect">
            <a:avLst/>
          </a:prstGeom>
          <a:noFill/>
        </p:spPr>
      </p:pic>
      <p:pic>
        <p:nvPicPr>
          <p:cNvPr id="1027" name="Picture 3" descr="C:\Users\GavrilaMaster\ДФВ\РегуляторУатт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6009" y="251139"/>
            <a:ext cx="2425165" cy="36897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1600</TotalTime>
  <Words>658</Words>
  <Application>Microsoft Office PowerPoint</Application>
  <PresentationFormat>Экран (16:9)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116</cp:revision>
  <dcterms:created xsi:type="dcterms:W3CDTF">2019-09-27T08:18:31Z</dcterms:created>
  <dcterms:modified xsi:type="dcterms:W3CDTF">2022-02-08T17:23:46Z</dcterms:modified>
</cp:coreProperties>
</file>