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7"/>
  </p:notesMasterIdLst>
  <p:sldIdLst>
    <p:sldId id="256" r:id="rId2"/>
    <p:sldId id="257" r:id="rId3"/>
    <p:sldId id="274" r:id="rId4"/>
    <p:sldId id="266" r:id="rId5"/>
    <p:sldId id="275" r:id="rId6"/>
    <p:sldId id="271" r:id="rId7"/>
    <p:sldId id="276" r:id="rId8"/>
    <p:sldId id="277" r:id="rId9"/>
    <p:sldId id="281" r:id="rId10"/>
    <p:sldId id="279" r:id="rId11"/>
    <p:sldId id="284" r:id="rId12"/>
    <p:sldId id="270" r:id="rId13"/>
    <p:sldId id="285" r:id="rId14"/>
    <p:sldId id="282" r:id="rId15"/>
    <p:sldId id="283" r:id="rId16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389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</a:t>
            </a: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700" y="3357569"/>
            <a:ext cx="3353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 smtClean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 Кафедра «Автоматика»</a:t>
            </a:r>
            <a:endParaRPr lang="ru-RU" sz="1600" i="1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</a:t>
            </a:r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18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27656"/>
            <a:ext cx="86996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002060"/>
                </a:solidFill>
              </a:rPr>
              <a:t>Основные понятия</a:t>
            </a:r>
            <a:r>
              <a:rPr lang="ru-RU" b="1" baseline="30000" dirty="0" smtClean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dirty="0" smtClean="0"/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11) </a:t>
            </a:r>
            <a:r>
              <a:rPr lang="ru-RU" u="sng" dirty="0" smtClean="0">
                <a:solidFill>
                  <a:srgbClr val="002060"/>
                </a:solidFill>
              </a:rPr>
              <a:t>методика (метод) измерений</a:t>
            </a:r>
            <a:r>
              <a:rPr lang="ru-RU" dirty="0" smtClean="0">
                <a:solidFill>
                  <a:srgbClr val="002060"/>
                </a:solidFill>
              </a:rPr>
              <a:t> - совокупность конкретно описанных операций, выполнение которых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обеспечивает получение результатов измерений с установленными показателями точности;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marL="342900" indent="-342900" fontAlgn="base"/>
            <a:r>
              <a:rPr lang="ru-RU" dirty="0" smtClean="0">
                <a:solidFill>
                  <a:srgbClr val="002060"/>
                </a:solidFill>
              </a:rPr>
              <a:t>1) </a:t>
            </a:r>
            <a:r>
              <a:rPr lang="ru-RU" u="sng" dirty="0" smtClean="0">
                <a:solidFill>
                  <a:srgbClr val="002060"/>
                </a:solidFill>
              </a:rPr>
              <a:t>аттестация методик (методов) измерений </a:t>
            </a:r>
            <a:r>
              <a:rPr lang="ru-RU" dirty="0" smtClean="0">
                <a:solidFill>
                  <a:srgbClr val="002060"/>
                </a:solidFill>
              </a:rPr>
              <a:t>- исследование и подтверждение соответствия методик (методов)</a:t>
            </a:r>
          </a:p>
          <a:p>
            <a:pPr marL="342900" indent="-342900" fontAlgn="base"/>
            <a:r>
              <a:rPr lang="ru-RU" dirty="0" smtClean="0">
                <a:solidFill>
                  <a:srgbClr val="002060"/>
                </a:solidFill>
              </a:rPr>
              <a:t>   измерений установленным метрологическим требованиям к измерениям;</a:t>
            </a:r>
          </a:p>
          <a:p>
            <a:pPr marL="342900" indent="-342900"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17) </a:t>
            </a:r>
            <a:r>
              <a:rPr lang="ru-RU" u="sng" dirty="0" smtClean="0">
                <a:solidFill>
                  <a:srgbClr val="002060"/>
                </a:solidFill>
              </a:rPr>
              <a:t>поверка средств измерений </a:t>
            </a:r>
            <a:r>
              <a:rPr lang="ru-RU" dirty="0" smtClean="0">
                <a:solidFill>
                  <a:srgbClr val="002060"/>
                </a:solidFill>
              </a:rPr>
              <a:t>- совокупность операций, выполняемых в целях подтверждения соответствия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средств измерений метрологическим требованиям;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10) </a:t>
            </a:r>
            <a:r>
              <a:rPr lang="ru-RU" u="sng" dirty="0" smtClean="0">
                <a:solidFill>
                  <a:srgbClr val="002060"/>
                </a:solidFill>
              </a:rPr>
              <a:t>калибровка средств измерений</a:t>
            </a:r>
            <a:r>
              <a:rPr lang="ru-RU" dirty="0" smtClean="0">
                <a:solidFill>
                  <a:srgbClr val="002060"/>
                </a:solidFill>
              </a:rPr>
              <a:t> - совокупность операций, выполняемых в целях определения действительных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значений метрологических характеристик средств измерений;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22) </a:t>
            </a:r>
            <a:r>
              <a:rPr lang="ru-RU" u="sng" dirty="0" smtClean="0">
                <a:solidFill>
                  <a:srgbClr val="002060"/>
                </a:solidFill>
              </a:rPr>
              <a:t>стандартный образец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образец</a:t>
            </a:r>
            <a:r>
              <a:rPr lang="ru-RU" dirty="0" smtClean="0">
                <a:solidFill>
                  <a:srgbClr val="002060"/>
                </a:solidFill>
              </a:rPr>
              <a:t> вещества (материала) с установленными по результатам испытаний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значениями одной и более величин, характеризующих состав или свойство этого вещества (материала);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28) </a:t>
            </a:r>
            <a:r>
              <a:rPr lang="ru-RU" u="sng" dirty="0" smtClean="0">
                <a:solidFill>
                  <a:srgbClr val="002060"/>
                </a:solidFill>
              </a:rPr>
              <a:t>шкала величины (шкала измерений)</a:t>
            </a:r>
            <a:r>
              <a:rPr lang="ru-RU" dirty="0" smtClean="0">
                <a:solidFill>
                  <a:srgbClr val="002060"/>
                </a:solidFill>
              </a:rPr>
              <a:t> - упорядоченный набор значений величины;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10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27656"/>
            <a:ext cx="86996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002060"/>
                </a:solidFill>
              </a:rPr>
              <a:t>Основные понятия</a:t>
            </a:r>
            <a:r>
              <a:rPr lang="ru-RU" b="1" baseline="30000" dirty="0" smtClean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dirty="0" smtClean="0"/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11) </a:t>
            </a:r>
            <a:r>
              <a:rPr lang="ru-RU" u="sng" dirty="0" smtClean="0">
                <a:solidFill>
                  <a:srgbClr val="002060"/>
                </a:solidFill>
              </a:rPr>
              <a:t>методика (метод) измерений</a:t>
            </a:r>
            <a:r>
              <a:rPr lang="ru-RU" dirty="0" smtClean="0">
                <a:solidFill>
                  <a:srgbClr val="002060"/>
                </a:solidFill>
              </a:rPr>
              <a:t> - совокупность конкретно описанных операций, выполнение которых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обеспечивает получение результатов измерений с установленными показателями точности;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marL="342900" indent="-342900" fontAlgn="base"/>
            <a:r>
              <a:rPr lang="ru-RU" dirty="0" smtClean="0">
                <a:solidFill>
                  <a:srgbClr val="002060"/>
                </a:solidFill>
              </a:rPr>
              <a:t>1) </a:t>
            </a:r>
            <a:r>
              <a:rPr lang="ru-RU" u="sng" dirty="0" smtClean="0">
                <a:solidFill>
                  <a:srgbClr val="002060"/>
                </a:solidFill>
              </a:rPr>
              <a:t>аттестация методик (методов) измерений </a:t>
            </a:r>
            <a:r>
              <a:rPr lang="ru-RU" dirty="0" smtClean="0">
                <a:solidFill>
                  <a:srgbClr val="002060"/>
                </a:solidFill>
              </a:rPr>
              <a:t>- исследование и подтверждение соответствия методик (методов)</a:t>
            </a:r>
          </a:p>
          <a:p>
            <a:pPr marL="342900" indent="-342900" fontAlgn="base"/>
            <a:r>
              <a:rPr lang="ru-RU" dirty="0" smtClean="0">
                <a:solidFill>
                  <a:srgbClr val="002060"/>
                </a:solidFill>
              </a:rPr>
              <a:t>   измерений установленным метрологическим требованиям к измерениям;</a:t>
            </a:r>
          </a:p>
          <a:p>
            <a:pPr marL="342900" indent="-342900"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17) </a:t>
            </a:r>
            <a:r>
              <a:rPr lang="ru-RU" u="sng" dirty="0" smtClean="0">
                <a:solidFill>
                  <a:srgbClr val="002060"/>
                </a:solidFill>
              </a:rPr>
              <a:t>поверка средств измерений </a:t>
            </a:r>
            <a:r>
              <a:rPr lang="ru-RU" dirty="0" smtClean="0">
                <a:solidFill>
                  <a:srgbClr val="002060"/>
                </a:solidFill>
              </a:rPr>
              <a:t>- совокупность операций, выполняемых в целях подтверждения соответствия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средств измерений метрологическим требованиям;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10) </a:t>
            </a:r>
            <a:r>
              <a:rPr lang="ru-RU" u="sng" dirty="0" smtClean="0">
                <a:solidFill>
                  <a:srgbClr val="002060"/>
                </a:solidFill>
              </a:rPr>
              <a:t>калибровка средств измерений</a:t>
            </a:r>
            <a:r>
              <a:rPr lang="ru-RU" dirty="0" smtClean="0">
                <a:solidFill>
                  <a:srgbClr val="002060"/>
                </a:solidFill>
              </a:rPr>
              <a:t> - совокупность операций, выполняемых в целях определения действительных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значений метрологических характеристик средств измерений;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22) </a:t>
            </a:r>
            <a:r>
              <a:rPr lang="ru-RU" u="sng" dirty="0" smtClean="0">
                <a:solidFill>
                  <a:srgbClr val="002060"/>
                </a:solidFill>
              </a:rPr>
              <a:t>стандартный образец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образец</a:t>
            </a:r>
            <a:r>
              <a:rPr lang="ru-RU" dirty="0" smtClean="0">
                <a:solidFill>
                  <a:srgbClr val="002060"/>
                </a:solidFill>
              </a:rPr>
              <a:t> вещества (материала) с установленными по результатам испытаний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значениями одной и более величин, характеризующих состав или свойство этого вещества (материала);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28) </a:t>
            </a:r>
            <a:r>
              <a:rPr lang="ru-RU" u="sng" dirty="0" smtClean="0">
                <a:solidFill>
                  <a:srgbClr val="002060"/>
                </a:solidFill>
              </a:rPr>
              <a:t>шкала величины (шкала измерений)</a:t>
            </a:r>
            <a:r>
              <a:rPr lang="ru-RU" dirty="0" smtClean="0">
                <a:solidFill>
                  <a:srgbClr val="002060"/>
                </a:solidFill>
              </a:rPr>
              <a:t> - упорядоченный набор значений величины;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11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7578" y="788075"/>
            <a:ext cx="8558011" cy="375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Статья 5. Требования к измерениям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1. Измерения, относящиеся к сфере государственного регулирования обеспечения единства измерений, должны выполняться по первичным </a:t>
            </a:r>
            <a:r>
              <a:rPr lang="ru-RU" dirty="0" err="1" smtClean="0">
                <a:solidFill>
                  <a:srgbClr val="002060"/>
                </a:solidFill>
              </a:rPr>
              <a:t>референтным</a:t>
            </a:r>
            <a:r>
              <a:rPr lang="ru-RU" dirty="0" smtClean="0">
                <a:solidFill>
                  <a:srgbClr val="002060"/>
                </a:solidFill>
              </a:rPr>
              <a:t> методикам (методам) измерений, </a:t>
            </a:r>
            <a:r>
              <a:rPr lang="ru-RU" dirty="0" err="1" smtClean="0">
                <a:solidFill>
                  <a:srgbClr val="002060"/>
                </a:solidFill>
              </a:rPr>
              <a:t>референтным</a:t>
            </a:r>
            <a:r>
              <a:rPr lang="ru-RU" dirty="0" smtClean="0">
                <a:solidFill>
                  <a:srgbClr val="002060"/>
                </a:solidFill>
              </a:rPr>
              <a:t> методикам (методам) измерений и другим аттестованным методикам (методам) измерений….</a:t>
            </a:r>
          </a:p>
          <a:p>
            <a:pPr>
              <a:lnSpc>
                <a:spcPct val="120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3. Аттестацию первичных </a:t>
            </a:r>
            <a:r>
              <a:rPr lang="ru-RU" dirty="0" err="1" smtClean="0">
                <a:solidFill>
                  <a:srgbClr val="002060"/>
                </a:solidFill>
              </a:rPr>
              <a:t>референтных</a:t>
            </a:r>
            <a:r>
              <a:rPr lang="ru-RU" dirty="0" smtClean="0">
                <a:solidFill>
                  <a:srgbClr val="002060"/>
                </a:solidFill>
              </a:rPr>
              <a:t> методик (методов) измерений, </a:t>
            </a:r>
            <a:r>
              <a:rPr lang="ru-RU" dirty="0" err="1" smtClean="0">
                <a:solidFill>
                  <a:srgbClr val="002060"/>
                </a:solidFill>
              </a:rPr>
              <a:t>референтных</a:t>
            </a:r>
            <a:r>
              <a:rPr lang="ru-RU" dirty="0" smtClean="0">
                <a:solidFill>
                  <a:srgbClr val="002060"/>
                </a:solidFill>
              </a:rPr>
              <a:t> методик (методов) измерений и методик (методов) измерений, относящихся к сфере государственного регулирования, проводят юридические лица и индивидуальные предприниматели, аккредитованные в соответствии с законодательством Российской Федерации об аккредитации в национальной системе аккредитации на проведение аттестации методик (методов) измерений.…</a:t>
            </a:r>
          </a:p>
          <a:p>
            <a:pPr>
              <a:lnSpc>
                <a:spcPct val="120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5. Правительством Российской Федерации в целях, предусмотренных частью 1 статьи 1 настоящего Федерального закона, устанавливается перечень измерений, относящихся к сфере государственного регулирования обеспечения единства измерений и выполняемых при осуществлении деятельности в областях, указанных в пунктах 1 - 3, 5 - 9, 11 - 17, 19 части 3 статьи 1 настоящего Федерального закона, с указанием обязательных метрологических требований к измерениям, в том числе показателей точности измерений.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12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7578" y="797669"/>
            <a:ext cx="8769690" cy="3906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Статья 11. Формы государственного регулирования в области обеспечения единства измерений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Государственное регулирование в области обеспечения единства измерений осуществляется в следующих формах: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1) утверждение типа стандартных образцов или типа средств измерений;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2 ) поверка средств измерений;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3) метрологическая экспертиза;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4) федеральный государственный метрологический контроль (надзор.</a:t>
            </a:r>
          </a:p>
          <a:p>
            <a:pPr fontAlgn="base">
              <a:lnSpc>
                <a:spcPct val="110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 fontAlgn="base"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Статья 13. Поверка средств измерений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1. Средства измерений, </a:t>
            </a:r>
            <a:r>
              <a:rPr lang="ru-RU" b="1" i="1" dirty="0" smtClean="0">
                <a:solidFill>
                  <a:srgbClr val="002060"/>
                </a:solidFill>
              </a:rPr>
              <a:t>предназначенные для применения в сфере государственного регулирования обеспечения единства измерений</a:t>
            </a:r>
            <a:r>
              <a:rPr lang="ru-RU" dirty="0" smtClean="0">
                <a:solidFill>
                  <a:srgbClr val="002060"/>
                </a:solidFill>
              </a:rPr>
              <a:t>, до ввода в эксплуатацию, а также после ремонта подлежат первичной поверке, а в процессе эксплуатации - периодической поверке.</a:t>
            </a:r>
          </a:p>
          <a:p>
            <a:pPr fontAlgn="base">
              <a:lnSpc>
                <a:spcPct val="110000"/>
              </a:lnSpc>
            </a:pPr>
            <a:endParaRPr lang="ru-RU" sz="500" b="1" dirty="0" smtClean="0">
              <a:solidFill>
                <a:srgbClr val="002060"/>
              </a:solidFill>
            </a:endParaRPr>
          </a:p>
          <a:p>
            <a:pPr fontAlgn="base"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Статья 18. Калибровка средств измерений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1. Средства измерений, </a:t>
            </a:r>
            <a:r>
              <a:rPr lang="ru-RU" b="1" i="1" dirty="0" smtClean="0">
                <a:solidFill>
                  <a:srgbClr val="002060"/>
                </a:solidFill>
              </a:rPr>
              <a:t>не предназначенные для применения в сфере государственного регулирования обеспечения единства измерений</a:t>
            </a:r>
            <a:r>
              <a:rPr lang="ru-RU" dirty="0" smtClean="0">
                <a:solidFill>
                  <a:srgbClr val="002060"/>
                </a:solidFill>
              </a:rPr>
              <a:t>, могут в добровольном порядке подвергаться калибровке. Калибровка средств измерений выполняется с использованием эталонов единиц величин, прослеживаемых к государственным первичным эталонам соответствующих единиц величин, а при отсутствии соответствующих государственных первичных эталонов единиц величин - к национальным эталонам единиц величин иностранных государств.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02081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Эталоны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521" y="592256"/>
            <a:ext cx="4169134" cy="389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60864" y="636098"/>
            <a:ext cx="4691063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Воспроизведение единицы физической величины </a:t>
            </a:r>
            <a:r>
              <a:rPr lang="ru-RU" dirty="0" smtClean="0">
                <a:solidFill>
                  <a:srgbClr val="002060"/>
                </a:solidFill>
              </a:rPr>
              <a:t>–совокупность операций по материализации единицы физической величины с помощью государственного первичного эталона.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n-US" sz="5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Передача размера единиц </a:t>
            </a:r>
            <a:r>
              <a:rPr lang="ru-RU" dirty="0" smtClean="0">
                <a:solidFill>
                  <a:srgbClr val="002060"/>
                </a:solidFill>
              </a:rPr>
              <a:t>– приведение размера единицы физической величины, хранимой поверяемым средством измерений, к размеру единицы, воспроизводимой или хранимой эталоном, осуществляемое при их поверке (калибровке).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Размер единицы передается «сверху вниз».</a:t>
            </a:r>
          </a:p>
          <a:p>
            <a:pPr>
              <a:lnSpc>
                <a:spcPct val="90000"/>
              </a:lnSpc>
            </a:pPr>
            <a:r>
              <a:rPr lang="ru-RU" sz="500" dirty="0" smtClean="0">
                <a:solidFill>
                  <a:srgbClr val="002060"/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Хранение единиц </a:t>
            </a:r>
            <a:r>
              <a:rPr lang="ru-RU" dirty="0" smtClean="0">
                <a:solidFill>
                  <a:srgbClr val="002060"/>
                </a:solidFill>
              </a:rPr>
              <a:t>– совокупность операций, обеспечивающих неизменность во времени размера единицы, присущего данному средству измерений.</a:t>
            </a:r>
          </a:p>
          <a:p>
            <a:pPr>
              <a:lnSpc>
                <a:spcPct val="90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Поверочная схема для средств измерений </a:t>
            </a:r>
            <a:r>
              <a:rPr lang="ru-RU" dirty="0" smtClean="0">
                <a:solidFill>
                  <a:srgbClr val="002060"/>
                </a:solidFill>
              </a:rPr>
              <a:t>– иерархическая структура, устанавливающая соподчинение средств измерений, участвующих в передаче размера единицы от исходного эталона рабочим средствам измерений (с указанием методов и погрешностей при передаче), утверждаемая в установленном порядке в качестве нормативного документа.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14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666" y="215234"/>
            <a:ext cx="2804605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Эталоны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pic>
        <p:nvPicPr>
          <p:cNvPr id="3074" name="Picture 2" descr="C:\Users\GavrilaMaster\ДФВ\ВесыКибб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2680" y="444183"/>
            <a:ext cx="2970218" cy="4132316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708" y="758895"/>
            <a:ext cx="2821167" cy="184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Введен в эксплуатацию Государственный вторичный эталон-копия единицы массы 1 к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905" y="2703514"/>
            <a:ext cx="2804330" cy="1864880"/>
          </a:xfrm>
          <a:prstGeom prst="rect">
            <a:avLst/>
          </a:prstGeom>
          <a:noFill/>
        </p:spPr>
      </p:pic>
      <p:sp>
        <p:nvSpPr>
          <p:cNvPr id="10" name="Стрелка влево 9"/>
          <p:cNvSpPr/>
          <p:nvPr/>
        </p:nvSpPr>
        <p:spPr>
          <a:xfrm>
            <a:off x="4095345" y="1546697"/>
            <a:ext cx="112432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974716" y="22470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17523" y="389106"/>
            <a:ext cx="4640094" cy="4260715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15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215507"/>
            <a:ext cx="8497067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Государственная система обеспечения единства измерений (ГСОЕИ)</a:t>
            </a:r>
            <a:endParaRPr lang="ru-RU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4850" y="1068946"/>
            <a:ext cx="8358389" cy="3577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Государственная система обеспечения единства измерений</a:t>
            </a:r>
            <a:r>
              <a:rPr lang="ru-RU" dirty="0" smtClean="0">
                <a:solidFill>
                  <a:srgbClr val="002060"/>
                </a:solidFill>
              </a:rPr>
              <a:t> – это система обеспечения единства измерений в стране, реализуемая, управляемая и контролируемая федеральным органом исполнительной власти по метрологии – Федеральным агентством по техническому регулированию и метрологии (Росстандарт)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8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Цель государственной системы обеспечения единства измерений</a:t>
            </a:r>
            <a:r>
              <a:rPr lang="ru-RU" dirty="0" smtClean="0">
                <a:solidFill>
                  <a:srgbClr val="002060"/>
                </a:solidFill>
              </a:rPr>
              <a:t> – создание общегосударственных правовых, нормативных, организационных, технических и экономических условий для решения задач по обеспечению единства измерений и предоставление всем субъектам деятельности возможности оценивать правильность выполняемых измерений.</a:t>
            </a:r>
          </a:p>
          <a:p>
            <a:endParaRPr lang="ru-RU" sz="8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Обеспечение единства измерений в стране осуществляется: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на государственном уровне;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на уровне федеральных органов исполнительной власти;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на уровне юридических лиц.</a:t>
            </a:r>
          </a:p>
          <a:p>
            <a:pPr lvl="0"/>
            <a:endParaRPr lang="ru-RU" sz="800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ГСОЕИ состоит из следующих подсистем: 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правовой;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технической;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организационной.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215507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Основные задачи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ГСОЕИ</a:t>
            </a:r>
            <a:endParaRPr lang="ru-RU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938" y="720284"/>
            <a:ext cx="8696318" cy="373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разработка оптимальных принципов управления деятельностью по обеспечению единства измерений;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организация и проведение фундаментальных научных исследований с целью создания более совершенных и</a:t>
            </a:r>
            <a:endParaRPr lang="en-US" dirty="0" smtClean="0">
              <a:solidFill>
                <a:srgbClr val="002060"/>
              </a:solidFill>
            </a:endParaRP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точных методов и средств воспроизведения единиц и передачи их размеров;</a:t>
            </a:r>
          </a:p>
          <a:p>
            <a:pPr lvl="0"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установление системы единиц величин и шкал измерений, допускаемых к применению…;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установление основных понятий метрологии, унификация их терминов и определений;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создание, утверждение, применение и совершенствование государственных эталонов…;</a:t>
            </a:r>
          </a:p>
          <a:p>
            <a:pPr lvl="0"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установление систем </a:t>
            </a:r>
            <a:r>
              <a:rPr lang="en-US" dirty="0" smtClean="0">
                <a:solidFill>
                  <a:srgbClr val="002060"/>
                </a:solidFill>
              </a:rPr>
              <a:t>… </a:t>
            </a:r>
            <a:r>
              <a:rPr lang="ru-RU" dirty="0" smtClean="0">
                <a:solidFill>
                  <a:srgbClr val="002060"/>
                </a:solidFill>
              </a:rPr>
              <a:t>передачи размеров единиц величин от государственных эталонов средствам измерений;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создание и совершенствование вторичных и рабочих эталонов, комплексных поверочных установок и</a:t>
            </a:r>
            <a:endParaRPr lang="en-US" dirty="0" smtClean="0">
              <a:solidFill>
                <a:srgbClr val="002060"/>
              </a:solidFill>
            </a:endParaRPr>
          </a:p>
          <a:p>
            <a:pPr lvl="0"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лабораторий;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установление общих метрологических требований к эталонам, средствам измерений, методикам выполнения измерений, методикам поверки (калибровки);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осуществление государственного метрологического контроля: поверка средств измерений; испытания с целью утверждения типа средств измерений</a:t>
            </a:r>
            <a:r>
              <a:rPr lang="en-US" dirty="0" smtClean="0">
                <a:solidFill>
                  <a:srgbClr val="002060"/>
                </a:solidFill>
              </a:rPr>
              <a:t>…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аттестация методик выполнения измерений;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калибровка и сертификация средств измерений, не входящих в сферы государственного метрологического контроля и надзора;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3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037" y="29922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Правовая подсистема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2146" y="878973"/>
            <a:ext cx="4617506" cy="91119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pic>
        <p:nvPicPr>
          <p:cNvPr id="2050" name="Picture 2" descr="C:\Users\GavrilaMaster\ДФВ\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066" y="914400"/>
            <a:ext cx="4926538" cy="300721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3812146" y="927279"/>
            <a:ext cx="5119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Правовая подсистема</a:t>
            </a:r>
            <a:r>
              <a:rPr lang="ru-RU" dirty="0" smtClean="0">
                <a:solidFill>
                  <a:srgbClr val="002060"/>
                </a:solidFill>
              </a:rPr>
              <a:t> – комплекс взаимосвязанных законодательных и подзаконных актов, объединенных общей целевой направленностью и устанавливающих согласованные требования к объектам регулирования.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54957" y="2112135"/>
            <a:ext cx="38185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Конституция Российской Федерации Статья 71.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 ведении Российской Федерации находятся: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р</a:t>
            </a:r>
            <a:r>
              <a:rPr lang="ru-RU" dirty="0" smtClean="0">
                <a:solidFill>
                  <a:srgbClr val="002060"/>
                </a:solidFill>
              </a:rPr>
              <a:t>) </a:t>
            </a:r>
            <a:r>
              <a:rPr lang="ru-RU" u="sng" dirty="0" smtClean="0">
                <a:solidFill>
                  <a:srgbClr val="002060"/>
                </a:solidFill>
              </a:rPr>
              <a:t>метрологическая служба, стандарты, эталоны, метрическая система и исчисление времени</a:t>
            </a:r>
            <a:r>
              <a:rPr lang="ru-RU" dirty="0" smtClean="0">
                <a:solidFill>
                  <a:srgbClr val="002060"/>
                </a:solidFill>
              </a:rPr>
              <a:t>; геодезия и картография; наименования географических объектов; метеорологическая служба; официальный статистический и бухгалтерский учет;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037" y="29922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Техническая и организационная подсистемы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2146" y="878973"/>
            <a:ext cx="4617506" cy="91119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1820" y="766293"/>
            <a:ext cx="8912180" cy="3942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Техническая подсистема</a:t>
            </a:r>
            <a:r>
              <a:rPr lang="ru-RU" dirty="0" smtClean="0">
                <a:solidFill>
                  <a:srgbClr val="002060"/>
                </a:solidFill>
              </a:rPr>
              <a:t> представлена совокупностью: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межгосударственных, государственных эталонов, эталонов единиц величин и шкал измерений;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стандартных образцов состава и свойств веществ и материалов;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стандартных справочных данных о физических константах и свойствах веществ и материалов;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средств измерений и испытательного оборудования, необходимых для осуществления метрологического контроля и надзора;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специальных зданий и сооружений для проведения высокоточных измерений в метрологических целях;</a:t>
            </a:r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научно-исследовательских, эталонных, испытательных, калибровочных и измерительных лабораторий.</a:t>
            </a:r>
          </a:p>
          <a:p>
            <a:pPr lvl="0">
              <a:lnSpc>
                <a:spcPct val="90000"/>
              </a:lnSpc>
            </a:pPr>
            <a:endParaRPr lang="ru-RU" sz="8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Организационная подсистема</a:t>
            </a:r>
            <a:r>
              <a:rPr lang="ru-RU" dirty="0" smtClean="0">
                <a:solidFill>
                  <a:srgbClr val="002060"/>
                </a:solidFill>
              </a:rPr>
              <a:t> представлена:</a:t>
            </a:r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федеральными органами исполнительной власти, осуществляющих функции по выработке государственной 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   политики, нормативно-правовому регулированию в области обеспечения единства измерений и государственному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   метрологическому надзору;</a:t>
            </a:r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государственными метрологическими научно-исследовательскими институтами, осуществляющими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   фундаментальные и прикладные научные исследования в области обеспечения единства измерений, разработку,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   совершенствование, содержание, сличение, и применение государственных первичных эталонов единиц величин;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государственными региональными центрами метрологии;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государственной службой времени и частоты;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государственной службой стандартных образцов;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государственной службой стандартных справочных данных;</a:t>
            </a:r>
          </a:p>
          <a:p>
            <a:pPr lvl="0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- метрологическими службами юридических лиц.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об обеспечении единства измерений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26 июня 2008 г. N 102-ФЗ ред. от 11.06.2021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774" y="1043188"/>
            <a:ext cx="86996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002060"/>
                </a:solidFill>
              </a:rPr>
              <a:t>Статья 1. Цели и сфера действия настоящего Федерального закона</a:t>
            </a:r>
          </a:p>
          <a:p>
            <a:pPr fontAlgn="base"/>
            <a:r>
              <a:rPr lang="ru-RU" i="1" u="sng" dirty="0" smtClean="0">
                <a:solidFill>
                  <a:srgbClr val="002060"/>
                </a:solidFill>
              </a:rPr>
              <a:t>1.Целями настоящего Федерального закона являются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1)установление правовых основ обеспечения единства измерений в Российской Федерации;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2)защита прав и законных интересов граждан, общества и государства от отрицательных последствий недостоверных результатов измерений;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3)обеспечение потребности граждан, общества и государства в получении объективных, достоверных и сопоставимых результатов измерений, используемых в целях защиты жизни и здоровья граждан, охраны окружающей среды, животного и растительного мира, обеспечения обороны и безопасности государства, в том числе экономической безопасности;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4)содействие развитию экономики Российской Федерации и научно-техническому прогрессу.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r>
              <a:rPr lang="ru-RU" i="1" u="sng" dirty="0" smtClean="0">
                <a:solidFill>
                  <a:srgbClr val="002060"/>
                </a:solidFill>
              </a:rPr>
              <a:t>2.Настоящий Федеральный закон регулирует</a:t>
            </a:r>
            <a:r>
              <a:rPr lang="ru-RU" dirty="0" smtClean="0">
                <a:solidFill>
                  <a:srgbClr val="002060"/>
                </a:solidFill>
              </a:rPr>
              <a:t> отношения, возникающие при выполнении измерений, установлении и соблюдении требований к измерениям, единицам величин, эталонам единиц величин, стандартным образцам, средствам измерений, применении стандартных образцов, средств измерений, методик (методов) измерений, а также при осуществлении деятельности по обеспечению единства измерений, предусмотренной законодательством Российской Федерации об обеспечении единства измерений, в том числе при выполнении работ и оказании услуг по обеспечению единства измерений.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27656"/>
            <a:ext cx="8699679" cy="3876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3.Сфера государственного регулирования обеспечения единства измерений</a:t>
            </a:r>
            <a:r>
              <a:rPr lang="ru-RU" dirty="0" smtClean="0">
                <a:solidFill>
                  <a:srgbClr val="002060"/>
                </a:solidFill>
              </a:rPr>
              <a:t> распространяется на измерения, к которым в целях, предусмотренных частью 1 настоящей статьи, установлены обязательные метрологические требования и которые выполняются при: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1) осуществлении деятельности в области здравоохранения;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3) осуществлении деятельности в области охраны окружающей среды;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5) выполнении работ по обеспечению безопасных условий и охраны труда;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7) осуществлении торговли, выполнении работ по расфасовке товаров;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8) выполнении государственных учетных операций и учете количества энергетических ресурсов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9) оказании услуг почтовой связи, учете объема оказанных услуг электросвязи операторами связи и обеспечении целостности и устойчивости функционирования сети связи общего пользования;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10) осуществлении деятельности в области обороны и безопасности государства;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18) осуществлении деятельности в области использования атомной энергии;</a:t>
            </a:r>
          </a:p>
          <a:p>
            <a:pPr fontAlgn="base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19) обеспечении безопасности дорожного движения.</a:t>
            </a:r>
          </a:p>
          <a:p>
            <a:pPr fontAlgn="base">
              <a:lnSpc>
                <a:spcPct val="110000"/>
              </a:lnSpc>
            </a:pPr>
            <a:endParaRPr lang="ru-RU" sz="800" dirty="0" smtClean="0">
              <a:solidFill>
                <a:srgbClr val="002060"/>
              </a:solidFill>
            </a:endParaRPr>
          </a:p>
          <a:p>
            <a:pPr fontAlgn="base"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4.К сфере государственного регулирования обеспечения единства измерений относятся</a:t>
            </a:r>
            <a:r>
              <a:rPr lang="ru-RU" dirty="0" smtClean="0">
                <a:solidFill>
                  <a:srgbClr val="002060"/>
                </a:solidFill>
              </a:rPr>
              <a:t> также измерения, предусмотренные законодательством Российской Федерации о техническом регулировании (Федеральный закон №184-ФЗ от 27.12.2002 "О техническом регулировании").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79171"/>
            <a:ext cx="8699679" cy="3824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002060"/>
                </a:solidFill>
              </a:rPr>
              <a:t>Статья 2. Основные понятия</a:t>
            </a:r>
            <a:r>
              <a:rPr lang="ru-RU" b="1" baseline="30000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b="1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8) </a:t>
            </a:r>
            <a:r>
              <a:rPr lang="ru-RU" u="sng" dirty="0" smtClean="0">
                <a:solidFill>
                  <a:srgbClr val="002060"/>
                </a:solidFill>
              </a:rPr>
              <a:t>измерение</a:t>
            </a:r>
            <a:r>
              <a:rPr lang="ru-RU" dirty="0" smtClean="0">
                <a:solidFill>
                  <a:srgbClr val="002060"/>
                </a:solidFill>
              </a:rPr>
              <a:t> - совокупность операций, выполняемых для определения количественного значения величины;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21) </a:t>
            </a:r>
            <a:r>
              <a:rPr lang="ru-RU" u="sng" dirty="0" smtClean="0">
                <a:solidFill>
                  <a:srgbClr val="002060"/>
                </a:solidFill>
              </a:rPr>
              <a:t>средство измерений </a:t>
            </a:r>
            <a:r>
              <a:rPr lang="ru-RU" dirty="0" smtClean="0">
                <a:solidFill>
                  <a:srgbClr val="002060"/>
                </a:solidFill>
              </a:rPr>
              <a:t>- техническое средство, предназначенное для измерений;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7) </a:t>
            </a:r>
            <a:r>
              <a:rPr lang="ru-RU" u="sng" dirty="0" smtClean="0">
                <a:solidFill>
                  <a:srgbClr val="002060"/>
                </a:solidFill>
              </a:rPr>
              <a:t>единство измерений </a:t>
            </a:r>
            <a:r>
              <a:rPr lang="ru-RU" dirty="0" smtClean="0">
                <a:solidFill>
                  <a:srgbClr val="002060"/>
                </a:solidFill>
              </a:rPr>
              <a:t>- состояние измерений, при котором их результаты выражены в допущенных к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 применению в Российской Федерации единицах величин, а показатели точности измерений не выходят за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  установленные границы;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29) </a:t>
            </a:r>
            <a:r>
              <a:rPr lang="ru-RU" u="sng" dirty="0" smtClean="0">
                <a:solidFill>
                  <a:srgbClr val="002060"/>
                </a:solidFill>
              </a:rPr>
              <a:t>эталон единицы величины </a:t>
            </a:r>
            <a:r>
              <a:rPr lang="ru-RU" dirty="0" smtClean="0">
                <a:solidFill>
                  <a:srgbClr val="002060"/>
                </a:solidFill>
              </a:rPr>
              <a:t>- техническое средство, предназначенное для воспроизведения, хранения и передачи единицы величины.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5) </a:t>
            </a:r>
            <a:r>
              <a:rPr lang="ru-RU" u="sng" dirty="0" smtClean="0">
                <a:solidFill>
                  <a:srgbClr val="002060"/>
                </a:solidFill>
              </a:rPr>
              <a:t>государственный эталон единицы величины </a:t>
            </a:r>
            <a:r>
              <a:rPr lang="ru-RU" dirty="0" smtClean="0">
                <a:solidFill>
                  <a:srgbClr val="002060"/>
                </a:solidFill>
              </a:rPr>
              <a:t>- эталон единицы величины, находящийся в федеральной собственности;</a:t>
            </a:r>
          </a:p>
          <a:p>
            <a:pPr fontAlgn="base"/>
            <a:endParaRPr lang="ru-RU" sz="8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4) </a:t>
            </a:r>
            <a:r>
              <a:rPr lang="ru-RU" u="sng" dirty="0" smtClean="0">
                <a:solidFill>
                  <a:srgbClr val="002060"/>
                </a:solidFill>
              </a:rPr>
              <a:t>государственный первичный эталон единицы величины </a:t>
            </a:r>
            <a:r>
              <a:rPr lang="ru-RU" dirty="0" smtClean="0">
                <a:solidFill>
                  <a:srgbClr val="002060"/>
                </a:solidFill>
              </a:rPr>
              <a:t>- государственный эталон единицы величины, обеспечивающий воспроизведение, хранение и передачу единицы величины с наивысшей в Российской Федерации точностью, утверждаемый в этом качестве в установленном порядке и применяемый в качестве исходного на территории Российской Федерации;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8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659563"/>
            <a:ext cx="8699679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002060"/>
                </a:solidFill>
              </a:rPr>
              <a:t>Основные понятия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b="1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16) </a:t>
            </a:r>
            <a:r>
              <a:rPr lang="ru-RU" u="sng" dirty="0" smtClean="0">
                <a:solidFill>
                  <a:srgbClr val="002060"/>
                </a:solidFill>
              </a:rPr>
              <a:t>передача единицы величины </a:t>
            </a:r>
            <a:r>
              <a:rPr lang="ru-RU" dirty="0" smtClean="0">
                <a:solidFill>
                  <a:srgbClr val="002060"/>
                </a:solidFill>
              </a:rPr>
              <a:t>- приведение единицы величины, хранимой эталоном единицы величины или средством измерений, к единице величины, воспроизводимой или хранимой эталоном данной единицы величины или стандартным образцом, имеющим более высокие показатели точности;</a:t>
            </a:r>
          </a:p>
          <a:p>
            <a:pPr fontAlgn="base"/>
            <a:endParaRPr lang="ru-RU" sz="5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18) </a:t>
            </a:r>
            <a:r>
              <a:rPr lang="ru-RU" u="sng" dirty="0" err="1" smtClean="0">
                <a:solidFill>
                  <a:srgbClr val="002060"/>
                </a:solidFill>
              </a:rPr>
              <a:t>прослеживаемость</a:t>
            </a:r>
            <a:r>
              <a:rPr lang="ru-RU" dirty="0" smtClean="0">
                <a:solidFill>
                  <a:srgbClr val="002060"/>
                </a:solidFill>
              </a:rPr>
              <a:t> - свойство эталона единицы величины, средства измерений или результата измерений,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заключающееся в документально подтвержденном установлении их связи с государственным первичным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эталоном или национальным первичным эталоном иностранного государства соответствующей единицы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величины посредством сличения эталонов единиц величин, поверки, калибровки средств измерений;</a:t>
            </a:r>
          </a:p>
          <a:p>
            <a:pPr fontAlgn="base"/>
            <a:endParaRPr lang="ru-RU" sz="5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20) </a:t>
            </a:r>
            <a:r>
              <a:rPr lang="ru-RU" u="sng" dirty="0" smtClean="0">
                <a:solidFill>
                  <a:srgbClr val="002060"/>
                </a:solidFill>
              </a:rPr>
              <a:t>сличение эталонов</a:t>
            </a:r>
            <a:r>
              <a:rPr lang="ru-RU" dirty="0" smtClean="0">
                <a:solidFill>
                  <a:srgbClr val="002060"/>
                </a:solidFill>
              </a:rPr>
              <a:t> единиц величин - совокупность операций, устанавливающих соотношение между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единицами величин, воспроизводимых эталонами единиц величин одного уровня точности и в одинаковых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условиях;</a:t>
            </a:r>
          </a:p>
          <a:p>
            <a:pPr fontAlgn="base"/>
            <a:endParaRPr lang="ru-RU" sz="5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14) </a:t>
            </a:r>
            <a:r>
              <a:rPr lang="ru-RU" u="sng" dirty="0" smtClean="0">
                <a:solidFill>
                  <a:srgbClr val="002060"/>
                </a:solidFill>
              </a:rPr>
              <a:t>метрологические требования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требования</a:t>
            </a:r>
            <a:r>
              <a:rPr lang="ru-RU" dirty="0" smtClean="0">
                <a:solidFill>
                  <a:srgbClr val="002060"/>
                </a:solidFill>
              </a:rPr>
              <a:t> к влияющим на результат и показатели точности измерений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характеристикам (параметрам) измерений, эталонов единиц величин, стандартных образцов, средств измерений,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а также к условиям, при которых эти характеристики (параметры) должны быть обеспечены;</a:t>
            </a:r>
          </a:p>
          <a:p>
            <a:pPr fontAlgn="base"/>
            <a:endParaRPr lang="ru-RU" sz="500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15) </a:t>
            </a:r>
            <a:r>
              <a:rPr lang="ru-RU" u="sng" dirty="0" smtClean="0">
                <a:solidFill>
                  <a:srgbClr val="002060"/>
                </a:solidFill>
              </a:rPr>
              <a:t>обязательные метрологические требования</a:t>
            </a:r>
            <a:r>
              <a:rPr lang="ru-RU" dirty="0" smtClean="0">
                <a:solidFill>
                  <a:srgbClr val="002060"/>
                </a:solidFill>
              </a:rPr>
              <a:t> - метрологические требования, установленные нормативными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правовыми актами Российской Федерации и обязательные для соблюдения на территории Российской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  Федерации;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9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3925</TotalTime>
  <Words>1398</Words>
  <Application>Microsoft Office PowerPoint</Application>
  <PresentationFormat>Экран (16:9)</PresentationFormat>
  <Paragraphs>220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242</cp:revision>
  <dcterms:created xsi:type="dcterms:W3CDTF">2019-09-27T08:18:31Z</dcterms:created>
  <dcterms:modified xsi:type="dcterms:W3CDTF">2022-05-27T05:45:37Z</dcterms:modified>
</cp:coreProperties>
</file>