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8"/>
  </p:notesMasterIdLst>
  <p:sldIdLst>
    <p:sldId id="256" r:id="rId2"/>
    <p:sldId id="282" r:id="rId3"/>
    <p:sldId id="266" r:id="rId4"/>
    <p:sldId id="270" r:id="rId5"/>
    <p:sldId id="284" r:id="rId6"/>
    <p:sldId id="285" r:id="rId7"/>
    <p:sldId id="286" r:id="rId8"/>
    <p:sldId id="271" r:id="rId9"/>
    <p:sldId id="287" r:id="rId10"/>
    <p:sldId id="288" r:id="rId11"/>
    <p:sldId id="289" r:id="rId12"/>
    <p:sldId id="290" r:id="rId13"/>
    <p:sldId id="291" r:id="rId14"/>
    <p:sldId id="275" r:id="rId15"/>
    <p:sldId id="277" r:id="rId16"/>
    <p:sldId id="281" r:id="rId17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917" y="-3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90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image" Target="../media/image49.png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image" Target="../media/image57.png"/><Relationship Id="rId7" Type="http://schemas.openxmlformats.org/officeDocument/2006/relationships/oleObject" Target="../embeddings/oleObject49.bin"/><Relationship Id="rId12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8.bin"/><Relationship Id="rId11" Type="http://schemas.openxmlformats.org/officeDocument/2006/relationships/oleObject" Target="../embeddings/oleObject53.bin"/><Relationship Id="rId5" Type="http://schemas.openxmlformats.org/officeDocument/2006/relationships/oleObject" Target="../embeddings/oleObject47.bin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6.bin"/><Relationship Id="rId9" Type="http://schemas.openxmlformats.org/officeDocument/2006/relationships/oleObject" Target="../embeddings/oleObject5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image" Target="../media/image64.png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6.bin"/><Relationship Id="rId5" Type="http://schemas.openxmlformats.org/officeDocument/2006/relationships/oleObject" Target="../embeddings/oleObject55.bin"/><Relationship Id="rId10" Type="http://schemas.openxmlformats.org/officeDocument/2006/relationships/oleObject" Target="../embeddings/oleObject60.bin"/><Relationship Id="rId4" Type="http://schemas.openxmlformats.org/officeDocument/2006/relationships/image" Target="../media/image65.jpeg"/><Relationship Id="rId9" Type="http://schemas.openxmlformats.org/officeDocument/2006/relationships/oleObject" Target="../embeddings/oleObject59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4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6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5684" y="285734"/>
            <a:ext cx="4594943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</a:t>
            </a:r>
            <a:endParaRPr lang="en-US" sz="3600" b="1" baseline="0" dirty="0" smtClean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 smtClean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0700" y="3357569"/>
            <a:ext cx="33532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 smtClean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 Кафедра «Автоматика»</a:t>
            </a:r>
            <a:endParaRPr lang="ru-RU" sz="1600" i="1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</a:t>
            </a:r>
            <a:r>
              <a:rPr lang="ru-RU" sz="1400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189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6" y="357175"/>
            <a:ext cx="814933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Частотные характеристики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датчиков 2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460" y="678180"/>
            <a:ext cx="3467100" cy="35280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" name="Object 6"/>
          <p:cNvGraphicFramePr>
            <a:graphicFrameLocks noChangeAspect="1"/>
          </p:cNvGraphicFramePr>
          <p:nvPr/>
        </p:nvGraphicFramePr>
        <p:xfrm>
          <a:off x="338138" y="975995"/>
          <a:ext cx="5376862" cy="896938"/>
        </p:xfrm>
        <a:graphic>
          <a:graphicData uri="http://schemas.openxmlformats.org/presentationml/2006/ole">
            <p:oleObj spid="_x0000_s45063" name="Equation" r:id="rId4" imgW="2730240" imgH="457200" progId="Equation.DSMT4">
              <p:embed/>
            </p:oleObj>
          </a:graphicData>
        </a:graphic>
      </p:graphicFrame>
      <p:graphicFrame>
        <p:nvGraphicFramePr>
          <p:cNvPr id="45065" name="Object 9"/>
          <p:cNvGraphicFramePr>
            <a:graphicFrameLocks noChangeAspect="1"/>
          </p:cNvGraphicFramePr>
          <p:nvPr/>
        </p:nvGraphicFramePr>
        <p:xfrm>
          <a:off x="314960" y="2098674"/>
          <a:ext cx="1203754" cy="530225"/>
        </p:xfrm>
        <a:graphic>
          <a:graphicData uri="http://schemas.openxmlformats.org/presentationml/2006/ole">
            <p:oleObj spid="_x0000_s45065" name="Equation" r:id="rId5" imgW="317160" imgH="139680" progId="Equation.DSMT4">
              <p:embed/>
            </p:oleObj>
          </a:graphicData>
        </a:graphic>
      </p:graphicFrame>
      <p:graphicFrame>
        <p:nvGraphicFramePr>
          <p:cNvPr id="45066" name="Object 10"/>
          <p:cNvGraphicFramePr>
            <a:graphicFrameLocks noChangeAspect="1"/>
          </p:cNvGraphicFramePr>
          <p:nvPr/>
        </p:nvGraphicFramePr>
        <p:xfrm>
          <a:off x="1816100" y="2160588"/>
          <a:ext cx="3059113" cy="417512"/>
        </p:xfrm>
        <a:graphic>
          <a:graphicData uri="http://schemas.openxmlformats.org/presentationml/2006/ole">
            <p:oleObj spid="_x0000_s45066" name="Equation" r:id="rId6" imgW="1485720" imgH="203040" progId="Equation.DSMT4">
              <p:embed/>
            </p:oleObj>
          </a:graphicData>
        </a:graphic>
      </p:graphicFrame>
      <p:graphicFrame>
        <p:nvGraphicFramePr>
          <p:cNvPr id="45067" name="Object 11"/>
          <p:cNvGraphicFramePr>
            <a:graphicFrameLocks noChangeAspect="1"/>
          </p:cNvGraphicFramePr>
          <p:nvPr/>
        </p:nvGraphicFramePr>
        <p:xfrm>
          <a:off x="357188" y="2809875"/>
          <a:ext cx="3165475" cy="574675"/>
        </p:xfrm>
        <a:graphic>
          <a:graphicData uri="http://schemas.openxmlformats.org/presentationml/2006/ole">
            <p:oleObj spid="_x0000_s45067" name="Equation" r:id="rId7" imgW="1536480" imgH="279360" progId="Equation.DSMT4">
              <p:embed/>
            </p:oleObj>
          </a:graphicData>
        </a:graphic>
      </p:graphicFrame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471488" y="3494088"/>
          <a:ext cx="2798762" cy="939800"/>
        </p:xfrm>
        <a:graphic>
          <a:graphicData uri="http://schemas.openxmlformats.org/presentationml/2006/ole">
            <p:oleObj spid="_x0000_s45068" name="Equation" r:id="rId8" imgW="1358640" imgH="457200" progId="Equation.DSMT4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7" y="357175"/>
            <a:ext cx="262988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Типовые звенья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46082" name="Picture 2" descr="C:\Users\GavrilaMaster\ДФВ\Лекция4\ТиповыеЗвенья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578" y="762000"/>
            <a:ext cx="8104822" cy="36338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7" y="357175"/>
            <a:ext cx="255368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Типовые звенья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7" name="Picture 3" descr="C:\Users\GavrilaMaster\ДФВ\Лекция4\ТиповыеЗвень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38" y="894715"/>
            <a:ext cx="8423550" cy="33343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7" y="357175"/>
            <a:ext cx="32471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Структурные схемы ДС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4626" y="2887980"/>
            <a:ext cx="5607444" cy="181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9773" y="793124"/>
            <a:ext cx="2857287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Схема системы, представленная в виде совокупности (соединения) всех её элементов представленных передаточными функциями, называется структурной схемой </a:t>
            </a:r>
            <a:r>
              <a:rPr lang="ru-RU" dirty="0" smtClean="0">
                <a:solidFill>
                  <a:srgbClr val="002060"/>
                </a:solidFill>
              </a:rPr>
              <a:t>динамической системы.</a:t>
            </a:r>
          </a:p>
          <a:p>
            <a:endParaRPr lang="ru-RU" sz="500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 состав структурных схем входят: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1) линии связи со стрелками, указывающими направление передачи сигнала;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2) узлы суммирования и вычитания (сравнения);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зачерненный сектор или знак (-) указывает на инверсию входного сигнала;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3) точки съема сигнала или точки разветвления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43637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W1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52781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W2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65354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Wi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74498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Wn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3906520" y="629920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4820920" y="618808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6992620" y="629920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7907020" y="629920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5735320" y="601345"/>
            <a:ext cx="2286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6192520" y="601345"/>
            <a:ext cx="3429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033135" y="600075"/>
            <a:ext cx="106680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189" name="Object 13"/>
          <p:cNvGraphicFramePr>
            <a:graphicFrameLocks noChangeAspect="1"/>
          </p:cNvGraphicFramePr>
          <p:nvPr/>
        </p:nvGraphicFramePr>
        <p:xfrm>
          <a:off x="5710555" y="807720"/>
          <a:ext cx="1033145" cy="663841"/>
        </p:xfrm>
        <a:graphic>
          <a:graphicData uri="http://schemas.openxmlformats.org/presentationml/2006/ole">
            <p:oleObj spid="_x0000_s50189" name="Equation" r:id="rId4" imgW="698400" imgH="431640" progId="Equation.DSMT4">
              <p:embed/>
            </p:oleObj>
          </a:graphicData>
        </a:graphic>
      </p:graphicFrame>
      <p:graphicFrame>
        <p:nvGraphicFramePr>
          <p:cNvPr id="50191" name="Object 15"/>
          <p:cNvGraphicFramePr>
            <a:graphicFrameLocks noChangeAspect="1"/>
          </p:cNvGraphicFramePr>
          <p:nvPr/>
        </p:nvGraphicFramePr>
        <p:xfrm>
          <a:off x="3965258" y="708660"/>
          <a:ext cx="272755" cy="195580"/>
        </p:xfrm>
        <a:graphic>
          <a:graphicData uri="http://schemas.openxmlformats.org/presentationml/2006/ole">
            <p:oleObj spid="_x0000_s50191" name="Equation" r:id="rId5" imgW="177480" imgH="152280" progId="Equation.DSMT4">
              <p:embed/>
            </p:oleObj>
          </a:graphicData>
        </a:graphic>
      </p:graphicFrame>
      <p:graphicFrame>
        <p:nvGraphicFramePr>
          <p:cNvPr id="50192" name="Object 16"/>
          <p:cNvGraphicFramePr>
            <a:graphicFrameLocks noChangeAspect="1"/>
          </p:cNvGraphicFramePr>
          <p:nvPr/>
        </p:nvGraphicFramePr>
        <p:xfrm>
          <a:off x="7993380" y="691516"/>
          <a:ext cx="264160" cy="234747"/>
        </p:xfrm>
        <a:graphic>
          <a:graphicData uri="http://schemas.openxmlformats.org/presentationml/2006/ole">
            <p:oleObj spid="_x0000_s50192" name="Equation" r:id="rId6" imgW="152280" imgH="152280" progId="Equation.DSMT4">
              <p:embed/>
            </p:oleObj>
          </a:graphicData>
        </a:graphic>
      </p:graphicFrame>
      <p:grpSp>
        <p:nvGrpSpPr>
          <p:cNvPr id="50193" name="Group 17"/>
          <p:cNvGrpSpPr>
            <a:grpSpLocks/>
          </p:cNvGrpSpPr>
          <p:nvPr/>
        </p:nvGrpSpPr>
        <p:grpSpPr bwMode="auto">
          <a:xfrm>
            <a:off x="3613188" y="1537970"/>
            <a:ext cx="1850351" cy="1167130"/>
            <a:chOff x="2024" y="2723"/>
            <a:chExt cx="2536" cy="1562"/>
          </a:xfrm>
        </p:grpSpPr>
        <p:sp>
          <p:nvSpPr>
            <p:cNvPr id="50194" name="Rectangle 18"/>
            <p:cNvSpPr>
              <a:spLocks noChangeArrowheads="1"/>
            </p:cNvSpPr>
            <p:nvPr/>
          </p:nvSpPr>
          <p:spPr bwMode="auto">
            <a:xfrm>
              <a:off x="2787" y="2723"/>
              <a:ext cx="720" cy="4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W1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195" name="Rectangle 19"/>
            <p:cNvSpPr>
              <a:spLocks noChangeArrowheads="1"/>
            </p:cNvSpPr>
            <p:nvPr/>
          </p:nvSpPr>
          <p:spPr bwMode="auto">
            <a:xfrm>
              <a:off x="2787" y="3869"/>
              <a:ext cx="720" cy="41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Wn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196" name="Line 20"/>
            <p:cNvSpPr>
              <a:spLocks noChangeShapeType="1"/>
            </p:cNvSpPr>
            <p:nvPr/>
          </p:nvSpPr>
          <p:spPr bwMode="auto">
            <a:xfrm>
              <a:off x="2369" y="2926"/>
              <a:ext cx="41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97" name="Line 21"/>
            <p:cNvSpPr>
              <a:spLocks noChangeShapeType="1"/>
            </p:cNvSpPr>
            <p:nvPr/>
          </p:nvSpPr>
          <p:spPr bwMode="auto">
            <a:xfrm>
              <a:off x="2398" y="4044"/>
              <a:ext cx="3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98" name="Line 22"/>
            <p:cNvSpPr>
              <a:spLocks noChangeShapeType="1"/>
            </p:cNvSpPr>
            <p:nvPr/>
          </p:nvSpPr>
          <p:spPr bwMode="auto">
            <a:xfrm>
              <a:off x="2408" y="3482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99" name="AutoShape 23"/>
            <p:cNvSpPr>
              <a:spLocks noChangeArrowheads="1"/>
            </p:cNvSpPr>
            <p:nvPr/>
          </p:nvSpPr>
          <p:spPr bwMode="auto">
            <a:xfrm>
              <a:off x="3861" y="3307"/>
              <a:ext cx="360" cy="360"/>
            </a:xfrm>
            <a:prstGeom prst="flowChartSummingJunct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0" name="Line 24"/>
            <p:cNvSpPr>
              <a:spLocks noChangeShapeType="1"/>
            </p:cNvSpPr>
            <p:nvPr/>
          </p:nvSpPr>
          <p:spPr bwMode="auto">
            <a:xfrm>
              <a:off x="3507" y="4069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1" name="Line 25"/>
            <p:cNvSpPr>
              <a:spLocks noChangeShapeType="1"/>
            </p:cNvSpPr>
            <p:nvPr/>
          </p:nvSpPr>
          <p:spPr bwMode="auto">
            <a:xfrm>
              <a:off x="3509" y="2929"/>
              <a:ext cx="51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2" name="Rectangle 26"/>
            <p:cNvSpPr>
              <a:spLocks noChangeArrowheads="1"/>
            </p:cNvSpPr>
            <p:nvPr/>
          </p:nvSpPr>
          <p:spPr bwMode="auto">
            <a:xfrm>
              <a:off x="2787" y="3286"/>
              <a:ext cx="720" cy="4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Wi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03" name="Line 27"/>
            <p:cNvSpPr>
              <a:spLocks noChangeShapeType="1"/>
            </p:cNvSpPr>
            <p:nvPr/>
          </p:nvSpPr>
          <p:spPr bwMode="auto">
            <a:xfrm>
              <a:off x="3504" y="3489"/>
              <a:ext cx="36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auto">
            <a:xfrm>
              <a:off x="2024" y="3484"/>
              <a:ext cx="36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auto">
            <a:xfrm flipV="1">
              <a:off x="4035" y="3680"/>
              <a:ext cx="0" cy="3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auto">
            <a:xfrm>
              <a:off x="2372" y="2954"/>
              <a:ext cx="26" cy="10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7" name="Line 31"/>
            <p:cNvSpPr>
              <a:spLocks noChangeShapeType="1"/>
            </p:cNvSpPr>
            <p:nvPr/>
          </p:nvSpPr>
          <p:spPr bwMode="auto">
            <a:xfrm>
              <a:off x="4020" y="2924"/>
              <a:ext cx="0" cy="3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8" name="Line 32"/>
            <p:cNvSpPr>
              <a:spLocks noChangeShapeType="1"/>
            </p:cNvSpPr>
            <p:nvPr/>
          </p:nvSpPr>
          <p:spPr bwMode="auto">
            <a:xfrm>
              <a:off x="4215" y="3489"/>
              <a:ext cx="34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165352" y="962483"/>
            <a:ext cx="16715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 smtClean="0">
                <a:solidFill>
                  <a:srgbClr val="002060"/>
                </a:solidFill>
              </a:rPr>
              <a:t>Последовательно</a:t>
            </a:r>
            <a:endParaRPr lang="ru-RU" sz="1400" u="sng" dirty="0" smtClean="0">
              <a:solidFill>
                <a:srgbClr val="002060"/>
              </a:solidFill>
            </a:endParaRPr>
          </a:p>
          <a:p>
            <a:endParaRPr lang="ru-RU" sz="500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5300732" y="2242643"/>
            <a:ext cx="130580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 smtClean="0">
                <a:solidFill>
                  <a:srgbClr val="002060"/>
                </a:solidFill>
              </a:rPr>
              <a:t>Параллельно</a:t>
            </a:r>
            <a:endParaRPr lang="ru-RU" sz="1400" u="sng" dirty="0" smtClean="0">
              <a:solidFill>
                <a:srgbClr val="002060"/>
              </a:solidFill>
            </a:endParaRPr>
          </a:p>
          <a:p>
            <a:endParaRPr lang="ru-RU" sz="500" dirty="0" smtClean="0"/>
          </a:p>
        </p:txBody>
      </p:sp>
      <p:graphicFrame>
        <p:nvGraphicFramePr>
          <p:cNvPr id="50210" name="Object 34"/>
          <p:cNvGraphicFramePr>
            <a:graphicFrameLocks noChangeAspect="1"/>
          </p:cNvGraphicFramePr>
          <p:nvPr/>
        </p:nvGraphicFramePr>
        <p:xfrm>
          <a:off x="5525770" y="1674788"/>
          <a:ext cx="1019810" cy="660742"/>
        </p:xfrm>
        <a:graphic>
          <a:graphicData uri="http://schemas.openxmlformats.org/presentationml/2006/ole">
            <p:oleObj spid="_x0000_s50210" name="Equation" r:id="rId7" imgW="672840" imgH="431640" progId="Equation.DSMT4">
              <p:embed/>
            </p:oleObj>
          </a:graphicData>
        </a:graphic>
      </p:graphicFrame>
      <p:grpSp>
        <p:nvGrpSpPr>
          <p:cNvPr id="50211" name="Group 35"/>
          <p:cNvGrpSpPr>
            <a:grpSpLocks/>
          </p:cNvGrpSpPr>
          <p:nvPr/>
        </p:nvGrpSpPr>
        <p:grpSpPr bwMode="auto">
          <a:xfrm>
            <a:off x="6904355" y="1432560"/>
            <a:ext cx="1934910" cy="830580"/>
            <a:chOff x="1766" y="5170"/>
            <a:chExt cx="2687" cy="1122"/>
          </a:xfrm>
        </p:grpSpPr>
        <p:sp>
          <p:nvSpPr>
            <p:cNvPr id="50212" name="Rectangle 36"/>
            <p:cNvSpPr>
              <a:spLocks noChangeArrowheads="1"/>
            </p:cNvSpPr>
            <p:nvPr/>
          </p:nvSpPr>
          <p:spPr bwMode="auto">
            <a:xfrm>
              <a:off x="3037" y="5170"/>
              <a:ext cx="708" cy="4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</a:t>
              </a:r>
              <a:r>
                <a:rPr kumimoji="0" lang="en-US" sz="1400" b="1" i="1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13" name="Rectangle 37"/>
            <p:cNvSpPr>
              <a:spLocks noChangeArrowheads="1"/>
            </p:cNvSpPr>
            <p:nvPr/>
          </p:nvSpPr>
          <p:spPr bwMode="auto">
            <a:xfrm>
              <a:off x="3032" y="5877"/>
              <a:ext cx="720" cy="4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</a:t>
              </a:r>
              <a:r>
                <a:rPr kumimoji="0" lang="en-US" sz="1400" b="1" i="1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14" name="AutoShape 38"/>
            <p:cNvSpPr>
              <a:spLocks noChangeArrowheads="1"/>
            </p:cNvSpPr>
            <p:nvPr/>
          </p:nvSpPr>
          <p:spPr bwMode="auto">
            <a:xfrm>
              <a:off x="2306" y="5210"/>
              <a:ext cx="360" cy="360"/>
            </a:xfrm>
            <a:prstGeom prst="flowChartSummingJunct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5" name="Line 39"/>
            <p:cNvSpPr>
              <a:spLocks noChangeShapeType="1"/>
            </p:cNvSpPr>
            <p:nvPr/>
          </p:nvSpPr>
          <p:spPr bwMode="auto">
            <a:xfrm>
              <a:off x="1766" y="5390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6" name="Line 40"/>
            <p:cNvSpPr>
              <a:spLocks noChangeShapeType="1"/>
            </p:cNvSpPr>
            <p:nvPr/>
          </p:nvSpPr>
          <p:spPr bwMode="auto">
            <a:xfrm>
              <a:off x="2672" y="5390"/>
              <a:ext cx="35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7" name="Line 41"/>
            <p:cNvSpPr>
              <a:spLocks noChangeShapeType="1"/>
            </p:cNvSpPr>
            <p:nvPr/>
          </p:nvSpPr>
          <p:spPr bwMode="auto">
            <a:xfrm>
              <a:off x="3760" y="5373"/>
              <a:ext cx="693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8" name="Line 42"/>
            <p:cNvSpPr>
              <a:spLocks noChangeShapeType="1"/>
            </p:cNvSpPr>
            <p:nvPr/>
          </p:nvSpPr>
          <p:spPr bwMode="auto">
            <a:xfrm flipH="1">
              <a:off x="2475" y="6087"/>
              <a:ext cx="54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9" name="Line 43"/>
            <p:cNvSpPr>
              <a:spLocks noChangeShapeType="1"/>
            </p:cNvSpPr>
            <p:nvPr/>
          </p:nvSpPr>
          <p:spPr bwMode="auto">
            <a:xfrm flipV="1">
              <a:off x="2490" y="5560"/>
              <a:ext cx="0" cy="5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20" name="Line 44"/>
            <p:cNvSpPr>
              <a:spLocks noChangeShapeType="1"/>
            </p:cNvSpPr>
            <p:nvPr/>
          </p:nvSpPr>
          <p:spPr bwMode="auto">
            <a:xfrm>
              <a:off x="4121" y="5396"/>
              <a:ext cx="0" cy="7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sm" len="sm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50221" name="Line 45"/>
          <p:cNvSpPr>
            <a:spLocks noChangeShapeType="1"/>
          </p:cNvSpPr>
          <p:nvPr/>
        </p:nvSpPr>
        <p:spPr bwMode="auto">
          <a:xfrm flipH="1" flipV="1">
            <a:off x="8338930" y="2110408"/>
            <a:ext cx="271670" cy="33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7175252" y="2707463"/>
            <a:ext cx="158774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 smtClean="0">
                <a:solidFill>
                  <a:srgbClr val="002060"/>
                </a:solidFill>
              </a:rPr>
              <a:t>Обратная связь</a:t>
            </a:r>
            <a:endParaRPr lang="ru-RU" sz="1400" u="sng" dirty="0" smtClean="0">
              <a:solidFill>
                <a:srgbClr val="002060"/>
              </a:solidFill>
            </a:endParaRPr>
          </a:p>
          <a:p>
            <a:endParaRPr lang="ru-RU" sz="500" dirty="0" smtClean="0"/>
          </a:p>
        </p:txBody>
      </p:sp>
      <p:graphicFrame>
        <p:nvGraphicFramePr>
          <p:cNvPr id="50222" name="Object 46"/>
          <p:cNvGraphicFramePr>
            <a:graphicFrameLocks noChangeAspect="1"/>
          </p:cNvGraphicFramePr>
          <p:nvPr/>
        </p:nvGraphicFramePr>
        <p:xfrm>
          <a:off x="6916420" y="1708785"/>
          <a:ext cx="273050" cy="196850"/>
        </p:xfrm>
        <a:graphic>
          <a:graphicData uri="http://schemas.openxmlformats.org/presentationml/2006/ole">
            <p:oleObj spid="_x0000_s50222" name="Equation" r:id="rId8" imgW="177480" imgH="152280" progId="Equation.DSMT4">
              <p:embed/>
            </p:oleObj>
          </a:graphicData>
        </a:graphic>
      </p:graphicFrame>
      <p:graphicFrame>
        <p:nvGraphicFramePr>
          <p:cNvPr id="50223" name="Object 47"/>
          <p:cNvGraphicFramePr>
            <a:graphicFrameLocks noChangeAspect="1"/>
          </p:cNvGraphicFramePr>
          <p:nvPr/>
        </p:nvGraphicFramePr>
        <p:xfrm>
          <a:off x="3563620" y="1838325"/>
          <a:ext cx="273050" cy="196850"/>
        </p:xfrm>
        <a:graphic>
          <a:graphicData uri="http://schemas.openxmlformats.org/presentationml/2006/ole">
            <p:oleObj spid="_x0000_s50223" name="Equation" r:id="rId9" imgW="177480" imgH="152280" progId="Equation.DSMT4">
              <p:embed/>
            </p:oleObj>
          </a:graphicData>
        </a:graphic>
      </p:graphicFrame>
      <p:graphicFrame>
        <p:nvGraphicFramePr>
          <p:cNvPr id="50224" name="Object 48"/>
          <p:cNvGraphicFramePr>
            <a:graphicFrameLocks noChangeAspect="1"/>
          </p:cNvGraphicFramePr>
          <p:nvPr/>
        </p:nvGraphicFramePr>
        <p:xfrm>
          <a:off x="8689340" y="1692910"/>
          <a:ext cx="263525" cy="233363"/>
        </p:xfrm>
        <a:graphic>
          <a:graphicData uri="http://schemas.openxmlformats.org/presentationml/2006/ole">
            <p:oleObj spid="_x0000_s50224" name="Equation" r:id="rId10" imgW="152280" imgH="152280" progId="Equation.DSMT4">
              <p:embed/>
            </p:oleObj>
          </a:graphicData>
        </a:graphic>
      </p:graphicFrame>
      <p:graphicFrame>
        <p:nvGraphicFramePr>
          <p:cNvPr id="50225" name="Object 49"/>
          <p:cNvGraphicFramePr>
            <a:graphicFrameLocks noChangeAspect="1"/>
          </p:cNvGraphicFramePr>
          <p:nvPr/>
        </p:nvGraphicFramePr>
        <p:xfrm>
          <a:off x="5168900" y="1769110"/>
          <a:ext cx="263525" cy="233363"/>
        </p:xfrm>
        <a:graphic>
          <a:graphicData uri="http://schemas.openxmlformats.org/presentationml/2006/ole">
            <p:oleObj spid="_x0000_s50225" name="Equation" r:id="rId11" imgW="152280" imgH="152280" progId="Equation.DSMT4">
              <p:embed/>
            </p:oleObj>
          </a:graphicData>
        </a:graphic>
      </p:graphicFrame>
      <p:sp>
        <p:nvSpPr>
          <p:cNvPr id="50227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228" name="Object 52"/>
          <p:cNvGraphicFramePr>
            <a:graphicFrameLocks noChangeAspect="1"/>
          </p:cNvGraphicFramePr>
          <p:nvPr/>
        </p:nvGraphicFramePr>
        <p:xfrm>
          <a:off x="6837998" y="2346959"/>
          <a:ext cx="2020469" cy="383223"/>
        </p:xfrm>
        <a:graphic>
          <a:graphicData uri="http://schemas.openxmlformats.org/presentationml/2006/ole">
            <p:oleObj spid="_x0000_s50228" name="Equation" r:id="rId12" imgW="120636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4929620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Временные характеристики датчиков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2012" y="932002"/>
            <a:ext cx="24716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Дельта</a:t>
            </a:r>
            <a:r>
              <a:rPr lang="en-US" sz="1400" b="1" dirty="0" smtClean="0">
                <a:solidFill>
                  <a:srgbClr val="002060"/>
                </a:solidFill>
              </a:rPr>
              <a:t>-</a:t>
            </a:r>
            <a:r>
              <a:rPr lang="ru-RU" sz="1400" b="1" dirty="0" smtClean="0">
                <a:solidFill>
                  <a:srgbClr val="002060"/>
                </a:solidFill>
              </a:rPr>
              <a:t>функция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</a:rPr>
              <a:t>Дирака</a:t>
            </a:r>
            <a:endParaRPr lang="ru-RU" sz="1400" dirty="0" smtClean="0">
              <a:solidFill>
                <a:srgbClr val="002060"/>
              </a:solidFill>
            </a:endParaRPr>
          </a:p>
          <a:p>
            <a:endParaRPr lang="ru-RU" sz="5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2692" y="581482"/>
            <a:ext cx="30050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Единичная функция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</a:rPr>
              <a:t>Хэвисайда</a:t>
            </a:r>
            <a:endParaRPr lang="ru-RU" sz="1400" dirty="0" smtClean="0">
              <a:solidFill>
                <a:srgbClr val="002060"/>
              </a:solidFill>
            </a:endParaRPr>
          </a:p>
          <a:p>
            <a:endParaRPr lang="ru-RU" sz="500" dirty="0" smtClean="0"/>
          </a:p>
        </p:txBody>
      </p:sp>
      <p:pic>
        <p:nvPicPr>
          <p:cNvPr id="13" name="Рисунок 12" descr="https://upload.wikimedia.org/wikipedia/commons/thumb/4/48/Dirac_distribution_PDF.svg/1280px-Dirac_distribution_PDF.sv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9235" y="947261"/>
            <a:ext cx="2359025" cy="239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240" y="2510214"/>
            <a:ext cx="2446020" cy="16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736283" y="2777490"/>
          <a:ext cx="1379537" cy="388938"/>
        </p:xfrm>
        <a:graphic>
          <a:graphicData uri="http://schemas.openxmlformats.org/presentationml/2006/ole">
            <p:oleObj spid="_x0000_s34820" name="Equation" r:id="rId5" imgW="723600" imgH="253800" progId="Equation.DSMT4">
              <p:embed/>
            </p:oleObj>
          </a:graphicData>
        </a:graphic>
      </p:graphicFrame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7116128" y="2156460"/>
          <a:ext cx="1379537" cy="603250"/>
        </p:xfrm>
        <a:graphic>
          <a:graphicData uri="http://schemas.openxmlformats.org/presentationml/2006/ole">
            <p:oleObj spid="_x0000_s34821" name="Equation" r:id="rId6" imgW="723600" imgH="393480" progId="Equation.DSMT4">
              <p:embed/>
            </p:oleObj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6002338" y="1004253"/>
          <a:ext cx="2265362" cy="1121727"/>
        </p:xfrm>
        <a:graphic>
          <a:graphicData uri="http://schemas.openxmlformats.org/presentationml/2006/ole">
            <p:oleObj spid="_x0000_s34822" name="Equation" r:id="rId7" imgW="1041120" imgH="888840" progId="Equation.DSMT4">
              <p:embed/>
            </p:oleObj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336550" y="1280161"/>
          <a:ext cx="2408106" cy="655320"/>
        </p:xfrm>
        <a:graphic>
          <a:graphicData uri="http://schemas.openxmlformats.org/presentationml/2006/ole">
            <p:oleObj spid="_x0000_s34823" name="Equation" r:id="rId8" imgW="1168200" imgH="457200" progId="Equation.DSMT4">
              <p:embed/>
            </p:oleObj>
          </a:graphicData>
        </a:graphic>
      </p:graphicFrame>
      <p:graphicFrame>
        <p:nvGraphicFramePr>
          <p:cNvPr id="34824" name="Object 8"/>
          <p:cNvGraphicFramePr>
            <a:graphicFrameLocks noChangeAspect="1"/>
          </p:cNvGraphicFramePr>
          <p:nvPr/>
        </p:nvGraphicFramePr>
        <p:xfrm>
          <a:off x="682625" y="1909445"/>
          <a:ext cx="1427163" cy="739775"/>
        </p:xfrm>
        <a:graphic>
          <a:graphicData uri="http://schemas.openxmlformats.org/presentationml/2006/ole">
            <p:oleObj spid="_x0000_s34824" name="Equation" r:id="rId9" imgW="749160" imgH="48240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01072" y="3385642"/>
            <a:ext cx="268502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Импульсная характеристика ДС</a:t>
            </a:r>
            <a:endParaRPr lang="ru-RU" sz="1400" dirty="0" smtClean="0">
              <a:solidFill>
                <a:srgbClr val="002060"/>
              </a:solidFill>
            </a:endParaRPr>
          </a:p>
          <a:p>
            <a:endParaRPr lang="ru-RU" sz="500" dirty="0" smtClean="0"/>
          </a:p>
        </p:txBody>
      </p:sp>
      <p:graphicFrame>
        <p:nvGraphicFramePr>
          <p:cNvPr id="34825" name="Object 9"/>
          <p:cNvGraphicFramePr>
            <a:graphicFrameLocks noChangeAspect="1"/>
          </p:cNvGraphicFramePr>
          <p:nvPr/>
        </p:nvGraphicFramePr>
        <p:xfrm>
          <a:off x="482600" y="3844925"/>
          <a:ext cx="5275263" cy="388938"/>
        </p:xfrm>
        <a:graphic>
          <a:graphicData uri="http://schemas.openxmlformats.org/presentationml/2006/ole">
            <p:oleObj spid="_x0000_s34825" name="Equation" r:id="rId10" imgW="2768400" imgH="253800" progId="Equation.DSMT4">
              <p:embed/>
            </p:oleObj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633962" y="2719802"/>
            <a:ext cx="1583458" cy="49583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65242" y="2133062"/>
            <a:ext cx="1507258" cy="671098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716" y="279901"/>
            <a:ext cx="451846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характеристик ДС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6292" y="771982"/>
            <a:ext cx="42242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Экспериментальное определение характеристик ДС</a:t>
            </a:r>
            <a:endParaRPr lang="ru-RU" sz="1400" dirty="0" smtClean="0">
              <a:solidFill>
                <a:srgbClr val="002060"/>
              </a:solidFill>
            </a:endParaRPr>
          </a:p>
          <a:p>
            <a:endParaRPr lang="ru-RU" sz="5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55352" y="3019882"/>
            <a:ext cx="42242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Коррекция динамических погрешностей ДС</a:t>
            </a:r>
            <a:endParaRPr lang="ru-RU" sz="1400" dirty="0" smtClean="0">
              <a:solidFill>
                <a:srgbClr val="002060"/>
              </a:solidFill>
            </a:endParaRPr>
          </a:p>
          <a:p>
            <a:endParaRPr lang="ru-RU" sz="500" dirty="0" smtClean="0"/>
          </a:p>
        </p:txBody>
      </p:sp>
      <p:graphicFrame>
        <p:nvGraphicFramePr>
          <p:cNvPr id="43009" name="Object 1"/>
          <p:cNvGraphicFramePr>
            <a:graphicFrameLocks noChangeAspect="1"/>
          </p:cNvGraphicFramePr>
          <p:nvPr/>
        </p:nvGraphicFramePr>
        <p:xfrm>
          <a:off x="409575" y="3433445"/>
          <a:ext cx="3071813" cy="312738"/>
        </p:xfrm>
        <a:graphic>
          <a:graphicData uri="http://schemas.openxmlformats.org/presentationml/2006/ole">
            <p:oleObj spid="_x0000_s43009" name="Equation" r:id="rId3" imgW="1612800" imgH="203040" progId="Equation.DSMT4">
              <p:embed/>
            </p:oleObj>
          </a:graphicData>
        </a:graphic>
      </p:graphicFrame>
      <p:pic>
        <p:nvPicPr>
          <p:cNvPr id="10" name="Picture 2" descr="https://studfile.net/html/2706/215/html_W8Phn1usBN.AthJ/img-WhQC7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8523" y="528003"/>
            <a:ext cx="4234497" cy="3632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Object 1"/>
          <p:cNvGraphicFramePr>
            <a:graphicFrameLocks noChangeAspect="1"/>
          </p:cNvGraphicFramePr>
          <p:nvPr/>
        </p:nvGraphicFramePr>
        <p:xfrm>
          <a:off x="310198" y="1216025"/>
          <a:ext cx="4427537" cy="390525"/>
        </p:xfrm>
        <a:graphic>
          <a:graphicData uri="http://schemas.openxmlformats.org/presentationml/2006/ole">
            <p:oleObj spid="_x0000_s43011" name="Equation" r:id="rId5" imgW="2323800" imgH="253800" progId="Equation.DSMT4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17252" y="2235022"/>
            <a:ext cx="42242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Восстановление входных сигналов ДС</a:t>
            </a:r>
            <a:endParaRPr lang="ru-RU" sz="1400" dirty="0" smtClean="0">
              <a:solidFill>
                <a:srgbClr val="002060"/>
              </a:solidFill>
            </a:endParaRPr>
          </a:p>
          <a:p>
            <a:endParaRPr lang="ru-RU" sz="500" dirty="0" smtClean="0"/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372745" y="2618423"/>
          <a:ext cx="2709863" cy="331787"/>
        </p:xfrm>
        <a:graphic>
          <a:graphicData uri="http://schemas.openxmlformats.org/presentationml/2006/ole">
            <p:oleObj spid="_x0000_s43012" name="Equation" r:id="rId6" imgW="1422360" imgH="215640" progId="Equation.DSMT4">
              <p:embed/>
            </p:oleObj>
          </a:graphicData>
        </a:graphic>
      </p:graphicFrame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286385" y="1509078"/>
          <a:ext cx="4062413" cy="739775"/>
        </p:xfrm>
        <a:graphic>
          <a:graphicData uri="http://schemas.openxmlformats.org/presentationml/2006/ole">
            <p:oleObj spid="_x0000_s43013" name="Equation" r:id="rId7" imgW="2133360" imgH="482400" progId="Equation.DSMT4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501640" y="4191000"/>
            <a:ext cx="27355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Переходная характеристика ДС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371158" y="3869690"/>
          <a:ext cx="1766887" cy="312738"/>
        </p:xfrm>
        <a:graphic>
          <a:graphicData uri="http://schemas.openxmlformats.org/presentationml/2006/ole">
            <p:oleObj spid="_x0000_s43014" name="Equation" r:id="rId8" imgW="927000" imgH="203040" progId="Equation.DSMT4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7158" y="357175"/>
            <a:ext cx="7943276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Фильтрация шумов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39940" name="Picture 4" descr="C:\Users\GavrilaMaster\ДФВ\Лекция4\СигналШу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190" y="922020"/>
            <a:ext cx="6191250" cy="1562100"/>
          </a:xfrm>
          <a:prstGeom prst="rect">
            <a:avLst/>
          </a:prstGeom>
          <a:noFill/>
        </p:spPr>
      </p:pic>
      <p:pic>
        <p:nvPicPr>
          <p:cNvPr id="39941" name="Picture 5" descr="C:\Users\GavrilaMaster\ДФВ\Лекция4\ФильтрКалман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239" y="2943020"/>
            <a:ext cx="6175355" cy="139276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702291" y="2534669"/>
            <a:ext cx="18128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Зашумленный сигнал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36531" y="4386329"/>
            <a:ext cx="27348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Применение фильтра </a:t>
            </a:r>
            <a:r>
              <a:rPr lang="ru-RU" dirty="0" err="1" smtClean="0">
                <a:solidFill>
                  <a:srgbClr val="002060"/>
                </a:solidFill>
              </a:rPr>
              <a:t>Калмана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6720" y="807720"/>
            <a:ext cx="1935480" cy="120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>Источники шумов:</a:t>
            </a:r>
          </a:p>
          <a:p>
            <a:pPr lvl="0"/>
            <a:endParaRPr lang="ru-RU" sz="500" b="1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en-US" dirty="0" err="1" smtClean="0">
                <a:solidFill>
                  <a:srgbClr val="002060"/>
                </a:solidFill>
              </a:rPr>
              <a:t>механические</a:t>
            </a:r>
            <a:r>
              <a:rPr lang="en-US" dirty="0" smtClean="0">
                <a:solidFill>
                  <a:srgbClr val="002060"/>
                </a:solidFill>
              </a:rPr>
              <a:t>;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en-US" dirty="0" err="1" smtClean="0">
                <a:solidFill>
                  <a:srgbClr val="002060"/>
                </a:solidFill>
              </a:rPr>
              <a:t>гидравлические</a:t>
            </a:r>
            <a:r>
              <a:rPr lang="en-US" dirty="0" smtClean="0">
                <a:solidFill>
                  <a:srgbClr val="002060"/>
                </a:solidFill>
              </a:rPr>
              <a:t>;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en-US" dirty="0" err="1" smtClean="0">
                <a:solidFill>
                  <a:srgbClr val="002060"/>
                </a:solidFill>
              </a:rPr>
              <a:t>аэродинамические</a:t>
            </a:r>
            <a:r>
              <a:rPr lang="en-US" dirty="0" smtClean="0">
                <a:solidFill>
                  <a:srgbClr val="002060"/>
                </a:solidFill>
              </a:rPr>
              <a:t>;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en-US" dirty="0" err="1" smtClean="0">
                <a:solidFill>
                  <a:srgbClr val="002060"/>
                </a:solidFill>
              </a:rPr>
              <a:t>электрические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" y="2095500"/>
            <a:ext cx="1935480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>По характеру спектра:</a:t>
            </a:r>
          </a:p>
          <a:p>
            <a:pPr lvl="0"/>
            <a:endParaRPr lang="ru-RU" sz="500" b="1" dirty="0" smtClean="0">
              <a:solidFill>
                <a:srgbClr val="002060"/>
              </a:solidFill>
            </a:endParaRPr>
          </a:p>
          <a:p>
            <a:pPr lvl="0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широкополосные</a:t>
            </a:r>
            <a:r>
              <a:rPr lang="en-US" dirty="0" smtClean="0">
                <a:solidFill>
                  <a:srgbClr val="002060"/>
                </a:solidFill>
              </a:rPr>
              <a:t>;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 тональные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" y="2956560"/>
            <a:ext cx="1950720" cy="1623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>По временным характеристикам:</a:t>
            </a:r>
          </a:p>
          <a:p>
            <a:pPr lvl="0"/>
            <a:endParaRPr lang="ru-RU" sz="500" b="1" dirty="0" smtClean="0">
              <a:solidFill>
                <a:srgbClr val="002060"/>
              </a:solidFill>
            </a:endParaRPr>
          </a:p>
          <a:p>
            <a:pPr lvl="0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 постоянные</a:t>
            </a:r>
            <a:r>
              <a:rPr lang="en-US" dirty="0" smtClean="0">
                <a:solidFill>
                  <a:srgbClr val="002060"/>
                </a:solidFill>
              </a:rPr>
              <a:t>;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 непостоянные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-- переменные;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-- прерывистые;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-- импульсные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399590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Динамическая система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031863" y="1081826"/>
            <a:ext cx="470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</a:rPr>
              <a:t>W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31604" y="841419"/>
            <a:ext cx="414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</a:rPr>
              <a:t>X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35153" y="852151"/>
            <a:ext cx="414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</a:rPr>
              <a:t>Y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626180" y="978794"/>
            <a:ext cx="1352282" cy="75985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>
            <a:endCxn id="28" idx="1"/>
          </p:cNvCxnSpPr>
          <p:nvPr/>
        </p:nvCxnSpPr>
        <p:spPr>
          <a:xfrm flipV="1">
            <a:off x="5892083" y="1358721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7969875" y="1369453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89773" y="793124"/>
            <a:ext cx="54992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  </a:t>
            </a:r>
            <a:r>
              <a:rPr lang="ru-RU" sz="1400" dirty="0" smtClean="0">
                <a:solidFill>
                  <a:srgbClr val="002060"/>
                </a:solidFill>
              </a:rPr>
              <a:t>Динамическая система (ДС) - это любой объект или процесс, для которого однозначно определено понятие состояния как совокупности некоторых величин в данный момент времени, и задан закон, который описывает изменение (эволюцию) начального состояния с течением времени. 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3335" y="1919489"/>
            <a:ext cx="86481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 </a:t>
            </a:r>
            <a:r>
              <a:rPr lang="ru-RU" sz="1400" dirty="0" smtClean="0">
                <a:solidFill>
                  <a:srgbClr val="002060"/>
                </a:solidFill>
              </a:rPr>
              <a:t>Этот закон позволяет по начальному состоянию прогнозировать будущее состояние ДС и его называют законом эволюции. В смысле задания закона эволюции ДС могут описываться с помощью дифференциальных уравнений, дискретных отображений, с помощью теории графов, теории </a:t>
            </a:r>
            <a:r>
              <a:rPr lang="ru-RU" sz="1400" dirty="0" err="1" smtClean="0">
                <a:solidFill>
                  <a:srgbClr val="002060"/>
                </a:solidFill>
              </a:rPr>
              <a:t>марковских</a:t>
            </a:r>
            <a:r>
              <a:rPr lang="ru-RU" sz="1400" dirty="0" smtClean="0">
                <a:solidFill>
                  <a:srgbClr val="002060"/>
                </a:solidFill>
              </a:rPr>
              <a:t> цепей и т.д. Выбор одного из способов описания задает конкретный вид математической модели соответствующей ДС. Математическая модель ДС считается заданной, если введены параметры (координаты) системы, определяющие однозначно ее состояние, и указан закон эволюции состояния во времени. В зависимости от степени приближения одной и той же системе могут быть поставлены в соответствие различные математические модели.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3316" y="3726395"/>
            <a:ext cx="87125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  </a:t>
            </a:r>
            <a:r>
              <a:rPr lang="ru-RU" sz="1400" dirty="0" smtClean="0">
                <a:solidFill>
                  <a:srgbClr val="002060"/>
                </a:solidFill>
              </a:rPr>
              <a:t>Все </a:t>
            </a:r>
            <a:r>
              <a:rPr lang="ru-RU" sz="1400" dirty="0" smtClean="0">
                <a:solidFill>
                  <a:srgbClr val="002060"/>
                </a:solidFill>
              </a:rPr>
              <a:t>элементы систем автоматического управления, включая датчики, являются </a:t>
            </a:r>
            <a:r>
              <a:rPr lang="ru-RU" sz="1400" dirty="0" smtClean="0">
                <a:solidFill>
                  <a:srgbClr val="002060"/>
                </a:solidFill>
              </a:rPr>
              <a:t>динамическими. </a:t>
            </a:r>
            <a:r>
              <a:rPr lang="ru-RU" sz="1400" dirty="0" smtClean="0">
                <a:solidFill>
                  <a:srgbClr val="002060"/>
                </a:solidFill>
              </a:rPr>
              <a:t>Процессы</a:t>
            </a:r>
            <a:r>
              <a:rPr lang="ru-RU" sz="1400" dirty="0" smtClean="0">
                <a:solidFill>
                  <a:srgbClr val="002060"/>
                </a:solidFill>
              </a:rPr>
              <a:t>,  происходящие </a:t>
            </a:r>
            <a:r>
              <a:rPr lang="ru-RU" sz="1400" dirty="0" smtClean="0">
                <a:solidFill>
                  <a:srgbClr val="002060"/>
                </a:solidFill>
              </a:rPr>
              <a:t>в них</a:t>
            </a:r>
            <a:r>
              <a:rPr lang="ru-RU" sz="1400" dirty="0" smtClean="0">
                <a:solidFill>
                  <a:srgbClr val="002060"/>
                </a:solidFill>
              </a:rPr>
              <a:t>, </a:t>
            </a:r>
            <a:r>
              <a:rPr lang="ru-RU" sz="1400" dirty="0" smtClean="0">
                <a:solidFill>
                  <a:srgbClr val="002060"/>
                </a:solidFill>
              </a:rPr>
              <a:t>описываются </a:t>
            </a:r>
            <a:r>
              <a:rPr lang="ru-RU" sz="1400" dirty="0" smtClean="0">
                <a:solidFill>
                  <a:srgbClr val="002060"/>
                </a:solidFill>
              </a:rPr>
              <a:t>дифференциальными </a:t>
            </a:r>
            <a:r>
              <a:rPr lang="ru-RU" sz="1400" dirty="0" smtClean="0">
                <a:solidFill>
                  <a:srgbClr val="002060"/>
                </a:solidFill>
              </a:rPr>
              <a:t>уравнениями – математической моделью</a:t>
            </a:r>
            <a:r>
              <a:rPr lang="ru-RU" sz="1400" dirty="0" smtClean="0">
                <a:solidFill>
                  <a:srgbClr val="002060"/>
                </a:solidFill>
              </a:rPr>
              <a:t>, </a:t>
            </a:r>
            <a:r>
              <a:rPr lang="ru-RU" sz="1400" dirty="0" smtClean="0">
                <a:solidFill>
                  <a:srgbClr val="002060"/>
                </a:solidFill>
              </a:rPr>
              <a:t>которая </a:t>
            </a:r>
            <a:r>
              <a:rPr lang="ru-RU" sz="1400" dirty="0" smtClean="0">
                <a:solidFill>
                  <a:srgbClr val="002060"/>
                </a:solidFill>
              </a:rPr>
              <a:t>характеризует </a:t>
            </a:r>
            <a:r>
              <a:rPr lang="ru-RU" sz="1400" dirty="0" smtClean="0">
                <a:solidFill>
                  <a:srgbClr val="002060"/>
                </a:solidFill>
              </a:rPr>
              <a:t>зависимость между изменениями во времени входных </a:t>
            </a:r>
            <a:r>
              <a:rPr lang="en-US" sz="1400" b="1" i="1" dirty="0" smtClean="0">
                <a:solidFill>
                  <a:srgbClr val="002060"/>
                </a:solidFill>
              </a:rPr>
              <a:t>X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и выходных </a:t>
            </a:r>
            <a:r>
              <a:rPr lang="en-US" sz="1400" b="1" i="1" dirty="0" smtClean="0">
                <a:solidFill>
                  <a:srgbClr val="002060"/>
                </a:solidFill>
              </a:rPr>
              <a:t>Y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и определяет состояние системы </a:t>
            </a:r>
            <a:r>
              <a:rPr lang="en-US" sz="1400" b="1" i="1" dirty="0" smtClean="0">
                <a:solidFill>
                  <a:srgbClr val="002060"/>
                </a:solidFill>
              </a:rPr>
              <a:t>W </a:t>
            </a:r>
            <a:r>
              <a:rPr lang="ru-RU" sz="1400" dirty="0" smtClean="0">
                <a:solidFill>
                  <a:srgbClr val="002060"/>
                </a:solidFill>
              </a:rPr>
              <a:t>в любой момент времени.</a:t>
            </a:r>
          </a:p>
        </p:txBody>
      </p:sp>
    </p:spTree>
    <p:extLst>
      <p:ext uri="{BB962C8B-B14F-4D97-AF65-F5344CB8AC3E}">
        <p14:creationId xmlns="" xmlns:p14="http://schemas.microsoft.com/office/powerpoint/2010/main" val="1091154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801644" y="1866889"/>
            <a:ext cx="7402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- производная </a:t>
            </a:r>
            <a:r>
              <a:rPr lang="en-US" sz="1600" i="1" dirty="0" smtClean="0">
                <a:solidFill>
                  <a:srgbClr val="002060"/>
                </a:solidFill>
              </a:rPr>
              <a:t>n</a:t>
            </a:r>
            <a:r>
              <a:rPr lang="ru-RU" sz="1400" dirty="0" smtClean="0">
                <a:solidFill>
                  <a:srgbClr val="002060"/>
                </a:solidFill>
              </a:rPr>
              <a:t>-го порядка, </a:t>
            </a:r>
            <a:r>
              <a:rPr lang="en-US" sz="1600" i="1" dirty="0" smtClean="0">
                <a:solidFill>
                  <a:srgbClr val="002060"/>
                </a:solidFill>
              </a:rPr>
              <a:t>a</a:t>
            </a:r>
            <a:r>
              <a:rPr lang="en-US" sz="1600" i="1" baseline="-25000" dirty="0" smtClean="0">
                <a:solidFill>
                  <a:srgbClr val="002060"/>
                </a:solidFill>
              </a:rPr>
              <a:t>n</a:t>
            </a:r>
            <a:r>
              <a:rPr lang="en-US" sz="1600" i="1" dirty="0" smtClean="0">
                <a:solidFill>
                  <a:srgbClr val="002060"/>
                </a:solidFill>
              </a:rPr>
              <a:t> </a:t>
            </a:r>
            <a:r>
              <a:rPr lang="en-US" sz="1600" i="1" dirty="0" err="1" smtClean="0">
                <a:solidFill>
                  <a:srgbClr val="002060"/>
                </a:solidFill>
              </a:rPr>
              <a:t>a</a:t>
            </a:r>
            <a:r>
              <a:rPr lang="en-US" sz="1600" i="1" baseline="-25000" dirty="0" err="1" smtClean="0">
                <a:solidFill>
                  <a:srgbClr val="002060"/>
                </a:solidFill>
              </a:rPr>
              <a:t>n</a:t>
            </a:r>
            <a:r>
              <a:rPr lang="en-US" sz="1600" i="1" baseline="-25000" dirty="0" smtClean="0">
                <a:solidFill>
                  <a:srgbClr val="002060"/>
                </a:solidFill>
              </a:rPr>
              <a:t>-1</a:t>
            </a:r>
            <a:r>
              <a:rPr lang="en-US" sz="1600" i="1" dirty="0" smtClean="0">
                <a:solidFill>
                  <a:srgbClr val="002060"/>
                </a:solidFill>
              </a:rPr>
              <a:t>… a</a:t>
            </a:r>
            <a:r>
              <a:rPr lang="en-US" sz="1600" i="1" baseline="-25000" dirty="0" smtClean="0">
                <a:solidFill>
                  <a:srgbClr val="002060"/>
                </a:solidFill>
              </a:rPr>
              <a:t>0</a:t>
            </a:r>
            <a:r>
              <a:rPr lang="ru-RU" sz="1600" i="1" dirty="0" smtClean="0">
                <a:solidFill>
                  <a:srgbClr val="002060"/>
                </a:solidFill>
              </a:rPr>
              <a:t> </a:t>
            </a:r>
            <a:r>
              <a:rPr lang="en-US" sz="1600" i="1" dirty="0" smtClean="0">
                <a:solidFill>
                  <a:srgbClr val="002060"/>
                </a:solidFill>
              </a:rPr>
              <a:t>   </a:t>
            </a:r>
            <a:r>
              <a:rPr lang="en-US" sz="1600" i="1" dirty="0" err="1" smtClean="0">
                <a:solidFill>
                  <a:srgbClr val="002060"/>
                </a:solidFill>
              </a:rPr>
              <a:t>b</a:t>
            </a:r>
            <a:r>
              <a:rPr lang="en-US" sz="1600" i="1" baseline="-25000" dirty="0" err="1" smtClean="0">
                <a:solidFill>
                  <a:srgbClr val="002060"/>
                </a:solidFill>
              </a:rPr>
              <a:t>m</a:t>
            </a:r>
            <a:r>
              <a:rPr lang="en-US" sz="1600" i="1" dirty="0" smtClean="0">
                <a:solidFill>
                  <a:srgbClr val="002060"/>
                </a:solidFill>
              </a:rPr>
              <a:t> b</a:t>
            </a:r>
            <a:r>
              <a:rPr lang="en-US" sz="1600" i="1" baseline="-25000" dirty="0" smtClean="0">
                <a:solidFill>
                  <a:srgbClr val="002060"/>
                </a:solidFill>
              </a:rPr>
              <a:t>m-1</a:t>
            </a:r>
            <a:r>
              <a:rPr lang="en-US" sz="1600" i="1" dirty="0" smtClean="0">
                <a:solidFill>
                  <a:srgbClr val="002060"/>
                </a:solidFill>
              </a:rPr>
              <a:t>… b</a:t>
            </a:r>
            <a:r>
              <a:rPr lang="en-US" sz="1600" i="1" baseline="-25000" dirty="0" smtClean="0">
                <a:solidFill>
                  <a:srgbClr val="002060"/>
                </a:solidFill>
              </a:rPr>
              <a:t>0</a:t>
            </a:r>
            <a:r>
              <a:rPr lang="en-US" sz="1600" i="1" dirty="0" smtClean="0">
                <a:solidFill>
                  <a:srgbClr val="002060"/>
                </a:solidFill>
              </a:rPr>
              <a:t> - </a:t>
            </a:r>
            <a:r>
              <a:rPr lang="ru-RU" sz="1400" i="1" dirty="0" smtClean="0">
                <a:solidFill>
                  <a:srgbClr val="002060"/>
                </a:solidFill>
              </a:rPr>
              <a:t>постоянные коэффициенты</a:t>
            </a:r>
            <a:r>
              <a:rPr lang="ru-RU" sz="1600" i="1" dirty="0" smtClean="0">
                <a:solidFill>
                  <a:srgbClr val="002060"/>
                </a:solidFill>
              </a:rPr>
              <a:t>, </a:t>
            </a:r>
            <a:endParaRPr lang="ru-RU" sz="1600" dirty="0" smtClean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7157" y="357175"/>
            <a:ext cx="4513017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Дифференциальные уравнения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05605" y="1095642"/>
          <a:ext cx="8572500" cy="568325"/>
        </p:xfrm>
        <a:graphic>
          <a:graphicData uri="http://schemas.openxmlformats.org/presentationml/2006/ole">
            <p:oleObj spid="_x0000_s1026" name="Equation" r:id="rId3" imgW="5067000" imgH="419040" progId="Equation.DSMT4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23694" y="1742807"/>
          <a:ext cx="450850" cy="568325"/>
        </p:xfrm>
        <a:graphic>
          <a:graphicData uri="http://schemas.openxmlformats.org/presentationml/2006/ole">
            <p:oleObj spid="_x0000_s1027" name="Equation" r:id="rId4" imgW="266400" imgH="41904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71462" y="750720"/>
            <a:ext cx="8474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Общий вид дифференциального уравнения динамического объ</a:t>
            </a:r>
            <a:r>
              <a:rPr lang="ru-RU" sz="1400" dirty="0" smtClean="0">
                <a:solidFill>
                  <a:srgbClr val="002060"/>
                </a:solidFill>
              </a:rPr>
              <a:t>екта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3335" y="2453426"/>
            <a:ext cx="4654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C</a:t>
            </a:r>
            <a:r>
              <a:rPr lang="ru-RU" sz="1400" dirty="0" err="1" smtClean="0">
                <a:solidFill>
                  <a:srgbClr val="002060"/>
                </a:solidFill>
              </a:rPr>
              <a:t>имвол</a:t>
            </a:r>
            <a:r>
              <a:rPr lang="ru-RU" sz="1400" dirty="0" smtClean="0">
                <a:solidFill>
                  <a:srgbClr val="002060"/>
                </a:solidFill>
              </a:rPr>
              <a:t> 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 </a:t>
            </a:r>
            <a:r>
              <a:rPr lang="en-US" sz="1400" dirty="0" smtClean="0">
                <a:solidFill>
                  <a:srgbClr val="002060"/>
                </a:solidFill>
              </a:rPr>
              <a:t>       </a:t>
            </a:r>
            <a:r>
              <a:rPr lang="ru-RU" sz="1400" dirty="0" smtClean="0">
                <a:solidFill>
                  <a:srgbClr val="002060"/>
                </a:solidFill>
              </a:rPr>
              <a:t>   </a:t>
            </a:r>
            <a:r>
              <a:rPr lang="en-US" sz="1400" dirty="0" smtClean="0">
                <a:solidFill>
                  <a:srgbClr val="002060"/>
                </a:solidFill>
              </a:rPr>
              <a:t>   </a:t>
            </a:r>
            <a:r>
              <a:rPr lang="ru-RU" sz="1400" dirty="0" smtClean="0">
                <a:solidFill>
                  <a:srgbClr val="002060"/>
                </a:solidFill>
              </a:rPr>
              <a:t>- оператор дифференцирования, тогда</a:t>
            </a:r>
            <a:endParaRPr lang="ru-RU" sz="1400" dirty="0">
              <a:solidFill>
                <a:srgbClr val="002060"/>
              </a:solidFill>
            </a:endParaRP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7562168" y="1959741"/>
          <a:ext cx="687387" cy="188912"/>
        </p:xfrm>
        <a:graphic>
          <a:graphicData uri="http://schemas.openxmlformats.org/presentationml/2006/ole">
            <p:oleObj spid="_x0000_s1031" name="Equation" r:id="rId5" imgW="406080" imgH="139680" progId="Equation.DSMT4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990204" y="2340288"/>
          <a:ext cx="771525" cy="534988"/>
        </p:xfrm>
        <a:graphic>
          <a:graphicData uri="http://schemas.openxmlformats.org/presentationml/2006/ole">
            <p:oleObj spid="_x0000_s1032" name="Equation" r:id="rId6" imgW="457200" imgH="393480" progId="Equation.DSMT4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368031" y="2981468"/>
          <a:ext cx="8335963" cy="327025"/>
        </p:xfrm>
        <a:graphic>
          <a:graphicData uri="http://schemas.openxmlformats.org/presentationml/2006/ole">
            <p:oleObj spid="_x0000_s1035" name="Equation" r:id="rId7" imgW="4927320" imgH="241200" progId="Equation.DSMT4">
              <p:embed/>
            </p:oleObj>
          </a:graphicData>
        </a:graphic>
      </p:graphicFrame>
      <p:graphicFrame>
        <p:nvGraphicFramePr>
          <p:cNvPr id="20" name="Object 11"/>
          <p:cNvGraphicFramePr>
            <a:graphicFrameLocks noChangeAspect="1"/>
          </p:cNvGraphicFramePr>
          <p:nvPr/>
        </p:nvGraphicFramePr>
        <p:xfrm>
          <a:off x="369283" y="3552433"/>
          <a:ext cx="4040188" cy="327025"/>
        </p:xfrm>
        <a:graphic>
          <a:graphicData uri="http://schemas.openxmlformats.org/presentationml/2006/ole">
            <p:oleObj spid="_x0000_s1037" name="Equation" r:id="rId8" imgW="2387520" imgH="241200" progId="Equation.DSMT4">
              <p:embed/>
            </p:oleObj>
          </a:graphicData>
        </a:graphic>
      </p:graphicFrame>
      <p:graphicFrame>
        <p:nvGraphicFramePr>
          <p:cNvPr id="1038" name="Object 11"/>
          <p:cNvGraphicFramePr>
            <a:graphicFrameLocks noChangeAspect="1"/>
          </p:cNvGraphicFramePr>
          <p:nvPr/>
        </p:nvGraphicFramePr>
        <p:xfrm>
          <a:off x="4695243" y="3555384"/>
          <a:ext cx="4103688" cy="327025"/>
        </p:xfrm>
        <a:graphic>
          <a:graphicData uri="http://schemas.openxmlformats.org/presentationml/2006/ole">
            <p:oleObj spid="_x0000_s1038" name="Equation" r:id="rId9" imgW="2425680" imgH="241200" progId="Equation.DSMT4">
              <p:embed/>
            </p:oleObj>
          </a:graphicData>
        </a:graphic>
      </p:graphicFrame>
      <p:graphicFrame>
        <p:nvGraphicFramePr>
          <p:cNvPr id="1039" name="Object 11"/>
          <p:cNvGraphicFramePr>
            <a:graphicFrameLocks noChangeAspect="1"/>
          </p:cNvGraphicFramePr>
          <p:nvPr/>
        </p:nvGraphicFramePr>
        <p:xfrm>
          <a:off x="386747" y="4153625"/>
          <a:ext cx="2300287" cy="274638"/>
        </p:xfrm>
        <a:graphic>
          <a:graphicData uri="http://schemas.openxmlformats.org/presentationml/2006/ole">
            <p:oleObj spid="_x0000_s1039" name="Equation" r:id="rId10" imgW="1358640" imgH="203040" progId="Equation.DSMT4">
              <p:embed/>
            </p:oleObj>
          </a:graphicData>
        </a:graphic>
      </p:graphicFrame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2827338" y="3997960"/>
          <a:ext cx="1820862" cy="569913"/>
        </p:xfrm>
        <a:graphic>
          <a:graphicData uri="http://schemas.openxmlformats.org/presentationml/2006/ole">
            <p:oleObj spid="_x0000_s1040" name="Equation" r:id="rId11" imgW="1079280" imgH="419040" progId="Equation.DSMT4">
              <p:embed/>
            </p:oleObj>
          </a:graphicData>
        </a:graphic>
      </p:graphicFrame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4911725" y="4001135"/>
          <a:ext cx="1585913" cy="569913"/>
        </p:xfrm>
        <a:graphic>
          <a:graphicData uri="http://schemas.openxmlformats.org/presentationml/2006/ole">
            <p:oleObj spid="_x0000_s1041" name="Equation" r:id="rId12" imgW="939600" imgH="419040" progId="Equation.DSMT4">
              <p:embed/>
            </p:oleObj>
          </a:graphicData>
        </a:graphic>
      </p:graphicFrame>
      <p:graphicFrame>
        <p:nvGraphicFramePr>
          <p:cNvPr id="1042" name="Object 18"/>
          <p:cNvGraphicFramePr>
            <a:graphicFrameLocks noChangeAspect="1"/>
          </p:cNvGraphicFramePr>
          <p:nvPr/>
        </p:nvGraphicFramePr>
        <p:xfrm>
          <a:off x="6842662" y="4115166"/>
          <a:ext cx="1757363" cy="284163"/>
        </p:xfrm>
        <a:graphic>
          <a:graphicData uri="http://schemas.openxmlformats.org/presentationml/2006/ole">
            <p:oleObj spid="_x0000_s1042" name="Equation" r:id="rId13" imgW="1041120" imgH="203040" progId="Equation.DSMT4">
              <p:embed/>
            </p:oleObj>
          </a:graphicData>
        </a:graphic>
      </p:graphicFrame>
      <p:sp>
        <p:nvSpPr>
          <p:cNvPr id="27" name="Скругленный прямоугольник 26"/>
          <p:cNvSpPr/>
          <p:nvPr/>
        </p:nvSpPr>
        <p:spPr>
          <a:xfrm>
            <a:off x="6600422" y="4022822"/>
            <a:ext cx="2247364" cy="49583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Операционное исчисление. Преобразование Лапласа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169" y="2054179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Изображение функции по Лапласу - прямое преобразование Лапласа: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424498" y="2327910"/>
          <a:ext cx="7062787" cy="739775"/>
        </p:xfrm>
        <a:graphic>
          <a:graphicData uri="http://schemas.openxmlformats.org/presentationml/2006/ole">
            <p:oleObj spid="_x0000_s10250" name="Equation" r:id="rId3" imgW="3708360" imgH="482400" progId="Equation.DSMT4">
              <p:embed/>
            </p:oleObj>
          </a:graphicData>
        </a:graphic>
      </p:graphicFrame>
      <p:graphicFrame>
        <p:nvGraphicFramePr>
          <p:cNvPr id="10254" name="Object 14"/>
          <p:cNvGraphicFramePr>
            <a:graphicFrameLocks noChangeAspect="1"/>
          </p:cNvGraphicFramePr>
          <p:nvPr/>
        </p:nvGraphicFramePr>
        <p:xfrm>
          <a:off x="396250" y="3544307"/>
          <a:ext cx="5248275" cy="739775"/>
        </p:xfrm>
        <a:graphic>
          <a:graphicData uri="http://schemas.openxmlformats.org/presentationml/2006/ole">
            <p:oleObj spid="_x0000_s10254" name="Equation" r:id="rId4" imgW="2755800" imgH="482400" progId="Equation.DSMT4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32704" y="3153175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Обратное преобразование Лапласа: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9091" y="766293"/>
            <a:ext cx="873831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Функция</a:t>
            </a:r>
            <a:r>
              <a:rPr lang="en-US" b="1" dirty="0" smtClean="0">
                <a:solidFill>
                  <a:srgbClr val="002060"/>
                </a:solidFill>
              </a:rPr>
              <a:t>-</a:t>
            </a:r>
            <a:r>
              <a:rPr lang="ru-RU" b="1" dirty="0" smtClean="0">
                <a:solidFill>
                  <a:srgbClr val="002060"/>
                </a:solidFill>
              </a:rPr>
              <a:t>оригинал  </a:t>
            </a:r>
            <a:r>
              <a:rPr lang="en-US" b="1" dirty="0" smtClean="0">
                <a:solidFill>
                  <a:srgbClr val="002060"/>
                </a:solidFill>
              </a:rPr>
              <a:t>         </a:t>
            </a:r>
            <a:r>
              <a:rPr lang="ru-RU" b="1" dirty="0" smtClean="0">
                <a:solidFill>
                  <a:srgbClr val="002060"/>
                </a:solidFill>
              </a:rPr>
              <a:t>  </a:t>
            </a:r>
            <a:r>
              <a:rPr lang="ru-RU" dirty="0" smtClean="0">
                <a:solidFill>
                  <a:srgbClr val="002060"/>
                </a:solidFill>
              </a:rPr>
              <a:t> обладает следующими свойствами:</a:t>
            </a:r>
          </a:p>
          <a:p>
            <a:endParaRPr lang="ru-RU" sz="400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             определена и дифференцируема на всей положительной числовой полуоси;</a:t>
            </a:r>
          </a:p>
          <a:p>
            <a:pPr>
              <a:buFontTx/>
              <a:buChar char="-"/>
            </a:pPr>
            <a:endParaRPr lang="ru-RU" sz="500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-            = 0 при</a:t>
            </a:r>
            <a:r>
              <a:rPr lang="en-US" dirty="0" smtClean="0">
                <a:solidFill>
                  <a:srgbClr val="002060"/>
                </a:solidFill>
              </a:rPr>
              <a:t>        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r>
              <a:rPr lang="en-US" dirty="0" smtClean="0">
                <a:solidFill>
                  <a:srgbClr val="002060"/>
                </a:solidFill>
              </a:rPr>
              <a:t>   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endParaRPr lang="ru-RU" sz="500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существуют такие числа </a:t>
            </a:r>
            <a:r>
              <a:rPr lang="en-US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solidFill>
                  <a:srgbClr val="002060"/>
                </a:solidFill>
              </a:rPr>
              <a:t> и </a:t>
            </a:r>
            <a:r>
              <a:rPr lang="ru-RU" sz="1400" i="1" dirty="0" smtClean="0">
                <a:solidFill>
                  <a:srgbClr val="002060"/>
                </a:solidFill>
                <a:sym typeface="Symbol"/>
              </a:rPr>
              <a:t></a:t>
            </a:r>
            <a:r>
              <a:rPr lang="ru-RU" dirty="0" smtClean="0">
                <a:solidFill>
                  <a:srgbClr val="002060"/>
                </a:solidFill>
              </a:rPr>
              <a:t>, что</a:t>
            </a:r>
            <a:r>
              <a:rPr lang="en-US" dirty="0" smtClean="0">
                <a:solidFill>
                  <a:srgbClr val="002060"/>
                </a:solidFill>
              </a:rPr>
              <a:t>       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                         </a:t>
            </a:r>
            <a:r>
              <a:rPr lang="ru-RU" dirty="0" smtClean="0">
                <a:solidFill>
                  <a:srgbClr val="002060"/>
                </a:solidFill>
              </a:rPr>
              <a:t>при</a:t>
            </a:r>
            <a:r>
              <a:rPr lang="en-US" dirty="0" smtClean="0">
                <a:solidFill>
                  <a:srgbClr val="002060"/>
                </a:solidFill>
              </a:rPr>
              <a:t>                           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FontTx/>
              <a:buChar char="-"/>
            </a:pPr>
            <a:endParaRPr lang="ru-RU" sz="5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24" name="Object 8"/>
          <p:cNvGraphicFramePr>
            <a:graphicFrameLocks noChangeAspect="1"/>
          </p:cNvGraphicFramePr>
          <p:nvPr/>
        </p:nvGraphicFramePr>
        <p:xfrm>
          <a:off x="1855089" y="771150"/>
          <a:ext cx="493712" cy="292101"/>
        </p:xfrm>
        <a:graphic>
          <a:graphicData uri="http://schemas.openxmlformats.org/presentationml/2006/ole">
            <p:oleObj spid="_x0000_s10255" name="Equation" r:id="rId5" imgW="291960" imgH="203040" progId="Equation.DSMT4">
              <p:embed/>
            </p:oleObj>
          </a:graphicData>
        </a:graphic>
      </p:graphicFrame>
      <p:graphicFrame>
        <p:nvGraphicFramePr>
          <p:cNvPr id="25" name="Object 11"/>
          <p:cNvGraphicFramePr>
            <a:graphicFrameLocks noChangeAspect="1"/>
          </p:cNvGraphicFramePr>
          <p:nvPr/>
        </p:nvGraphicFramePr>
        <p:xfrm>
          <a:off x="1446284" y="1349173"/>
          <a:ext cx="511578" cy="230685"/>
        </p:xfrm>
        <a:graphic>
          <a:graphicData uri="http://schemas.openxmlformats.org/presentationml/2006/ole">
            <p:oleObj spid="_x0000_s10256" name="Equation" r:id="rId6" imgW="317160" imgH="177480" progId="Equation.DSMT4">
              <p:embed/>
            </p:oleObj>
          </a:graphicData>
        </a:graphic>
      </p:graphicFrame>
      <p:graphicFrame>
        <p:nvGraphicFramePr>
          <p:cNvPr id="26" name="Object 6"/>
          <p:cNvGraphicFramePr>
            <a:graphicFrameLocks noChangeAspect="1"/>
          </p:cNvGraphicFramePr>
          <p:nvPr/>
        </p:nvGraphicFramePr>
        <p:xfrm>
          <a:off x="457447" y="1040527"/>
          <a:ext cx="493712" cy="292100"/>
        </p:xfrm>
        <a:graphic>
          <a:graphicData uri="http://schemas.openxmlformats.org/presentationml/2006/ole">
            <p:oleObj spid="_x0000_s10257" name="Equation" r:id="rId7" imgW="291960" imgH="203040" progId="Equation.DSMT4">
              <p:embed/>
            </p:oleObj>
          </a:graphicData>
        </a:graphic>
      </p:graphicFrame>
      <p:graphicFrame>
        <p:nvGraphicFramePr>
          <p:cNvPr id="27" name="Object 7"/>
          <p:cNvGraphicFramePr>
            <a:graphicFrameLocks noChangeAspect="1"/>
          </p:cNvGraphicFramePr>
          <p:nvPr/>
        </p:nvGraphicFramePr>
        <p:xfrm>
          <a:off x="452820" y="1327621"/>
          <a:ext cx="484384" cy="286581"/>
        </p:xfrm>
        <a:graphic>
          <a:graphicData uri="http://schemas.openxmlformats.org/presentationml/2006/ole">
            <p:oleObj spid="_x0000_s10258" name="Equation" r:id="rId8" imgW="291960" imgH="203040" progId="Equation.DSMT4">
              <p:embed/>
            </p:oleObj>
          </a:graphicData>
        </a:graphic>
      </p:graphicFrame>
      <p:graphicFrame>
        <p:nvGraphicFramePr>
          <p:cNvPr id="28" name="Object 12"/>
          <p:cNvGraphicFramePr>
            <a:graphicFrameLocks noChangeAspect="1"/>
          </p:cNvGraphicFramePr>
          <p:nvPr/>
        </p:nvGraphicFramePr>
        <p:xfrm>
          <a:off x="3014980" y="1574165"/>
          <a:ext cx="1506538" cy="385763"/>
        </p:xfrm>
        <a:graphic>
          <a:graphicData uri="http://schemas.openxmlformats.org/presentationml/2006/ole">
            <p:oleObj spid="_x0000_s10259" name="Equation" r:id="rId9" imgW="799920" imgH="253800" progId="Equation.DSMT4">
              <p:embed/>
            </p:oleObj>
          </a:graphicData>
        </a:graphic>
      </p:graphicFrame>
      <p:graphicFrame>
        <p:nvGraphicFramePr>
          <p:cNvPr id="29" name="Object 13"/>
          <p:cNvGraphicFramePr>
            <a:graphicFrameLocks noChangeAspect="1"/>
          </p:cNvGraphicFramePr>
          <p:nvPr/>
        </p:nvGraphicFramePr>
        <p:xfrm>
          <a:off x="4782185" y="1624458"/>
          <a:ext cx="1042353" cy="257204"/>
        </p:xfrm>
        <a:graphic>
          <a:graphicData uri="http://schemas.openxmlformats.org/presentationml/2006/ole">
            <p:oleObj spid="_x0000_s10260" name="Equation" r:id="rId10" imgW="583920" imgH="177480" progId="Equation.DSMT4">
              <p:embed/>
            </p:oleObj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Таблица преобразований Лапласа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21" name="Рисунок 2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5402" y="838442"/>
            <a:ext cx="6391275" cy="3710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Свойства преобразования Лапласа 1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369252" y="1542414"/>
          <a:ext cx="4597985" cy="427355"/>
        </p:xfrm>
        <a:graphic>
          <a:graphicData uri="http://schemas.openxmlformats.org/presentationml/2006/ole">
            <p:oleObj spid="_x0000_s21506" name="Equation" r:id="rId3" imgW="2197080" imgH="253800" progId="Equation.DSMT4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09091" y="76629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Свойство линейности </a:t>
            </a:r>
            <a:endParaRPr lang="ru-RU" sz="5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27" name="Object 7"/>
          <p:cNvGraphicFramePr>
            <a:graphicFrameLocks noChangeAspect="1"/>
          </p:cNvGraphicFramePr>
          <p:nvPr/>
        </p:nvGraphicFramePr>
        <p:xfrm>
          <a:off x="392748" y="1175068"/>
          <a:ext cx="1920475" cy="315718"/>
        </p:xfrm>
        <a:graphic>
          <a:graphicData uri="http://schemas.openxmlformats.org/presentationml/2006/ole">
            <p:oleObj spid="_x0000_s21511" name="Equation" r:id="rId4" imgW="1054080" imgH="203040" progId="Equation.DSMT4">
              <p:embed/>
            </p:oleObj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graphicFrame>
        <p:nvGraphicFramePr>
          <p:cNvPr id="21518" name="Object 14"/>
          <p:cNvGraphicFramePr>
            <a:graphicFrameLocks noChangeAspect="1"/>
          </p:cNvGraphicFramePr>
          <p:nvPr/>
        </p:nvGraphicFramePr>
        <p:xfrm>
          <a:off x="5246688" y="1552574"/>
          <a:ext cx="2286782" cy="427355"/>
        </p:xfrm>
        <a:graphic>
          <a:graphicData uri="http://schemas.openxmlformats.org/presentationml/2006/ole">
            <p:oleObj spid="_x0000_s21518" name="Equation" r:id="rId5" imgW="1091880" imgH="253800" progId="Equation.DSMT4">
              <p:embed/>
            </p:oleObj>
          </a:graphicData>
        </a:graphic>
      </p:graphicFrame>
      <p:graphicFrame>
        <p:nvGraphicFramePr>
          <p:cNvPr id="21519" name="Object 15"/>
          <p:cNvGraphicFramePr>
            <a:graphicFrameLocks noChangeAspect="1"/>
          </p:cNvGraphicFramePr>
          <p:nvPr/>
        </p:nvGraphicFramePr>
        <p:xfrm>
          <a:off x="2504440" y="1196022"/>
          <a:ext cx="1086700" cy="237225"/>
        </p:xfrm>
        <a:graphic>
          <a:graphicData uri="http://schemas.openxmlformats.org/presentationml/2006/ole">
            <p:oleObj spid="_x0000_s21519" name="Equation" r:id="rId6" imgW="596880" imgH="152280" progId="Equation.DSMT4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49096" y="2273148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Свойство подобия (масштабирование по аргументу)</a:t>
            </a:r>
            <a:endParaRPr lang="ru-RU" sz="5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21520" name="Object 16"/>
          <p:cNvGraphicFramePr>
            <a:graphicFrameLocks noChangeAspect="1"/>
          </p:cNvGraphicFramePr>
          <p:nvPr/>
        </p:nvGraphicFramePr>
        <p:xfrm>
          <a:off x="396875" y="2589212"/>
          <a:ext cx="2473424" cy="661091"/>
        </p:xfrm>
        <a:graphic>
          <a:graphicData uri="http://schemas.openxmlformats.org/presentationml/2006/ole">
            <p:oleObj spid="_x0000_s21520" name="Equation" r:id="rId7" imgW="1180800" imgH="393480" progId="Equation.DSMT4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60526" y="3419958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Теорема смещения</a:t>
            </a:r>
            <a:endParaRPr lang="ru-RU" sz="5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32" name="Object 16"/>
          <p:cNvGraphicFramePr>
            <a:graphicFrameLocks noChangeAspect="1"/>
          </p:cNvGraphicFramePr>
          <p:nvPr/>
        </p:nvGraphicFramePr>
        <p:xfrm>
          <a:off x="392113" y="3830003"/>
          <a:ext cx="3298825" cy="450850"/>
        </p:xfrm>
        <a:graphic>
          <a:graphicData uri="http://schemas.openxmlformats.org/presentationml/2006/ole">
            <p:oleObj spid="_x0000_s21521" name="Equation" r:id="rId8" imgW="1574640" imgH="266400" progId="Equation.DSMT4">
              <p:embed/>
            </p:oleObj>
          </a:graphicData>
        </a:graphic>
      </p:graphicFrame>
      <p:graphicFrame>
        <p:nvGraphicFramePr>
          <p:cNvPr id="21522" name="Object 18"/>
          <p:cNvGraphicFramePr>
            <a:graphicFrameLocks noChangeAspect="1"/>
          </p:cNvGraphicFramePr>
          <p:nvPr/>
        </p:nvGraphicFramePr>
        <p:xfrm>
          <a:off x="3325813" y="2592387"/>
          <a:ext cx="2660064" cy="661091"/>
        </p:xfrm>
        <a:graphic>
          <a:graphicData uri="http://schemas.openxmlformats.org/presentationml/2006/ole">
            <p:oleObj spid="_x0000_s21522" name="Equation" r:id="rId9" imgW="1269720" imgH="393480" progId="Equation.DSMT4">
              <p:embed/>
            </p:oleObj>
          </a:graphicData>
        </a:graphic>
      </p:graphicFrame>
      <p:graphicFrame>
        <p:nvGraphicFramePr>
          <p:cNvPr id="21523" name="Object 19"/>
          <p:cNvGraphicFramePr>
            <a:graphicFrameLocks noChangeAspect="1"/>
          </p:cNvGraphicFramePr>
          <p:nvPr/>
        </p:nvGraphicFramePr>
        <p:xfrm>
          <a:off x="4141788" y="3819525"/>
          <a:ext cx="3167062" cy="428625"/>
        </p:xfrm>
        <a:graphic>
          <a:graphicData uri="http://schemas.openxmlformats.org/presentationml/2006/ole">
            <p:oleObj spid="_x0000_s21523" name="Equation" r:id="rId10" imgW="1511280" imgH="253800" progId="Equation.DSMT4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Свойства преобразования Лапласа 2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9571" y="88821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Дифференцирование </a:t>
            </a:r>
            <a:endParaRPr lang="ru-RU" sz="5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34" name="Object 16"/>
          <p:cNvGraphicFramePr>
            <a:graphicFrameLocks noChangeAspect="1"/>
          </p:cNvGraphicFramePr>
          <p:nvPr/>
        </p:nvGraphicFramePr>
        <p:xfrm>
          <a:off x="2287588" y="780733"/>
          <a:ext cx="1676400" cy="665162"/>
        </p:xfrm>
        <a:graphic>
          <a:graphicData uri="http://schemas.openxmlformats.org/presentationml/2006/ole">
            <p:oleObj spid="_x0000_s31757" name="Equation" r:id="rId3" imgW="799920" imgH="393480" progId="Equation.DSMT4">
              <p:embed/>
            </p:oleObj>
          </a:graphicData>
        </a:graphic>
      </p:graphicFrame>
      <p:graphicFrame>
        <p:nvGraphicFramePr>
          <p:cNvPr id="31760" name="Object 16"/>
          <p:cNvGraphicFramePr>
            <a:graphicFrameLocks noChangeAspect="1"/>
          </p:cNvGraphicFramePr>
          <p:nvPr/>
        </p:nvGraphicFramePr>
        <p:xfrm>
          <a:off x="378460" y="1608138"/>
          <a:ext cx="3060700" cy="430212"/>
        </p:xfrm>
        <a:graphic>
          <a:graphicData uri="http://schemas.openxmlformats.org/presentationml/2006/ole">
            <p:oleObj spid="_x0000_s31760" name="Equation" r:id="rId4" imgW="1460160" imgH="253800" progId="Equation.DSMT4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5291" y="216837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Интегрирование</a:t>
            </a:r>
            <a:endParaRPr lang="ru-RU" sz="500" dirty="0" smtClean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7191" y="328089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Преобразование свертки двух сигналов</a:t>
            </a:r>
            <a:endParaRPr lang="ru-RU" sz="5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31767" name="Object 23"/>
          <p:cNvGraphicFramePr>
            <a:graphicFrameLocks noChangeAspect="1"/>
          </p:cNvGraphicFramePr>
          <p:nvPr/>
        </p:nvGraphicFramePr>
        <p:xfrm>
          <a:off x="423545" y="2473008"/>
          <a:ext cx="4087813" cy="739775"/>
        </p:xfrm>
        <a:graphic>
          <a:graphicData uri="http://schemas.openxmlformats.org/presentationml/2006/ole">
            <p:oleObj spid="_x0000_s31767" name="Equation" r:id="rId5" imgW="2145960" imgH="482400" progId="Equation.DSMT4">
              <p:embed/>
            </p:oleObj>
          </a:graphicData>
        </a:graphic>
      </p:graphicFrame>
      <p:graphicFrame>
        <p:nvGraphicFramePr>
          <p:cNvPr id="31768" name="Object 24"/>
          <p:cNvGraphicFramePr>
            <a:graphicFrameLocks noChangeAspect="1"/>
          </p:cNvGraphicFramePr>
          <p:nvPr/>
        </p:nvGraphicFramePr>
        <p:xfrm>
          <a:off x="421957" y="3670618"/>
          <a:ext cx="5394326" cy="739775"/>
        </p:xfrm>
        <a:graphic>
          <a:graphicData uri="http://schemas.openxmlformats.org/presentationml/2006/ole">
            <p:oleObj spid="_x0000_s31768" name="Equation" r:id="rId6" imgW="2831760" imgH="482400" progId="Equation.DSMT4">
              <p:embed/>
            </p:oleObj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3613382" y="3794222"/>
            <a:ext cx="2247364" cy="49583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1769" name="Object 25"/>
          <p:cNvGraphicFramePr>
            <a:graphicFrameLocks noChangeAspect="1"/>
          </p:cNvGraphicFramePr>
          <p:nvPr/>
        </p:nvGraphicFramePr>
        <p:xfrm>
          <a:off x="4204653" y="1580833"/>
          <a:ext cx="4284662" cy="430212"/>
        </p:xfrm>
        <a:graphic>
          <a:graphicData uri="http://schemas.openxmlformats.org/presentationml/2006/ole">
            <p:oleObj spid="_x0000_s31769" name="Equation" r:id="rId7" imgW="2044440" imgH="253800" progId="Equation.DSMT4">
              <p:embed/>
            </p:oleObj>
          </a:graphicData>
        </a:graphic>
      </p:graphicFrame>
      <p:graphicFrame>
        <p:nvGraphicFramePr>
          <p:cNvPr id="31770" name="Object 26"/>
          <p:cNvGraphicFramePr>
            <a:graphicFrameLocks noChangeAspect="1"/>
          </p:cNvGraphicFramePr>
          <p:nvPr/>
        </p:nvGraphicFramePr>
        <p:xfrm>
          <a:off x="4203383" y="740093"/>
          <a:ext cx="1889125" cy="708025"/>
        </p:xfrm>
        <a:graphic>
          <a:graphicData uri="http://schemas.openxmlformats.org/presentationml/2006/ole">
            <p:oleObj spid="_x0000_s31770" name="Equation" r:id="rId8" imgW="901440" imgH="419040" progId="Equation.DSMT4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6" y="357175"/>
            <a:ext cx="814933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Преобразование Фурье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0349" y="903559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Двустороннее преобразование Лапласа: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356553" y="1283970"/>
          <a:ext cx="3313112" cy="388938"/>
        </p:xfrm>
        <a:graphic>
          <a:graphicData uri="http://schemas.openxmlformats.org/presentationml/2006/ole">
            <p:oleObj spid="_x0000_s35841" name="Equation" r:id="rId3" imgW="1739880" imgH="253800" progId="Equation.DSMT4">
              <p:embed/>
            </p:oleObj>
          </a:graphicData>
        </a:graphic>
      </p:graphicFrame>
      <p:graphicFrame>
        <p:nvGraphicFramePr>
          <p:cNvPr id="9" name="Object 14"/>
          <p:cNvGraphicFramePr>
            <a:graphicFrameLocks noChangeAspect="1"/>
          </p:cNvGraphicFramePr>
          <p:nvPr/>
        </p:nvGraphicFramePr>
        <p:xfrm>
          <a:off x="415608" y="3764915"/>
          <a:ext cx="4643437" cy="739775"/>
        </p:xfrm>
        <a:graphic>
          <a:graphicData uri="http://schemas.openxmlformats.org/presentationml/2006/ole">
            <p:oleObj spid="_x0000_s35842" name="Equation" r:id="rId4" imgW="2438280" imgH="482400" progId="Equation.DSMT4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71744" y="3435115"/>
            <a:ext cx="86417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Обратное преобразование Фурье: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250825" y="2471738"/>
          <a:ext cx="7737475" cy="739775"/>
        </p:xfrm>
        <a:graphic>
          <a:graphicData uri="http://schemas.openxmlformats.org/presentationml/2006/ole">
            <p:oleObj spid="_x0000_s35843" name="Equation" r:id="rId5" imgW="4063680" imgH="48240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5109" y="2046559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Прямое преобразование Фурье: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6" y="357175"/>
            <a:ext cx="814933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Частотные характеристики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датчиков 1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44038" name="Picture 6" descr="https://habrastorage.org/webt/lo/_k/dz/lo_kdzx2lse6s0or7dvqpb7gxu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9525" y="711957"/>
            <a:ext cx="3646805" cy="3869851"/>
          </a:xfrm>
          <a:prstGeom prst="rect">
            <a:avLst/>
          </a:prstGeom>
          <a:noFill/>
        </p:spPr>
      </p:pic>
      <p:graphicFrame>
        <p:nvGraphicFramePr>
          <p:cNvPr id="44043" name="Object 11"/>
          <p:cNvGraphicFramePr>
            <a:graphicFrameLocks noChangeAspect="1"/>
          </p:cNvGraphicFramePr>
          <p:nvPr/>
        </p:nvGraphicFramePr>
        <p:xfrm>
          <a:off x="382588" y="922338"/>
          <a:ext cx="2093912" cy="390525"/>
        </p:xfrm>
        <a:graphic>
          <a:graphicData uri="http://schemas.openxmlformats.org/presentationml/2006/ole">
            <p:oleObj spid="_x0000_s44043" name="Equation" r:id="rId4" imgW="876240" imgH="203040" progId="Equation.DSMT4">
              <p:embed/>
            </p:oleObj>
          </a:graphicData>
        </a:graphic>
      </p:graphicFrame>
      <p:graphicFrame>
        <p:nvGraphicFramePr>
          <p:cNvPr id="44044" name="Object 12"/>
          <p:cNvGraphicFramePr>
            <a:graphicFrameLocks noChangeAspect="1"/>
          </p:cNvGraphicFramePr>
          <p:nvPr/>
        </p:nvGraphicFramePr>
        <p:xfrm>
          <a:off x="381000" y="1517650"/>
          <a:ext cx="2865438" cy="376238"/>
        </p:xfrm>
        <a:graphic>
          <a:graphicData uri="http://schemas.openxmlformats.org/presentationml/2006/ole">
            <p:oleObj spid="_x0000_s44044" name="Equation" r:id="rId5" imgW="1244520" imgH="203040" progId="Equation.DSMT4">
              <p:embed/>
            </p:oleObj>
          </a:graphicData>
        </a:graphic>
      </p:graphicFrame>
      <p:graphicFrame>
        <p:nvGraphicFramePr>
          <p:cNvPr id="44045" name="Object 13"/>
          <p:cNvGraphicFramePr>
            <a:graphicFrameLocks noChangeAspect="1"/>
          </p:cNvGraphicFramePr>
          <p:nvPr/>
        </p:nvGraphicFramePr>
        <p:xfrm>
          <a:off x="403860" y="2263140"/>
          <a:ext cx="3132846" cy="833756"/>
        </p:xfrm>
        <a:graphic>
          <a:graphicData uri="http://schemas.openxmlformats.org/presentationml/2006/ole">
            <p:oleObj spid="_x0000_s44045" name="Equation" r:id="rId6" imgW="1460160" imgH="482400" progId="Equation.DSMT4">
              <p:embed/>
            </p:oleObj>
          </a:graphicData>
        </a:graphic>
      </p:graphicFrame>
      <p:graphicFrame>
        <p:nvGraphicFramePr>
          <p:cNvPr id="44046" name="Object 14"/>
          <p:cNvGraphicFramePr>
            <a:graphicFrameLocks noChangeAspect="1"/>
          </p:cNvGraphicFramePr>
          <p:nvPr/>
        </p:nvGraphicFramePr>
        <p:xfrm>
          <a:off x="444818" y="3261360"/>
          <a:ext cx="3111366" cy="842963"/>
        </p:xfrm>
        <a:graphic>
          <a:graphicData uri="http://schemas.openxmlformats.org/presentationml/2006/ole">
            <p:oleObj spid="_x0000_s44046" name="Equation" r:id="rId7" imgW="1434960" imgH="482400" progId="Equation.DSMT4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6694</TotalTime>
  <Words>600</Words>
  <Application>Microsoft Office PowerPoint</Application>
  <PresentationFormat>Экран (16:9)</PresentationFormat>
  <Paragraphs>113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Тема Office</vt:lpstr>
      <vt:lpstr>Equation</vt:lpstr>
      <vt:lpstr>MathType 6.0 Equation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455</cp:revision>
  <dcterms:created xsi:type="dcterms:W3CDTF">2019-09-27T08:18:31Z</dcterms:created>
  <dcterms:modified xsi:type="dcterms:W3CDTF">2022-04-05T19:07:00Z</dcterms:modified>
</cp:coreProperties>
</file>