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0"/>
  </p:notesMasterIdLst>
  <p:sldIdLst>
    <p:sldId id="256" r:id="rId2"/>
    <p:sldId id="257" r:id="rId3"/>
    <p:sldId id="266" r:id="rId4"/>
    <p:sldId id="270" r:id="rId5"/>
    <p:sldId id="271" r:id="rId6"/>
    <p:sldId id="273" r:id="rId7"/>
    <p:sldId id="269" r:id="rId8"/>
    <p:sldId id="274" r:id="rId9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547" y="115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6EC85-257A-462B-ABEC-BE72767BC8FC}" type="datetimeFigureOut">
              <a:rPr lang="ru-RU" smtClean="0"/>
              <a:pPr/>
              <a:t>04.06.2024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3295C-3031-414B-9B37-70CFE81E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9"/>
          <p:cNvSpPr>
            <a:spLocks noGrp="1"/>
          </p:cNvSpPr>
          <p:nvPr>
            <p:ph type="body" sz="quarter" idx="10"/>
          </p:nvPr>
        </p:nvSpPr>
        <p:spPr>
          <a:xfrm>
            <a:off x="571472" y="357172"/>
            <a:ext cx="5857894" cy="914400"/>
          </a:xfrm>
          <a:prstGeom prst="rect">
            <a:avLst/>
          </a:prstGeom>
        </p:spPr>
        <p:txBody>
          <a:bodyPr/>
          <a:lstStyle>
            <a:lvl1pPr marL="88900" indent="-88900">
              <a:buSzPct val="120000"/>
              <a:buFontTx/>
              <a:buBlip>
                <a:blip r:embed="rId2"/>
              </a:buBlip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2925" indent="-857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87425" indent="-730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0825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85950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8617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60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714890"/>
            <a:ext cx="9144000" cy="428628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215338" y="4857768"/>
            <a:ext cx="857256" cy="1428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www.nstu.ru</a:t>
            </a:r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214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835513"/>
            <a:ext cx="465132" cy="18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34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0"/>
            <a:ext cx="4000496" cy="21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4714890"/>
            <a:ext cx="4000496" cy="428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0"/>
            <a:ext cx="5144400" cy="5143500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19418" y="285734"/>
            <a:ext cx="4281209" cy="4714908"/>
          </a:xfrm>
          <a:prstGeom prst="rect">
            <a:avLst/>
          </a:prstGeom>
        </p:spPr>
        <p:txBody>
          <a:bodyPr vert="horz" lIns="0" tIns="45720" rIns="91440" bIns="45720" rtlCol="0" anchor="t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</a:t>
            </a:r>
            <a:endParaRPr lang="en-US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100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100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автоматического управления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0694" y="3144244"/>
            <a:ext cx="29872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Гаврилов</a:t>
            </a:r>
          </a:p>
          <a:p>
            <a:r>
              <a:rPr lang="ru-RU" sz="2200" b="1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Алексей Борисович</a:t>
            </a:r>
          </a:p>
          <a:p>
            <a:endParaRPr lang="ru-RU" sz="2000" i="1" dirty="0">
              <a:latin typeface="Arial Black" panose="020B0A04020102020204" pitchFamily="34" charset="0"/>
              <a:ea typeface="Stem Text Bold" pitchFamily="34" charset="-52"/>
              <a:cs typeface="Arial" pitchFamily="34" charset="0"/>
            </a:endParaRPr>
          </a:p>
          <a:p>
            <a:r>
              <a:rPr lang="ru-RU" sz="1600" i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К.т.н., доцент</a:t>
            </a:r>
          </a:p>
          <a:p>
            <a:r>
              <a:rPr lang="ru-RU" sz="1600" i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Кафедра «Автоматика»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500694" y="1857371"/>
            <a:ext cx="1143008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n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stu.ru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6" y="1190145"/>
            <a:ext cx="3267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Новосибирский государственный</a:t>
            </a:r>
          </a:p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технический университет НЭТИ</a:t>
            </a:r>
          </a:p>
          <a:p>
            <a:endParaRPr lang="ru-RU" sz="1400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6873"/>
            <a:ext cx="1608381" cy="65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89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7" y="357175"/>
            <a:ext cx="8497067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Информация в системах автоматического управления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5838" y="1191295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41055" y="1182709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03584" y="1182709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85387" y="2322489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69101" y="1182710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11" name="Прямая со стрелкой 10"/>
          <p:cNvCxnSpPr>
            <a:stCxn id="5" idx="3"/>
            <a:endCxn id="6" idx="1"/>
          </p:cNvCxnSpPr>
          <p:nvPr/>
        </p:nvCxnSpPr>
        <p:spPr>
          <a:xfrm flipV="1">
            <a:off x="1957590" y="1530439"/>
            <a:ext cx="783465" cy="8586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4196368" y="1541172"/>
            <a:ext cx="783465" cy="8586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6428706" y="1539026"/>
            <a:ext cx="783465" cy="8586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hape 16"/>
          <p:cNvCxnSpPr>
            <a:stCxn id="7" idx="2"/>
            <a:endCxn id="8" idx="3"/>
          </p:cNvCxnSpPr>
          <p:nvPr/>
        </p:nvCxnSpPr>
        <p:spPr>
          <a:xfrm rot="5400000">
            <a:off x="6744775" y="1480533"/>
            <a:ext cx="792051" cy="1587321"/>
          </a:xfrm>
          <a:prstGeom prst="bentConnector2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hape 20"/>
          <p:cNvCxnSpPr>
            <a:stCxn id="8" idx="1"/>
            <a:endCxn id="6" idx="2"/>
          </p:cNvCxnSpPr>
          <p:nvPr/>
        </p:nvCxnSpPr>
        <p:spPr>
          <a:xfrm rot="10800000">
            <a:off x="3471931" y="1878169"/>
            <a:ext cx="1413456" cy="792051"/>
          </a:xfrm>
          <a:prstGeom prst="bentConnector2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3263" y="1191296"/>
            <a:ext cx="119773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Информация</a:t>
            </a:r>
          </a:p>
          <a:p>
            <a:r>
              <a:rPr lang="ru-RU" dirty="0">
                <a:solidFill>
                  <a:srgbClr val="002060"/>
                </a:solidFill>
              </a:rPr>
              <a:t>о задаче управления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927798" y="1182710"/>
            <a:ext cx="119773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Устройство обработки информации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22761" y="1266423"/>
            <a:ext cx="142955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Исполнительное устройство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390328" y="1247105"/>
            <a:ext cx="11977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Объект управления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020615" y="2328930"/>
            <a:ext cx="119773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Источник информации об объекте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560750" y="2116428"/>
            <a:ext cx="8907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Обратная связь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60231" y="3438660"/>
            <a:ext cx="766936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Одним из основных принципов, закладываемых при разработке систем автоматического управления, является наличие достоверной информации о состоянии объекта в текущий момент времени.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89DCC5A-779B-4500-8BA0-78DD3AD06D56}"/>
              </a:ext>
            </a:extLst>
          </p:cNvPr>
          <p:cNvSpPr txBox="1"/>
          <p:nvPr/>
        </p:nvSpPr>
        <p:spPr>
          <a:xfrm>
            <a:off x="357158" y="53404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551C3B-524E-4F75-91FF-C2858BBB7411}"/>
              </a:ext>
            </a:extLst>
          </p:cNvPr>
          <p:cNvSpPr txBox="1"/>
          <p:nvPr/>
        </p:nvSpPr>
        <p:spPr>
          <a:xfrm>
            <a:off x="8854224" y="-73034"/>
            <a:ext cx="30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75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САУ температуры в холодильнике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9926" y="946595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55843" y="944449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303429" y="931571"/>
            <a:ext cx="1253546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11" name="Прямая со стрелкой 10"/>
          <p:cNvCxnSpPr>
            <a:stCxn id="5" idx="3"/>
            <a:endCxn id="70" idx="2"/>
          </p:cNvCxnSpPr>
          <p:nvPr/>
        </p:nvCxnSpPr>
        <p:spPr>
          <a:xfrm flipV="1">
            <a:off x="1841678" y="1291106"/>
            <a:ext cx="405684" cy="3219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70" idx="6"/>
          </p:cNvCxnSpPr>
          <p:nvPr/>
        </p:nvCxnSpPr>
        <p:spPr>
          <a:xfrm flipV="1">
            <a:off x="2768956" y="1290033"/>
            <a:ext cx="549501" cy="1073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565561" y="1294327"/>
            <a:ext cx="592429" cy="6439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3109" y="1030308"/>
            <a:ext cx="11977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Заданная</a:t>
            </a:r>
          </a:p>
          <a:p>
            <a:r>
              <a:rPr lang="ru-RU" dirty="0">
                <a:solidFill>
                  <a:srgbClr val="002060"/>
                </a:solidFill>
              </a:rPr>
              <a:t>температура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322749" y="1034602"/>
            <a:ext cx="12170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Холодильный</a:t>
            </a:r>
          </a:p>
          <a:p>
            <a:r>
              <a:rPr lang="ru-RU" dirty="0">
                <a:solidFill>
                  <a:srgbClr val="002060"/>
                </a:solidFill>
              </a:rPr>
              <a:t>агрегат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03950" y="950891"/>
            <a:ext cx="11977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Холодильная камера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547870" y="1800895"/>
            <a:ext cx="8907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Обратная связь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2125" y="2923504"/>
            <a:ext cx="8474298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Датчик предназначен для выработки сигнала измерительной информации в форме, удобной для передачи, дальнейшего преобразования, обработки и (или) хранения, но не поддающейся непосредственному восприятию наблюдателем.</a:t>
            </a:r>
          </a:p>
          <a:p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Термин датчик (сенсор) укрепился в связи с развитием систем автоматического управления, как элемент обобщенной логической концепции:  датчик — устройство управления — исполнительное устройство — объект управления.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415566" y="1416676"/>
            <a:ext cx="495836" cy="154546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flipH="1">
            <a:off x="5312535" y="1320084"/>
            <a:ext cx="540913" cy="57955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4971244" y="1899634"/>
            <a:ext cx="360609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745864" y="1442434"/>
            <a:ext cx="47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/>
              <a:t>t</a:t>
            </a:r>
            <a:r>
              <a:rPr lang="en-US" sz="2800" i="1" baseline="30000" dirty="0"/>
              <a:t>o</a:t>
            </a:r>
            <a:endParaRPr lang="ru-RU" sz="2800" dirty="0"/>
          </a:p>
        </p:txBody>
      </p:sp>
      <p:cxnSp>
        <p:nvCxnSpPr>
          <p:cNvPr id="59" name="Shape 58"/>
          <p:cNvCxnSpPr>
            <a:stCxn id="34" idx="2"/>
          </p:cNvCxnSpPr>
          <p:nvPr/>
        </p:nvCxnSpPr>
        <p:spPr>
          <a:xfrm rot="5400000">
            <a:off x="3585156" y="497446"/>
            <a:ext cx="1004553" cy="3152104"/>
          </a:xfrm>
          <a:prstGeom prst="bentConnector2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endCxn id="70" idx="4"/>
          </p:cNvCxnSpPr>
          <p:nvPr/>
        </p:nvCxnSpPr>
        <p:spPr>
          <a:xfrm flipH="1" flipV="1">
            <a:off x="2508159" y="1545464"/>
            <a:ext cx="3221" cy="1043190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4423893" y="1979052"/>
            <a:ext cx="175152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rgbClr val="002060"/>
                </a:solidFill>
              </a:rPr>
              <a:t>Термодатчик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0" name="Блок-схема: узел суммирования 69"/>
          <p:cNvSpPr/>
          <p:nvPr/>
        </p:nvSpPr>
        <p:spPr>
          <a:xfrm>
            <a:off x="2247362" y="1036748"/>
            <a:ext cx="521594" cy="508716"/>
          </a:xfrm>
          <a:prstGeom prst="flowChartSummingJunction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4553" y="931571"/>
            <a:ext cx="1990783" cy="1640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C37FBEB-4E8B-4F5F-9149-0FE6C5A7FB11}"/>
              </a:ext>
            </a:extLst>
          </p:cNvPr>
          <p:cNvSpPr txBox="1"/>
          <p:nvPr/>
        </p:nvSpPr>
        <p:spPr>
          <a:xfrm>
            <a:off x="357158" y="53404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161E66B-9F93-4FA2-AFE5-214C4A3EC6EC}"/>
              </a:ext>
            </a:extLst>
          </p:cNvPr>
          <p:cNvSpPr txBox="1"/>
          <p:nvPr/>
        </p:nvSpPr>
        <p:spPr>
          <a:xfrm>
            <a:off x="8854224" y="-73034"/>
            <a:ext cx="30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279" y="279902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Метрология  РМГ 29-2013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2655" y="798491"/>
            <a:ext cx="8622406" cy="390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ru-RU" b="1" dirty="0">
                <a:solidFill>
                  <a:srgbClr val="002060"/>
                </a:solidFill>
              </a:rPr>
              <a:t>Метрология - наука об измерениях, методах и средствах обеспечения их единства и способах достижения требуемой точности.</a:t>
            </a:r>
          </a:p>
          <a:p>
            <a:pPr>
              <a:lnSpc>
                <a:spcPct val="105000"/>
              </a:lnSpc>
            </a:pPr>
            <a:endParaRPr lang="en-US" sz="500" b="1" dirty="0">
              <a:solidFill>
                <a:srgbClr val="002060"/>
              </a:solidFill>
            </a:endParaRPr>
          </a:p>
          <a:p>
            <a:pPr>
              <a:lnSpc>
                <a:spcPct val="105000"/>
              </a:lnSpc>
            </a:pPr>
            <a:r>
              <a:rPr lang="ru-RU" b="1" dirty="0">
                <a:solidFill>
                  <a:srgbClr val="002060"/>
                </a:solidFill>
              </a:rPr>
              <a:t>3 основных раздела:</a:t>
            </a:r>
          </a:p>
          <a:p>
            <a:pPr>
              <a:lnSpc>
                <a:spcPct val="105000"/>
              </a:lnSpc>
            </a:pPr>
            <a:r>
              <a:rPr lang="ru-RU" dirty="0">
                <a:solidFill>
                  <a:srgbClr val="002060"/>
                </a:solidFill>
              </a:rPr>
              <a:t> - Теоретическая метрология;</a:t>
            </a:r>
          </a:p>
          <a:p>
            <a:pPr>
              <a:lnSpc>
                <a:spcPct val="105000"/>
              </a:lnSpc>
            </a:pPr>
            <a:r>
              <a:rPr lang="ru-RU" dirty="0">
                <a:solidFill>
                  <a:srgbClr val="002060"/>
                </a:solidFill>
              </a:rPr>
              <a:t> - Прикладная (практическая) метрология;</a:t>
            </a:r>
          </a:p>
          <a:p>
            <a:pPr>
              <a:lnSpc>
                <a:spcPct val="105000"/>
              </a:lnSpc>
            </a:pPr>
            <a:r>
              <a:rPr lang="ru-RU" dirty="0">
                <a:solidFill>
                  <a:srgbClr val="002060"/>
                </a:solidFill>
              </a:rPr>
              <a:t> - Законодательная метрология.</a:t>
            </a:r>
            <a:endParaRPr lang="ru-RU" b="1" dirty="0">
              <a:solidFill>
                <a:srgbClr val="002060"/>
              </a:solidFill>
            </a:endParaRPr>
          </a:p>
          <a:p>
            <a:pPr>
              <a:lnSpc>
                <a:spcPct val="105000"/>
              </a:lnSpc>
            </a:pPr>
            <a:endParaRPr lang="ru-RU" sz="500" dirty="0">
              <a:solidFill>
                <a:srgbClr val="002060"/>
              </a:solidFill>
            </a:endParaRPr>
          </a:p>
          <a:p>
            <a:pPr>
              <a:lnSpc>
                <a:spcPct val="105000"/>
              </a:lnSpc>
            </a:pPr>
            <a:r>
              <a:rPr lang="ru-RU" b="1" dirty="0">
                <a:solidFill>
                  <a:srgbClr val="002060"/>
                </a:solidFill>
              </a:rPr>
              <a:t>Основные задачи метрологии:</a:t>
            </a:r>
          </a:p>
          <a:p>
            <a:pPr>
              <a:lnSpc>
                <a:spcPct val="105000"/>
              </a:lnSpc>
            </a:pPr>
            <a:r>
              <a:rPr lang="ru-RU" dirty="0">
                <a:solidFill>
                  <a:srgbClr val="002060"/>
                </a:solidFill>
              </a:rPr>
              <a:t> - установление единиц физических величин, государственных эталонов и образцовых средств измерений;</a:t>
            </a:r>
          </a:p>
          <a:p>
            <a:pPr>
              <a:lnSpc>
                <a:spcPct val="105000"/>
              </a:lnSpc>
            </a:pPr>
            <a:r>
              <a:rPr lang="ru-RU" dirty="0">
                <a:solidFill>
                  <a:srgbClr val="002060"/>
                </a:solidFill>
              </a:rPr>
              <a:t> - разработку теории, методов и средств измерений и контроля;</a:t>
            </a:r>
          </a:p>
          <a:p>
            <a:pPr>
              <a:lnSpc>
                <a:spcPct val="105000"/>
              </a:lnSpc>
            </a:pPr>
            <a:r>
              <a:rPr lang="ru-RU" dirty="0">
                <a:solidFill>
                  <a:srgbClr val="002060"/>
                </a:solidFill>
              </a:rPr>
              <a:t> - </a:t>
            </a:r>
            <a:r>
              <a:rPr lang="ru-RU" u="sng" dirty="0">
                <a:solidFill>
                  <a:srgbClr val="002060"/>
                </a:solidFill>
              </a:rPr>
              <a:t>обеспечение единства измерений</a:t>
            </a:r>
            <a:r>
              <a:rPr lang="ru-RU" dirty="0">
                <a:solidFill>
                  <a:srgbClr val="002060"/>
                </a:solidFill>
              </a:rPr>
              <a:t>;</a:t>
            </a:r>
          </a:p>
          <a:p>
            <a:pPr>
              <a:lnSpc>
                <a:spcPct val="105000"/>
              </a:lnSpc>
            </a:pPr>
            <a:r>
              <a:rPr lang="ru-RU" dirty="0">
                <a:solidFill>
                  <a:srgbClr val="002060"/>
                </a:solidFill>
              </a:rPr>
              <a:t> - разработку методов оценки погрешностей, состояния средств измерения и контроля;</a:t>
            </a:r>
          </a:p>
          <a:p>
            <a:pPr>
              <a:lnSpc>
                <a:spcPct val="105000"/>
              </a:lnSpc>
            </a:pPr>
            <a:r>
              <a:rPr lang="ru-RU" dirty="0">
                <a:solidFill>
                  <a:srgbClr val="002060"/>
                </a:solidFill>
              </a:rPr>
              <a:t> - разработку методов передачи размеров единиц от эталонов или образцовых средств измерений рабочим средствам измерений.</a:t>
            </a:r>
          </a:p>
          <a:p>
            <a:pPr>
              <a:lnSpc>
                <a:spcPct val="105000"/>
              </a:lnSpc>
            </a:pPr>
            <a:endParaRPr lang="ru-RU" sz="500" dirty="0">
              <a:solidFill>
                <a:srgbClr val="002060"/>
              </a:solidFill>
            </a:endParaRPr>
          </a:p>
          <a:p>
            <a:pPr>
              <a:lnSpc>
                <a:spcPct val="105000"/>
              </a:lnSpc>
            </a:pPr>
            <a:r>
              <a:rPr lang="ru-RU" b="1" dirty="0">
                <a:solidFill>
                  <a:srgbClr val="002060"/>
                </a:solidFill>
              </a:rPr>
              <a:t>Единство измерений; ЕИ</a:t>
            </a:r>
            <a:r>
              <a:rPr lang="ru-RU" dirty="0">
                <a:solidFill>
                  <a:srgbClr val="002060"/>
                </a:solidFill>
              </a:rPr>
              <a:t>: Состояние измерений, при котором их результаты выражены в узаконенных единицах величин или в значениях по установленным шкалам измерений, а показатели точности измерений не выходят за установленные границы.</a:t>
            </a:r>
          </a:p>
          <a:p>
            <a:pPr>
              <a:lnSpc>
                <a:spcPct val="105000"/>
              </a:lnSpc>
            </a:pPr>
            <a:endParaRPr lang="ru-RU" sz="500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CD4E6E-0590-47E8-9E23-641A9C96CE25}"/>
              </a:ext>
            </a:extLst>
          </p:cNvPr>
          <p:cNvSpPr txBox="1"/>
          <p:nvPr/>
        </p:nvSpPr>
        <p:spPr>
          <a:xfrm>
            <a:off x="357158" y="53404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28BACB-AAB4-41E1-A418-330E76621DEE}"/>
              </a:ext>
            </a:extLst>
          </p:cNvPr>
          <p:cNvSpPr txBox="1"/>
          <p:nvPr/>
        </p:nvSpPr>
        <p:spPr>
          <a:xfrm>
            <a:off x="8854224" y="-73034"/>
            <a:ext cx="30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Термины и определения 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2655" y="618187"/>
            <a:ext cx="8622406" cy="417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Величина</a:t>
            </a:r>
            <a:r>
              <a:rPr lang="ru-RU" dirty="0">
                <a:solidFill>
                  <a:srgbClr val="002060"/>
                </a:solidFill>
              </a:rPr>
              <a:t>: Свойство материального объекта или явления, общее в качественном отношении для многих объектов или явлений, но в количественном отношении индивидуальное для каждого из них.</a:t>
            </a:r>
          </a:p>
          <a:p>
            <a:pPr lvl="1">
              <a:lnSpc>
                <a:spcPct val="120000"/>
              </a:lnSpc>
            </a:pPr>
            <a:r>
              <a:rPr lang="ru-RU" i="1" dirty="0">
                <a:solidFill>
                  <a:srgbClr val="002060"/>
                </a:solidFill>
              </a:rPr>
              <a:t>(Физическая величина: Одно из свойств физического объекта (физической системы, явления или процесса), общее в качественном отношении для многих физических объектов, но в количественном отношении индивидуальное для каждого из них; РМГ 29-99).</a:t>
            </a:r>
            <a:endParaRPr lang="ru-RU" dirty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Единица</a:t>
            </a:r>
            <a:r>
              <a:rPr lang="ru-RU" dirty="0">
                <a:solidFill>
                  <a:srgbClr val="002060"/>
                </a:solidFill>
              </a:rPr>
              <a:t> (измерения) (величины): Величина фиксированного размера, которой присвоено числовое значение, равное 1, определяемая и принимаемая по соглашению для количественного выражения однородных с ней величин.</a:t>
            </a: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Система единиц (величин); система единиц измерений</a:t>
            </a:r>
            <a:r>
              <a:rPr lang="ru-RU" dirty="0">
                <a:solidFill>
                  <a:srgbClr val="002060"/>
                </a:solidFill>
              </a:rPr>
              <a:t>: Совокупность основных и производных единиц, вместе с их кратными и дольными единицами, определенными в соответствии с установленными правилами для данной системы единиц.</a:t>
            </a: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Международная система единиц; СИ</a:t>
            </a:r>
            <a:r>
              <a:rPr lang="ru-RU" dirty="0">
                <a:solidFill>
                  <a:srgbClr val="002060"/>
                </a:solidFill>
              </a:rPr>
              <a:t>: Система единиц, основанная на Международной системе величин, вместе с наименованиями и обозначениями, а также набором приставок и их наименованиями и обозначениями вместе с правилами их применения, принятая Генеральной конференцией по мерам и весам (ГКМВ).</a:t>
            </a: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Измерение</a:t>
            </a:r>
            <a:r>
              <a:rPr lang="ru-RU" dirty="0">
                <a:solidFill>
                  <a:srgbClr val="002060"/>
                </a:solidFill>
              </a:rPr>
              <a:t> (величины): Процесс экспериментального получения одного или более значений величины, которые могут быть обоснованно приписаны величине.</a:t>
            </a:r>
            <a:endParaRPr lang="ru-RU" dirty="0"/>
          </a:p>
          <a:p>
            <a:pPr>
              <a:lnSpc>
                <a:spcPct val="120000"/>
              </a:lnSpc>
            </a:pPr>
            <a:endParaRPr lang="ru-RU" sz="500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CA2614-2B07-4FB0-B627-47B25513D932}"/>
              </a:ext>
            </a:extLst>
          </p:cNvPr>
          <p:cNvSpPr txBox="1"/>
          <p:nvPr/>
        </p:nvSpPr>
        <p:spPr>
          <a:xfrm>
            <a:off x="357158" y="53404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8BBB2-58D2-47B4-9327-1AB087C3A405}"/>
              </a:ext>
            </a:extLst>
          </p:cNvPr>
          <p:cNvSpPr txBox="1"/>
          <p:nvPr/>
        </p:nvSpPr>
        <p:spPr>
          <a:xfrm>
            <a:off x="8854224" y="-73034"/>
            <a:ext cx="30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Термины и определения 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2655" y="618187"/>
            <a:ext cx="86224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Средство измерений</a:t>
            </a:r>
            <a:r>
              <a:rPr lang="ru-RU" dirty="0">
                <a:solidFill>
                  <a:srgbClr val="002060"/>
                </a:solidFill>
              </a:rPr>
              <a:t>: Техническое средство, предназначенное для измерений и имеющее нормированные (установленные) метрологические характеристики.</a:t>
            </a: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Измерительный преобразователь; ИП</a:t>
            </a:r>
            <a:r>
              <a:rPr lang="ru-RU" dirty="0">
                <a:solidFill>
                  <a:srgbClr val="002060"/>
                </a:solidFill>
              </a:rPr>
              <a:t>: Средство измерений или его часть, служащее для получения и преобразования информации об измеряемой величине в форму, удобную для обработки, хранения, дальнейших преобразований, индикации или передачи. </a:t>
            </a: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Чувствительный элемент; первичный измерительный преобразователь; датчик (</a:t>
            </a:r>
            <a:r>
              <a:rPr lang="en-US" b="1" dirty="0"/>
              <a:t>sensor</a:t>
            </a:r>
            <a:r>
              <a:rPr lang="ru-RU" b="1" dirty="0">
                <a:solidFill>
                  <a:srgbClr val="002060"/>
                </a:solidFill>
              </a:rPr>
              <a:t>)</a:t>
            </a:r>
            <a:r>
              <a:rPr lang="ru-RU" dirty="0">
                <a:solidFill>
                  <a:srgbClr val="002060"/>
                </a:solidFill>
              </a:rPr>
              <a:t>: Измерительный преобразователь, на который непосредственно воздействует материальный объект или явление, являющееся носителем величины, подлежащей измерению. </a:t>
            </a:r>
          </a:p>
          <a:p>
            <a:pPr lvl="1">
              <a:lnSpc>
                <a:spcPct val="120000"/>
              </a:lnSpc>
            </a:pPr>
            <a:r>
              <a:rPr lang="ru-RU" i="1" dirty="0">
                <a:solidFill>
                  <a:srgbClr val="002060"/>
                </a:solidFill>
              </a:rPr>
              <a:t>Примечание - Конструктивно обособленные первичный преобразователь или совокупность первичного и других измерительных преобразователей называют </a:t>
            </a:r>
            <a:r>
              <a:rPr lang="ru-RU" sz="1600" b="1" i="1" dirty="0">
                <a:solidFill>
                  <a:srgbClr val="002060"/>
                </a:solidFill>
              </a:rPr>
              <a:t>датчиком</a:t>
            </a:r>
            <a:r>
              <a:rPr lang="ru-RU" i="1" dirty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Метрологическая характеристика (средства измерений)</a:t>
            </a:r>
            <a:r>
              <a:rPr lang="ru-RU" dirty="0">
                <a:solidFill>
                  <a:srgbClr val="002060"/>
                </a:solidFill>
              </a:rPr>
              <a:t>; MX: Характеристика одного из свойств средства измерений, влияющая на результат измерений.</a:t>
            </a: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Точность (средства измерений)</a:t>
            </a:r>
            <a:r>
              <a:rPr lang="ru-RU" dirty="0">
                <a:solidFill>
                  <a:srgbClr val="002060"/>
                </a:solidFill>
              </a:rPr>
              <a:t>: Качество средства измерений, отражающее близость к нулю его погрешности.</a:t>
            </a: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rgbClr val="002060"/>
                </a:solidFill>
              </a:rPr>
              <a:t>Класс точности: Обобщенная характеристика данного типа средств измерений, как правило, отражающая их уровень точности и выражаемая </a:t>
            </a:r>
            <a:r>
              <a:rPr lang="ru-RU" dirty="0" err="1">
                <a:solidFill>
                  <a:srgbClr val="002060"/>
                </a:solidFill>
              </a:rPr>
              <a:t>точностными</a:t>
            </a:r>
            <a:r>
              <a:rPr lang="ru-RU" dirty="0">
                <a:solidFill>
                  <a:srgbClr val="002060"/>
                </a:solidFill>
              </a:rPr>
              <a:t> характеристиками средств измерений.</a:t>
            </a:r>
            <a:endParaRPr lang="ru-RU" dirty="0"/>
          </a:p>
          <a:p>
            <a:pPr>
              <a:lnSpc>
                <a:spcPct val="120000"/>
              </a:lnSpc>
            </a:pPr>
            <a:endParaRPr lang="ru-RU" sz="500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D9B7DA-5AB7-4536-815F-B5273E20E43C}"/>
              </a:ext>
            </a:extLst>
          </p:cNvPr>
          <p:cNvSpPr txBox="1"/>
          <p:nvPr/>
        </p:nvSpPr>
        <p:spPr>
          <a:xfrm>
            <a:off x="357158" y="53404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8E5EF0-569D-4BAF-829A-B94641C86835}"/>
              </a:ext>
            </a:extLst>
          </p:cNvPr>
          <p:cNvSpPr txBox="1"/>
          <p:nvPr/>
        </p:nvSpPr>
        <p:spPr>
          <a:xfrm>
            <a:off x="8854224" y="-73034"/>
            <a:ext cx="30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Международная система единиц (СИ) 1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6215" y="734096"/>
            <a:ext cx="8622406" cy="3737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В России система СИ принята на уровне стандарта </a:t>
            </a:r>
            <a:r>
              <a:rPr lang="ru-RU" b="1" dirty="0">
                <a:solidFill>
                  <a:srgbClr val="002060"/>
                </a:solidFill>
              </a:rPr>
              <a:t>ГОСТ 8.417-2002 «ГСИ. Единицы величин»</a:t>
            </a:r>
            <a:r>
              <a:rPr lang="ru-RU" dirty="0">
                <a:solidFill>
                  <a:srgbClr val="002060"/>
                </a:solidFill>
              </a:rPr>
              <a:t>. </a:t>
            </a:r>
          </a:p>
          <a:p>
            <a:pPr>
              <a:lnSpc>
                <a:spcPct val="110000"/>
              </a:lnSpc>
            </a:pPr>
            <a:r>
              <a:rPr lang="ru-RU" b="1" dirty="0">
                <a:solidFill>
                  <a:srgbClr val="002060"/>
                </a:solidFill>
              </a:rPr>
              <a:t>Единица длины (метр</a:t>
            </a:r>
            <a:r>
              <a:rPr lang="en-US" b="1" dirty="0">
                <a:solidFill>
                  <a:srgbClr val="002060"/>
                </a:solidFill>
              </a:rPr>
              <a:t>, L</a:t>
            </a:r>
            <a:r>
              <a:rPr lang="ru-RU" b="1" dirty="0">
                <a:solidFill>
                  <a:srgbClr val="002060"/>
                </a:solidFill>
              </a:rPr>
              <a:t>) </a:t>
            </a:r>
            <a:r>
              <a:rPr lang="ru-RU" dirty="0">
                <a:solidFill>
                  <a:srgbClr val="002060"/>
                </a:solidFill>
              </a:rPr>
              <a:t>– длина пути, проходимого светом в вакууме за 1/299792458 долю секунды.</a:t>
            </a:r>
          </a:p>
          <a:p>
            <a:pPr>
              <a:lnSpc>
                <a:spcPct val="110000"/>
              </a:lnSpc>
            </a:pPr>
            <a:r>
              <a:rPr lang="ru-RU" b="1" dirty="0">
                <a:solidFill>
                  <a:srgbClr val="002060"/>
                </a:solidFill>
              </a:rPr>
              <a:t>Единица массы (килограмм</a:t>
            </a:r>
            <a:r>
              <a:rPr lang="en-US" b="1" dirty="0">
                <a:solidFill>
                  <a:srgbClr val="002060"/>
                </a:solidFill>
              </a:rPr>
              <a:t>, M</a:t>
            </a:r>
            <a:r>
              <a:rPr lang="ru-RU" b="1" dirty="0">
                <a:solidFill>
                  <a:srgbClr val="002060"/>
                </a:solidFill>
              </a:rPr>
              <a:t>) </a:t>
            </a:r>
            <a:r>
              <a:rPr lang="ru-RU" dirty="0">
                <a:solidFill>
                  <a:srgbClr val="002060"/>
                </a:solidFill>
              </a:rPr>
              <a:t>– масса, равная массе международного прототипа килограмма.</a:t>
            </a:r>
          </a:p>
          <a:p>
            <a:pPr>
              <a:lnSpc>
                <a:spcPct val="110000"/>
              </a:lnSpc>
            </a:pPr>
            <a:r>
              <a:rPr lang="ru-RU" b="1" dirty="0">
                <a:solidFill>
                  <a:srgbClr val="002060"/>
                </a:solidFill>
              </a:rPr>
              <a:t>Единица времени (секунда</a:t>
            </a:r>
            <a:r>
              <a:rPr lang="en-US" b="1" dirty="0">
                <a:solidFill>
                  <a:srgbClr val="002060"/>
                </a:solidFill>
              </a:rPr>
              <a:t>, T</a:t>
            </a:r>
            <a:r>
              <a:rPr lang="ru-RU" b="1" dirty="0">
                <a:solidFill>
                  <a:srgbClr val="002060"/>
                </a:solidFill>
              </a:rPr>
              <a:t>) </a:t>
            </a:r>
            <a:r>
              <a:rPr lang="ru-RU" dirty="0">
                <a:solidFill>
                  <a:srgbClr val="002060"/>
                </a:solidFill>
              </a:rPr>
              <a:t>– продолжительность 9192631770 периодов излучения, соответствующего переходу между двумя сверхтонкими уровнями основного состояния атома ЦЕЗИЯ -133.</a:t>
            </a:r>
          </a:p>
          <a:p>
            <a:pPr>
              <a:lnSpc>
                <a:spcPct val="110000"/>
              </a:lnSpc>
            </a:pPr>
            <a:r>
              <a:rPr lang="ru-RU" b="1" dirty="0">
                <a:solidFill>
                  <a:srgbClr val="002060"/>
                </a:solidFill>
              </a:rPr>
              <a:t>Единица силы электрического тока (ампер</a:t>
            </a:r>
            <a:r>
              <a:rPr lang="en-US" b="1" dirty="0">
                <a:solidFill>
                  <a:srgbClr val="002060"/>
                </a:solidFill>
              </a:rPr>
              <a:t>, I</a:t>
            </a:r>
            <a:r>
              <a:rPr lang="ru-RU" b="1" dirty="0">
                <a:solidFill>
                  <a:srgbClr val="002060"/>
                </a:solidFill>
              </a:rPr>
              <a:t>) </a:t>
            </a:r>
            <a:r>
              <a:rPr lang="ru-RU" dirty="0">
                <a:solidFill>
                  <a:srgbClr val="002060"/>
                </a:solidFill>
              </a:rPr>
              <a:t>– сила не изменяющегося тока, который, проходя по двум нормальным прямолинейным проводникам бесконечной длины и ничтожно малой площади круглого поперечного сечения, расположенным на расстоянии 1м один от другого в вакууме, вызывает между проводниками силу взаимодействия, равную 2·10</a:t>
            </a:r>
            <a:r>
              <a:rPr lang="ru-RU" baseline="30000" dirty="0">
                <a:solidFill>
                  <a:srgbClr val="002060"/>
                </a:solidFill>
              </a:rPr>
              <a:t>-7</a:t>
            </a:r>
            <a:r>
              <a:rPr lang="ru-RU" dirty="0">
                <a:solidFill>
                  <a:srgbClr val="002060"/>
                </a:solidFill>
              </a:rPr>
              <a:t> Н на каждый метр длины.</a:t>
            </a:r>
          </a:p>
          <a:p>
            <a:pPr>
              <a:lnSpc>
                <a:spcPct val="110000"/>
              </a:lnSpc>
            </a:pPr>
            <a:r>
              <a:rPr lang="ru-RU" b="1" dirty="0">
                <a:solidFill>
                  <a:srgbClr val="002060"/>
                </a:solidFill>
              </a:rPr>
              <a:t>Единица термодинамической температуры (Кельвин</a:t>
            </a:r>
            <a:r>
              <a:rPr lang="en-US" b="1" dirty="0">
                <a:solidFill>
                  <a:srgbClr val="002060"/>
                </a:solidFill>
              </a:rPr>
              <a:t>, </a:t>
            </a:r>
            <a:r>
              <a:rPr lang="ru-RU" b="1" dirty="0">
                <a:solidFill>
                  <a:srgbClr val="002060"/>
                </a:solidFill>
              </a:rPr>
              <a:t>Θ) </a:t>
            </a:r>
            <a:r>
              <a:rPr lang="ru-RU" dirty="0">
                <a:solidFill>
                  <a:srgbClr val="002060"/>
                </a:solidFill>
              </a:rPr>
              <a:t>– 1/273,16 термодинамической температуры тройной точки воды. Допускается использовать также шкалу Цельсия.</a:t>
            </a:r>
          </a:p>
          <a:p>
            <a:pPr>
              <a:lnSpc>
                <a:spcPct val="110000"/>
              </a:lnSpc>
            </a:pPr>
            <a:r>
              <a:rPr lang="ru-RU" b="1" dirty="0">
                <a:solidFill>
                  <a:srgbClr val="002060"/>
                </a:solidFill>
              </a:rPr>
              <a:t>Единица силы света (кандела</a:t>
            </a:r>
            <a:r>
              <a:rPr lang="en-US" b="1" dirty="0">
                <a:solidFill>
                  <a:srgbClr val="002060"/>
                </a:solidFill>
              </a:rPr>
              <a:t>,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 J</a:t>
            </a:r>
            <a:r>
              <a:rPr lang="ru-RU" b="1" dirty="0">
                <a:solidFill>
                  <a:srgbClr val="002060"/>
                </a:solidFill>
              </a:rPr>
              <a:t>) </a:t>
            </a:r>
            <a:r>
              <a:rPr lang="ru-RU" dirty="0">
                <a:solidFill>
                  <a:srgbClr val="002060"/>
                </a:solidFill>
              </a:rPr>
              <a:t>– сила света в заданном направлении источника, испускающего монохроматическое излучение частотой 540·10</a:t>
            </a:r>
            <a:r>
              <a:rPr lang="ru-RU" baseline="30000" dirty="0">
                <a:solidFill>
                  <a:srgbClr val="002060"/>
                </a:solidFill>
              </a:rPr>
              <a:t>12</a:t>
            </a:r>
            <a:r>
              <a:rPr lang="ru-RU" dirty="0">
                <a:solidFill>
                  <a:srgbClr val="002060"/>
                </a:solidFill>
              </a:rPr>
              <a:t> Гц, энергетическая сила света которого в этом направлении составляет 1/683 Вт/ср.</a:t>
            </a:r>
          </a:p>
          <a:p>
            <a:pPr>
              <a:lnSpc>
                <a:spcPct val="110000"/>
              </a:lnSpc>
            </a:pPr>
            <a:r>
              <a:rPr lang="ru-RU" b="1" dirty="0">
                <a:solidFill>
                  <a:srgbClr val="002060"/>
                </a:solidFill>
              </a:rPr>
              <a:t>Единица количества вещества (моль</a:t>
            </a:r>
            <a:r>
              <a:rPr lang="en-US" b="1" dirty="0">
                <a:solidFill>
                  <a:srgbClr val="002060"/>
                </a:solidFill>
              </a:rPr>
              <a:t>,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ru-RU" b="1" dirty="0">
                <a:solidFill>
                  <a:srgbClr val="002060"/>
                </a:solidFill>
              </a:rPr>
              <a:t>) </a:t>
            </a:r>
            <a:r>
              <a:rPr lang="ru-RU" dirty="0">
                <a:solidFill>
                  <a:srgbClr val="002060"/>
                </a:solidFill>
              </a:rPr>
              <a:t>– количество вещества системы, содержащей столько же структурных элементов, сколько атомов содержится в УГЛЕРОДЕ-12 массой 0,012 кг.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3B76EC-88D5-4820-AC45-CE72C862C02B}"/>
              </a:ext>
            </a:extLst>
          </p:cNvPr>
          <p:cNvSpPr txBox="1"/>
          <p:nvPr/>
        </p:nvSpPr>
        <p:spPr>
          <a:xfrm>
            <a:off x="357158" y="53404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C64FE1-6168-4C3B-81B7-F46C13392CA4}"/>
              </a:ext>
            </a:extLst>
          </p:cNvPr>
          <p:cNvSpPr txBox="1"/>
          <p:nvPr/>
        </p:nvSpPr>
        <p:spPr>
          <a:xfrm>
            <a:off x="8854224" y="-73034"/>
            <a:ext cx="30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Международная система единиц (СИ) 2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9776" y="611490"/>
            <a:ext cx="8622406" cy="4011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Международная система единиц содержит также две </a:t>
            </a:r>
            <a:r>
              <a:rPr lang="ru-RU" u="sng" dirty="0">
                <a:solidFill>
                  <a:srgbClr val="002060"/>
                </a:solidFill>
              </a:rPr>
              <a:t>дополнительные единицы</a:t>
            </a:r>
            <a:r>
              <a:rPr lang="ru-RU" dirty="0">
                <a:solidFill>
                  <a:srgbClr val="002060"/>
                </a:solidFill>
              </a:rPr>
              <a:t>:</a:t>
            </a:r>
          </a:p>
          <a:p>
            <a:pPr fontAlgn="base">
              <a:lnSpc>
                <a:spcPct val="90000"/>
              </a:lnSpc>
            </a:pPr>
            <a:r>
              <a:rPr lang="ru-RU" b="1" dirty="0">
                <a:solidFill>
                  <a:srgbClr val="002060"/>
                </a:solidFill>
              </a:rPr>
              <a:t>Радиан (рад</a:t>
            </a:r>
            <a:r>
              <a:rPr lang="en-US" b="1" dirty="0">
                <a:solidFill>
                  <a:srgbClr val="002060"/>
                </a:solidFill>
              </a:rPr>
              <a:t>,</a:t>
            </a:r>
            <a:r>
              <a:rPr lang="ru-RU" b="1" dirty="0">
                <a:solidFill>
                  <a:srgbClr val="002060"/>
                </a:solidFill>
              </a:rPr>
              <a:t>) </a:t>
            </a:r>
            <a:r>
              <a:rPr lang="ru-RU" dirty="0">
                <a:solidFill>
                  <a:srgbClr val="002060"/>
                </a:solidFill>
              </a:rPr>
              <a:t>– единица плоского угла.</a:t>
            </a:r>
          </a:p>
          <a:p>
            <a:pPr fontAlgn="base">
              <a:lnSpc>
                <a:spcPct val="90000"/>
              </a:lnSpc>
            </a:pPr>
            <a:r>
              <a:rPr lang="ru-RU" b="1" dirty="0">
                <a:solidFill>
                  <a:srgbClr val="002060"/>
                </a:solidFill>
              </a:rPr>
              <a:t>Стерадиан (ср</a:t>
            </a:r>
            <a:r>
              <a:rPr lang="en-US" b="1" dirty="0">
                <a:solidFill>
                  <a:srgbClr val="002060"/>
                </a:solidFill>
              </a:rPr>
              <a:t>,</a:t>
            </a:r>
            <a:r>
              <a:rPr lang="ru-RU" b="1" dirty="0">
                <a:solidFill>
                  <a:srgbClr val="002060"/>
                </a:solidFill>
              </a:rPr>
              <a:t>) </a:t>
            </a:r>
            <a:r>
              <a:rPr lang="ru-RU" dirty="0">
                <a:solidFill>
                  <a:srgbClr val="002060"/>
                </a:solidFill>
              </a:rPr>
              <a:t>– единица, равная телесному углу с вершиной в центре сферы, вырезающему на поверхности сферы площадь, равную площади квадрата со стороной, равной радиусу сферы.</a:t>
            </a:r>
            <a:endParaRPr lang="ru-RU" b="1" dirty="0">
              <a:solidFill>
                <a:srgbClr val="002060"/>
              </a:solidFill>
            </a:endParaRPr>
          </a:p>
          <a:p>
            <a:pPr fontAlgn="base">
              <a:lnSpc>
                <a:spcPct val="90000"/>
              </a:lnSpc>
            </a:pPr>
            <a:endParaRPr 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Примеры производных единиц СИ, образованных с использованием основных единиц СИ:</a:t>
            </a:r>
          </a:p>
          <a:p>
            <a:pPr fontAlgn="base">
              <a:lnSpc>
                <a:spcPct val="90000"/>
              </a:lnSpc>
            </a:pPr>
            <a:br>
              <a:rPr lang="ru-RU" sz="800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Площадь 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ru-RU" b="1" baseline="30000" dirty="0">
                <a:solidFill>
                  <a:srgbClr val="002060"/>
                </a:solidFill>
              </a:rPr>
              <a:t>2 </a:t>
            </a:r>
            <a:r>
              <a:rPr lang="ru-RU" dirty="0">
                <a:solidFill>
                  <a:srgbClr val="002060"/>
                </a:solidFill>
              </a:rPr>
              <a:t>  квадратный метр.</a:t>
            </a:r>
          </a:p>
          <a:p>
            <a:pPr fontAlgn="base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Скорость  </a:t>
            </a:r>
            <a:r>
              <a:rPr lang="en-US" b="1" dirty="0">
                <a:solidFill>
                  <a:srgbClr val="002060"/>
                </a:solidFill>
              </a:rPr>
              <a:t>LT</a:t>
            </a:r>
            <a:r>
              <a:rPr lang="ru-RU" b="1" baseline="30000" dirty="0">
                <a:solidFill>
                  <a:srgbClr val="002060"/>
                </a:solidFill>
              </a:rPr>
              <a:t>-1</a:t>
            </a:r>
            <a:r>
              <a:rPr lang="ru-RU" b="1" dirty="0">
                <a:solidFill>
                  <a:srgbClr val="002060"/>
                </a:solidFill>
              </a:rPr>
              <a:t>  </a:t>
            </a:r>
            <a:r>
              <a:rPr lang="ru-RU" dirty="0">
                <a:solidFill>
                  <a:srgbClr val="002060"/>
                </a:solidFill>
              </a:rPr>
              <a:t>метр в секунду.</a:t>
            </a:r>
          </a:p>
          <a:p>
            <a:pPr fontAlgn="base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Напряженность магнитного поля  </a:t>
            </a:r>
            <a:r>
              <a:rPr lang="en-US" b="1" dirty="0">
                <a:solidFill>
                  <a:srgbClr val="002060"/>
                </a:solidFill>
              </a:rPr>
              <a:t>IL</a:t>
            </a:r>
            <a:r>
              <a:rPr lang="ru-RU" b="1" baseline="30000" dirty="0">
                <a:solidFill>
                  <a:srgbClr val="002060"/>
                </a:solidFill>
              </a:rPr>
              <a:t>-1</a:t>
            </a:r>
            <a:r>
              <a:rPr lang="ru-RU" b="1" dirty="0">
                <a:solidFill>
                  <a:srgbClr val="002060"/>
                </a:solidFill>
              </a:rPr>
              <a:t>  </a:t>
            </a:r>
            <a:r>
              <a:rPr lang="ru-RU" dirty="0">
                <a:solidFill>
                  <a:srgbClr val="002060"/>
                </a:solidFill>
              </a:rPr>
              <a:t>ампер на метр.</a:t>
            </a:r>
            <a:br>
              <a:rPr lang="ru-RU" dirty="0">
                <a:solidFill>
                  <a:srgbClr val="002060"/>
                </a:solidFill>
              </a:rPr>
            </a:br>
            <a:endParaRPr lang="ru-RU" sz="800" dirty="0">
              <a:solidFill>
                <a:srgbClr val="002060"/>
              </a:solidFill>
            </a:endParaRPr>
          </a:p>
          <a:p>
            <a:pPr fontAlgn="base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Примеры производных единиц СИ, имеющие специальные наименования и обозначения:</a:t>
            </a:r>
          </a:p>
          <a:p>
            <a:pPr fontAlgn="base">
              <a:lnSpc>
                <a:spcPct val="90000"/>
              </a:lnSpc>
            </a:pPr>
            <a:endParaRPr lang="ru-RU" sz="800" dirty="0">
              <a:solidFill>
                <a:srgbClr val="002060"/>
              </a:solidFill>
            </a:endParaRPr>
          </a:p>
          <a:p>
            <a:pPr fontAlgn="base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Частота  </a:t>
            </a:r>
            <a:r>
              <a:rPr lang="en-US" b="1" dirty="0">
                <a:solidFill>
                  <a:srgbClr val="002060"/>
                </a:solidFill>
              </a:rPr>
              <a:t>T</a:t>
            </a:r>
            <a:r>
              <a:rPr lang="ru-RU" b="1" baseline="30000" dirty="0">
                <a:solidFill>
                  <a:srgbClr val="002060"/>
                </a:solidFill>
              </a:rPr>
              <a:t>-1  </a:t>
            </a:r>
            <a:r>
              <a:rPr lang="en-US" b="1" baseline="30000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Hz  </a:t>
            </a:r>
            <a:r>
              <a:rPr lang="ru-RU" b="1" dirty="0">
                <a:solidFill>
                  <a:srgbClr val="002060"/>
                </a:solidFill>
              </a:rPr>
              <a:t>Герц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 fontAlgn="base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Сила  </a:t>
            </a:r>
            <a:r>
              <a:rPr lang="ru-RU" b="1" dirty="0">
                <a:solidFill>
                  <a:srgbClr val="002060"/>
                </a:solidFill>
              </a:rPr>
              <a:t>LMT</a:t>
            </a:r>
            <a:r>
              <a:rPr lang="ru-RU" b="1" baseline="30000" dirty="0">
                <a:solidFill>
                  <a:srgbClr val="002060"/>
                </a:solidFill>
              </a:rPr>
              <a:t>-2</a:t>
            </a:r>
            <a:r>
              <a:rPr lang="ru-RU" baseline="30000" dirty="0">
                <a:solidFill>
                  <a:srgbClr val="002060"/>
                </a:solidFill>
              </a:rPr>
              <a:t>  </a:t>
            </a:r>
            <a:r>
              <a:rPr lang="en-US" baseline="30000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N  </a:t>
            </a:r>
            <a:r>
              <a:rPr lang="ru-RU" b="1" dirty="0">
                <a:solidFill>
                  <a:srgbClr val="002060"/>
                </a:solidFill>
              </a:rPr>
              <a:t>Ньютон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Мощность  </a:t>
            </a:r>
            <a:r>
              <a:rPr lang="en-US" b="1" dirty="0">
                <a:solidFill>
                  <a:srgbClr val="002060"/>
                </a:solidFill>
              </a:rPr>
              <a:t>ML</a:t>
            </a:r>
            <a:r>
              <a:rPr lang="en-US" b="1" baseline="30000" dirty="0">
                <a:solidFill>
                  <a:srgbClr val="002060"/>
                </a:solidFill>
              </a:rPr>
              <a:t>2</a:t>
            </a:r>
            <a:r>
              <a:rPr lang="en-US" b="1" dirty="0">
                <a:solidFill>
                  <a:srgbClr val="002060"/>
                </a:solidFill>
              </a:rPr>
              <a:t>T</a:t>
            </a:r>
            <a:r>
              <a:rPr lang="en-US" b="1" baseline="30000" dirty="0">
                <a:solidFill>
                  <a:srgbClr val="002060"/>
                </a:solidFill>
              </a:rPr>
              <a:t>-3</a:t>
            </a:r>
            <a:r>
              <a:rPr lang="en-US" baseline="30000" dirty="0">
                <a:solidFill>
                  <a:srgbClr val="002060"/>
                </a:solidFill>
              </a:rPr>
              <a:t>   </a:t>
            </a:r>
            <a:r>
              <a:rPr lang="en-US" b="1" dirty="0">
                <a:solidFill>
                  <a:srgbClr val="002060"/>
                </a:solidFill>
              </a:rPr>
              <a:t>W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Ватт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 fontAlgn="base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Электрическое сопротивление 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ru-RU" b="1" baseline="30000" dirty="0">
                <a:solidFill>
                  <a:srgbClr val="002060"/>
                </a:solidFill>
              </a:rPr>
              <a:t>2</a:t>
            </a:r>
            <a:r>
              <a:rPr lang="en-US" b="1" dirty="0">
                <a:solidFill>
                  <a:srgbClr val="002060"/>
                </a:solidFill>
              </a:rPr>
              <a:t>MT</a:t>
            </a:r>
            <a:r>
              <a:rPr lang="ru-RU" b="1" baseline="30000" dirty="0">
                <a:solidFill>
                  <a:srgbClr val="002060"/>
                </a:solidFill>
              </a:rPr>
              <a:t>-3</a:t>
            </a:r>
            <a:r>
              <a:rPr lang="en-US" b="1" dirty="0">
                <a:solidFill>
                  <a:srgbClr val="002060"/>
                </a:solidFill>
              </a:rPr>
              <a:t>I</a:t>
            </a:r>
            <a:r>
              <a:rPr lang="ru-RU" b="1" baseline="30000" dirty="0">
                <a:solidFill>
                  <a:srgbClr val="002060"/>
                </a:solidFill>
              </a:rPr>
              <a:t>-2  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Ω</a:t>
            </a:r>
            <a:r>
              <a:rPr lang="ru-RU" dirty="0">
                <a:solidFill>
                  <a:srgbClr val="002060"/>
                </a:solidFill>
              </a:rPr>
              <a:t>  </a:t>
            </a:r>
            <a:r>
              <a:rPr lang="ru-RU" b="1" dirty="0">
                <a:solidFill>
                  <a:srgbClr val="002060"/>
                </a:solidFill>
              </a:rPr>
              <a:t>Ом.</a:t>
            </a:r>
          </a:p>
          <a:p>
            <a:pPr fontAlgn="base">
              <a:lnSpc>
                <a:spcPct val="90000"/>
              </a:lnSpc>
            </a:pPr>
            <a:endParaRPr lang="en-US" sz="800" b="1" dirty="0">
              <a:solidFill>
                <a:srgbClr val="002060"/>
              </a:solidFill>
            </a:endParaRPr>
          </a:p>
          <a:p>
            <a:pPr fontAlgn="base">
              <a:lnSpc>
                <a:spcPct val="90000"/>
              </a:lnSpc>
            </a:pPr>
            <a:r>
              <a:rPr lang="ru-RU" b="1" dirty="0">
                <a:solidFill>
                  <a:srgbClr val="002060"/>
                </a:solidFill>
              </a:rPr>
              <a:t>СИ представляет собой согласованную систему единиц, предназначенную для использования во всех сферах жизни, включая международную торговлю, производство, безопасность, охрану труда, защиту окружающей среды и фундаментальную науку, которая лежит в их основе. Система величин, на которой основана СИ, и связывающие их уравнения, опираются на современные представления о природе, знакомые всем ученым, технологам и инженерам.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A4A354-B572-4D40-A717-FD57C6677A95}"/>
              </a:ext>
            </a:extLst>
          </p:cNvPr>
          <p:cNvSpPr txBox="1"/>
          <p:nvPr/>
        </p:nvSpPr>
        <p:spPr>
          <a:xfrm>
            <a:off x="357158" y="53404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2E7B9E-49EE-4A93-A56D-BB97B9D75457}"/>
              </a:ext>
            </a:extLst>
          </p:cNvPr>
          <p:cNvSpPr txBox="1"/>
          <p:nvPr/>
        </p:nvSpPr>
        <p:spPr>
          <a:xfrm>
            <a:off x="8854224" y="-73034"/>
            <a:ext cx="30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1719</TotalTime>
  <Words>1150</Words>
  <Application>Microsoft Office PowerPoint</Application>
  <PresentationFormat>Экран (16:9)</PresentationFormat>
  <Paragraphs>106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Stem Text</vt:lpstr>
      <vt:lpstr>Stem Text Bold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GavrilaMaster</cp:lastModifiedBy>
  <cp:revision>121</cp:revision>
  <dcterms:created xsi:type="dcterms:W3CDTF">2019-09-27T08:18:31Z</dcterms:created>
  <dcterms:modified xsi:type="dcterms:W3CDTF">2024-06-04T13:28:13Z</dcterms:modified>
</cp:coreProperties>
</file>