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4"/>
  </p:notesMasterIdLst>
  <p:sldIdLst>
    <p:sldId id="256" r:id="rId2"/>
    <p:sldId id="257" r:id="rId3"/>
    <p:sldId id="266" r:id="rId4"/>
    <p:sldId id="270" r:id="rId5"/>
    <p:sldId id="275" r:id="rId6"/>
    <p:sldId id="271" r:id="rId7"/>
    <p:sldId id="277" r:id="rId8"/>
    <p:sldId id="273" r:id="rId9"/>
    <p:sldId id="276" r:id="rId10"/>
    <p:sldId id="279" r:id="rId11"/>
    <p:sldId id="281" r:id="rId12"/>
    <p:sldId id="280" r:id="rId13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-389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90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5684" y="285734"/>
            <a:ext cx="4594943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</a:t>
            </a:r>
            <a:endParaRPr lang="en-US" sz="3600" b="1" baseline="0" dirty="0" smtClean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 smtClean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0700" y="3357569"/>
            <a:ext cx="33532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 smtClean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 Кафедра «Автоматика»</a:t>
            </a:r>
            <a:endParaRPr lang="ru-RU" sz="1600" i="1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</a:t>
            </a:r>
            <a:r>
              <a:rPr lang="ru-RU" sz="1400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189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3605" y="637505"/>
            <a:ext cx="1354253" cy="1460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57157" y="357175"/>
            <a:ext cx="357089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Функция преобразования 3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7729" y="882203"/>
            <a:ext cx="6484514" cy="961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Чувствительность датчика </a:t>
            </a:r>
            <a:r>
              <a:rPr lang="ru-RU" sz="1600" b="1" i="1" dirty="0" smtClean="0">
                <a:solidFill>
                  <a:srgbClr val="002060"/>
                </a:solidFill>
              </a:rPr>
              <a:t>Z</a:t>
            </a:r>
            <a:r>
              <a:rPr lang="ru-RU" sz="1200" b="1" i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 - это именованная величина, показывающая, насколько изменится выходная величина при изменении входной величины на одну единицу, </a:t>
            </a:r>
            <a:r>
              <a:rPr lang="ru-RU" sz="1400" b="1" i="1" dirty="0" smtClean="0">
                <a:solidFill>
                  <a:srgbClr val="002060"/>
                </a:solidFill>
              </a:rPr>
              <a:t>Z</a:t>
            </a:r>
            <a:r>
              <a:rPr lang="ru-RU" sz="1400" b="1" dirty="0" smtClean="0">
                <a:solidFill>
                  <a:srgbClr val="002060"/>
                </a:solidFill>
              </a:rPr>
              <a:t>= ∆</a:t>
            </a:r>
            <a:r>
              <a:rPr lang="ru-RU" sz="1400" b="1" i="1" dirty="0" err="1" smtClean="0">
                <a:solidFill>
                  <a:srgbClr val="002060"/>
                </a:solidFill>
              </a:rPr>
              <a:t>y</a:t>
            </a:r>
            <a:r>
              <a:rPr lang="ru-RU" sz="1400" b="1" dirty="0" smtClean="0">
                <a:solidFill>
                  <a:srgbClr val="002060"/>
                </a:solidFill>
              </a:rPr>
              <a:t>/∆</a:t>
            </a:r>
            <a:r>
              <a:rPr lang="ru-RU" sz="1400" b="1" i="1" dirty="0" err="1" smtClean="0">
                <a:solidFill>
                  <a:srgbClr val="002060"/>
                </a:solidFill>
              </a:rPr>
              <a:t>x</a:t>
            </a:r>
            <a:r>
              <a:rPr lang="ru-RU" dirty="0" smtClean="0">
                <a:solidFill>
                  <a:srgbClr val="002060"/>
                </a:solidFill>
              </a:rPr>
              <a:t>. Например, для термопары единицей чувствительности будет мВ/К (милливольты на 1 градус Кельвина).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46986" y="2202287"/>
            <a:ext cx="6413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Динамический диапазон</a:t>
            </a:r>
            <a:r>
              <a:rPr lang="ru-RU" dirty="0" smtClean="0">
                <a:solidFill>
                  <a:srgbClr val="002060"/>
                </a:solidFill>
              </a:rPr>
              <a:t> показывает отношение максимального сигнала, принимаемого от датчика, к минимальному сигналу, который можно распознать на уровне шумов. То есть, чем ниже уровень фонового шума системы, тем больше отношение сигнал-шум и тем выше значение динамического диапазона.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6386" name="Picture 2" descr="C:\Users\GavrilaMaster\ДФВ\Лекция3\Динамический диапазон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308" y="2067486"/>
            <a:ext cx="1725859" cy="1250644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0796" y="3293347"/>
            <a:ext cx="1626382" cy="129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470079" y="3490176"/>
            <a:ext cx="6259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Полоса пропускания</a:t>
            </a:r>
            <a:r>
              <a:rPr lang="ru-RU" dirty="0" smtClean="0">
                <a:solidFill>
                  <a:srgbClr val="002060"/>
                </a:solidFill>
              </a:rPr>
              <a:t>  - диапазон частот, в пределах которого амплитудно-частотная характеристика (АЧХ) акустического, радиотехнического, оптического или механического датчика достаточно равномерна для того, чтобы обеспечить измерения сигнала без существенного искажения его формы.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8" y="357175"/>
            <a:ext cx="340991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Погрешности датчиков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410" y="804929"/>
            <a:ext cx="8538693" cy="3839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>По форме представления:</a:t>
            </a:r>
          </a:p>
          <a:p>
            <a:pPr lvl="0"/>
            <a:endParaRPr lang="ru-RU" sz="800" b="1" dirty="0" smtClean="0">
              <a:solidFill>
                <a:srgbClr val="002060"/>
              </a:solidFill>
            </a:endParaRPr>
          </a:p>
          <a:p>
            <a:pPr lvl="0"/>
            <a:r>
              <a:rPr lang="ru-RU" i="1" u="sng" dirty="0" smtClean="0">
                <a:solidFill>
                  <a:srgbClr val="002060"/>
                </a:solidFill>
              </a:rPr>
              <a:t>Абсолютная погрешность</a:t>
            </a:r>
            <a:r>
              <a:rPr lang="ru-RU" i="1" dirty="0" smtClean="0">
                <a:solidFill>
                  <a:srgbClr val="002060"/>
                </a:solidFill>
              </a:rPr>
              <a:t>: </a:t>
            </a:r>
            <a:r>
              <a:rPr lang="ru-RU" sz="1600" b="1" i="1" dirty="0" smtClean="0">
                <a:solidFill>
                  <a:srgbClr val="002060"/>
                </a:solidFill>
              </a:rPr>
              <a:t>Δ = </a:t>
            </a:r>
            <a:r>
              <a:rPr lang="ru-RU" sz="1600" b="1" i="1" dirty="0" err="1" smtClean="0">
                <a:solidFill>
                  <a:srgbClr val="002060"/>
                </a:solidFill>
              </a:rPr>
              <a:t>X</a:t>
            </a:r>
            <a:r>
              <a:rPr lang="ru-RU" sz="1600" b="1" i="1" baseline="-25000" dirty="0" err="1" smtClean="0">
                <a:solidFill>
                  <a:srgbClr val="002060"/>
                </a:solidFill>
              </a:rPr>
              <a:t>д</a:t>
            </a:r>
            <a:r>
              <a:rPr lang="ru-RU" sz="1600" b="1" i="1" dirty="0" smtClean="0">
                <a:solidFill>
                  <a:srgbClr val="002060"/>
                </a:solidFill>
              </a:rPr>
              <a:t> - </a:t>
            </a:r>
            <a:r>
              <a:rPr lang="ru-RU" sz="1600" b="1" i="1" dirty="0" err="1" smtClean="0">
                <a:solidFill>
                  <a:srgbClr val="002060"/>
                </a:solidFill>
              </a:rPr>
              <a:t>X</a:t>
            </a:r>
            <a:r>
              <a:rPr lang="ru-RU" sz="1600" b="1" i="1" baseline="-25000" dirty="0" err="1" smtClean="0">
                <a:solidFill>
                  <a:srgbClr val="002060"/>
                </a:solidFill>
              </a:rPr>
              <a:t>изм</a:t>
            </a:r>
            <a:r>
              <a:rPr lang="ru-RU" dirty="0" smtClean="0">
                <a:solidFill>
                  <a:srgbClr val="002060"/>
                </a:solidFill>
              </a:rPr>
              <a:t>, выражается в единицах измеряемой величины, где</a:t>
            </a:r>
          </a:p>
          <a:p>
            <a:pPr lvl="0"/>
            <a:r>
              <a:rPr lang="ru-RU" sz="1600" b="1" i="1" dirty="0" err="1" smtClean="0">
                <a:solidFill>
                  <a:srgbClr val="002060"/>
                </a:solidFill>
              </a:rPr>
              <a:t>X</a:t>
            </a:r>
            <a:r>
              <a:rPr lang="ru-RU" sz="1600" b="1" i="1" baseline="-25000" dirty="0" err="1" smtClean="0">
                <a:solidFill>
                  <a:srgbClr val="002060"/>
                </a:solidFill>
              </a:rPr>
              <a:t>д</a:t>
            </a:r>
            <a:r>
              <a:rPr lang="ru-RU" dirty="0" smtClean="0">
                <a:solidFill>
                  <a:srgbClr val="002060"/>
                </a:solidFill>
              </a:rPr>
              <a:t> – действительное значение измеряемой величины, принимаются обычно показания эталона, образцового средства измерений;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1600" b="1" i="1" dirty="0" err="1" smtClean="0">
                <a:solidFill>
                  <a:srgbClr val="002060"/>
                </a:solidFill>
              </a:rPr>
              <a:t>X</a:t>
            </a:r>
            <a:r>
              <a:rPr lang="ru-RU" sz="1600" b="1" i="1" baseline="-25000" dirty="0" err="1" smtClean="0">
                <a:solidFill>
                  <a:srgbClr val="002060"/>
                </a:solidFill>
              </a:rPr>
              <a:t>изм</a:t>
            </a:r>
            <a:r>
              <a:rPr lang="ru-RU" dirty="0" smtClean="0">
                <a:solidFill>
                  <a:srgbClr val="002060"/>
                </a:solidFill>
              </a:rPr>
              <a:t> – измеренное значение.</a:t>
            </a:r>
          </a:p>
          <a:p>
            <a:pPr lvl="0"/>
            <a:endParaRPr lang="ru-RU" sz="500" dirty="0" smtClean="0">
              <a:solidFill>
                <a:srgbClr val="002060"/>
              </a:solidFill>
            </a:endParaRPr>
          </a:p>
          <a:p>
            <a:pPr lvl="0"/>
            <a:r>
              <a:rPr lang="ru-RU" i="1" u="sng" dirty="0" smtClean="0">
                <a:solidFill>
                  <a:srgbClr val="002060"/>
                </a:solidFill>
              </a:rPr>
              <a:t>Относительная погрешность</a:t>
            </a:r>
            <a:r>
              <a:rPr lang="ru-RU" i="1" dirty="0" smtClean="0">
                <a:solidFill>
                  <a:srgbClr val="002060"/>
                </a:solidFill>
              </a:rPr>
              <a:t>: </a:t>
            </a:r>
            <a:r>
              <a:rPr lang="ru-RU" sz="1600" b="1" i="1" dirty="0" err="1" smtClean="0">
                <a:solidFill>
                  <a:srgbClr val="002060"/>
                </a:solidFill>
              </a:rPr>
              <a:t>δ </a:t>
            </a:r>
            <a:r>
              <a:rPr lang="ru-RU" sz="1600" b="1" i="1" dirty="0" smtClean="0">
                <a:solidFill>
                  <a:srgbClr val="002060"/>
                </a:solidFill>
              </a:rPr>
              <a:t>= (Δ ⁄ </a:t>
            </a:r>
            <a:r>
              <a:rPr lang="ru-RU" sz="1600" b="1" i="1" dirty="0" err="1" smtClean="0">
                <a:solidFill>
                  <a:srgbClr val="002060"/>
                </a:solidFill>
              </a:rPr>
              <a:t>X</a:t>
            </a:r>
            <a:r>
              <a:rPr lang="ru-RU" sz="1600" b="1" i="1" baseline="-25000" dirty="0" err="1" smtClean="0">
                <a:solidFill>
                  <a:srgbClr val="002060"/>
                </a:solidFill>
              </a:rPr>
              <a:t>д</a:t>
            </a:r>
            <a:r>
              <a:rPr lang="ru-RU" sz="1600" b="1" i="1" dirty="0" smtClean="0">
                <a:solidFill>
                  <a:srgbClr val="002060"/>
                </a:solidFill>
              </a:rPr>
              <a:t>) · 100</a:t>
            </a:r>
            <a:r>
              <a:rPr lang="ru-RU" dirty="0" smtClean="0">
                <a:solidFill>
                  <a:srgbClr val="002060"/>
                </a:solidFill>
              </a:rPr>
              <a:t>, выражается в </a:t>
            </a:r>
            <a:r>
              <a:rPr lang="ru-RU" sz="1600" b="1" dirty="0" smtClean="0">
                <a:solidFill>
                  <a:srgbClr val="002060"/>
                </a:solidFill>
              </a:rPr>
              <a:t>%</a:t>
            </a:r>
            <a:r>
              <a:rPr lang="ru-RU" dirty="0" smtClean="0">
                <a:solidFill>
                  <a:srgbClr val="002060"/>
                </a:solidFill>
              </a:rPr>
              <a:t> от действительного значения измеренной величины.</a:t>
            </a:r>
          </a:p>
          <a:p>
            <a:pPr lvl="0"/>
            <a:endParaRPr lang="ru-RU" sz="500" dirty="0" smtClean="0">
              <a:solidFill>
                <a:srgbClr val="002060"/>
              </a:solidFill>
            </a:endParaRPr>
          </a:p>
          <a:p>
            <a:pPr lvl="0"/>
            <a:r>
              <a:rPr lang="ru-RU" i="1" u="sng" dirty="0" smtClean="0">
                <a:solidFill>
                  <a:srgbClr val="002060"/>
                </a:solidFill>
              </a:rPr>
              <a:t>Приведённая погрешность</a:t>
            </a:r>
            <a:r>
              <a:rPr lang="ru-RU" i="1" dirty="0" smtClean="0">
                <a:solidFill>
                  <a:srgbClr val="002060"/>
                </a:solidFill>
              </a:rPr>
              <a:t>: </a:t>
            </a:r>
            <a:r>
              <a:rPr lang="ru-RU" sz="1600" b="1" i="1" dirty="0" err="1" smtClean="0">
                <a:solidFill>
                  <a:srgbClr val="002060"/>
                </a:solidFill>
              </a:rPr>
              <a:t>γ </a:t>
            </a:r>
            <a:r>
              <a:rPr lang="ru-RU" sz="1600" b="1" i="1" dirty="0" smtClean="0">
                <a:solidFill>
                  <a:srgbClr val="002060"/>
                </a:solidFill>
              </a:rPr>
              <a:t>= (Δ ⁄ </a:t>
            </a:r>
            <a:r>
              <a:rPr lang="ru-RU" sz="1600" b="1" i="1" dirty="0" err="1" smtClean="0">
                <a:solidFill>
                  <a:srgbClr val="002060"/>
                </a:solidFill>
              </a:rPr>
              <a:t>X</a:t>
            </a:r>
            <a:r>
              <a:rPr lang="ru-RU" sz="1600" b="1" i="1" baseline="-25000" dirty="0" err="1" smtClean="0">
                <a:solidFill>
                  <a:srgbClr val="002060"/>
                </a:solidFill>
              </a:rPr>
              <a:t>н</a:t>
            </a:r>
            <a:r>
              <a:rPr lang="ru-RU" sz="1600" b="1" i="1" dirty="0" smtClean="0">
                <a:solidFill>
                  <a:srgbClr val="002060"/>
                </a:solidFill>
              </a:rPr>
              <a:t>) · 100</a:t>
            </a:r>
            <a:r>
              <a:rPr lang="ru-RU" dirty="0" smtClean="0">
                <a:solidFill>
                  <a:srgbClr val="002060"/>
                </a:solidFill>
              </a:rPr>
              <a:t>, выражается в </a:t>
            </a:r>
            <a:r>
              <a:rPr lang="ru-RU" sz="1600" b="1" dirty="0" smtClean="0">
                <a:solidFill>
                  <a:srgbClr val="002060"/>
                </a:solidFill>
              </a:rPr>
              <a:t>%</a:t>
            </a:r>
            <a:r>
              <a:rPr lang="ru-RU" dirty="0" smtClean="0">
                <a:solidFill>
                  <a:srgbClr val="002060"/>
                </a:solidFill>
              </a:rPr>
              <a:t> от нормирующего значения.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где </a:t>
            </a:r>
            <a:r>
              <a:rPr lang="ru-RU" sz="1600" b="1" i="1" dirty="0" err="1" smtClean="0">
                <a:solidFill>
                  <a:srgbClr val="002060"/>
                </a:solidFill>
              </a:rPr>
              <a:t>X</a:t>
            </a:r>
            <a:r>
              <a:rPr lang="ru-RU" sz="1600" b="1" i="1" baseline="-25000" dirty="0" err="1" smtClean="0">
                <a:solidFill>
                  <a:srgbClr val="002060"/>
                </a:solidFill>
              </a:rPr>
              <a:t>н</a:t>
            </a:r>
            <a:r>
              <a:rPr lang="ru-RU" dirty="0" smtClean="0">
                <a:solidFill>
                  <a:srgbClr val="002060"/>
                </a:solidFill>
              </a:rPr>
              <a:t> – нормирующее значение, выраженное в тех же единицах, что и </a:t>
            </a:r>
            <a:r>
              <a:rPr lang="ru-RU" sz="1600" b="1" i="1" dirty="0" smtClean="0">
                <a:solidFill>
                  <a:srgbClr val="002060"/>
                </a:solidFill>
              </a:rPr>
              <a:t>Δ</a:t>
            </a:r>
            <a:r>
              <a:rPr lang="ru-RU" dirty="0" smtClean="0">
                <a:solidFill>
                  <a:srgbClr val="002060"/>
                </a:solidFill>
              </a:rPr>
              <a:t>, обычно принимается диапазон измерения датчика.</a:t>
            </a:r>
          </a:p>
          <a:p>
            <a:pPr lvl="0"/>
            <a:endParaRPr lang="ru-RU" sz="1000" dirty="0" smtClean="0">
              <a:solidFill>
                <a:srgbClr val="002060"/>
              </a:solidFill>
            </a:endParaRP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По характеру проявления:</a:t>
            </a:r>
          </a:p>
          <a:p>
            <a:pPr lvl="0"/>
            <a:endParaRPr lang="ru-RU" sz="800" b="1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- систематические (могут быть исключены из результатов);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- случайные;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грубые или промахи (как правило не включаются в результаты измерений).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7" y="357175"/>
            <a:ext cx="4807271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Переходная характеристика</a:t>
            </a:r>
            <a:endParaRPr lang="ru-RU" sz="1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https://studfile.net/html/2706/215/html_W8Phn1usBN.AthJ/img-WhQC7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7407" y="817280"/>
            <a:ext cx="5671994" cy="37354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54171" y="916576"/>
            <a:ext cx="300177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  </a:t>
            </a:r>
            <a:r>
              <a:rPr lang="ru-RU" sz="1400" dirty="0" smtClean="0">
                <a:solidFill>
                  <a:srgbClr val="002060"/>
                </a:solidFill>
              </a:rPr>
              <a:t>Системы классификации датчиков могут быть очень разными, от очень простых до сложных. Критерий классификации всегда выбирается в зависимости от цели проведения классификации. </a:t>
            </a:r>
          </a:p>
          <a:p>
            <a:endParaRPr lang="ru-RU" sz="5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     Например, по назначению,  их характеристикам, материалам, из которых они изготовлены, по средствам детектирования, механизмам преобразования энергии воздействия в электрический сигнал, областям применения, видам внешних воздействий и т. д. </a:t>
            </a:r>
            <a:endParaRPr lang="ru-RU" sz="1400" b="1" dirty="0" smtClean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4899" y="457199"/>
            <a:ext cx="5526578" cy="404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357157" y="357175"/>
            <a:ext cx="368680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Классификация датчиков 1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97780" y="3728434"/>
            <a:ext cx="10238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По конструкции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3079" y="765745"/>
            <a:ext cx="8474298" cy="370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 </a:t>
            </a:r>
            <a:r>
              <a:rPr lang="ru-RU" sz="1400" b="1" dirty="0" smtClean="0">
                <a:solidFill>
                  <a:srgbClr val="002060"/>
                </a:solidFill>
              </a:rPr>
              <a:t>По виду входной величины (измеряемому параметру)</a:t>
            </a:r>
            <a:r>
              <a:rPr lang="ru-RU" sz="1400" dirty="0" smtClean="0">
                <a:solidFill>
                  <a:srgbClr val="002060"/>
                </a:solidFill>
              </a:rPr>
              <a:t>:</a:t>
            </a:r>
          </a:p>
          <a:p>
            <a:endParaRPr lang="ru-RU" sz="500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температуры (термопара, термометр сопротивления, пирометр);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ускорения (акселерометры);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давления (абсолютного давления, избыточного давления, разрежения, давления-разрежения, разности 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   давления, гидростатического давления);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перемещения (абсолютный шифратор, относительный шифратор);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расхода (механические счетчики расхода, </a:t>
            </a:r>
            <a:r>
              <a:rPr lang="ru-RU" sz="1400" dirty="0" err="1" smtClean="0">
                <a:solidFill>
                  <a:srgbClr val="002060"/>
                </a:solidFill>
              </a:rPr>
              <a:t>перепадомеры</a:t>
            </a:r>
            <a:r>
              <a:rPr lang="ru-RU" sz="1400" dirty="0" smtClean="0">
                <a:solidFill>
                  <a:srgbClr val="002060"/>
                </a:solidFill>
              </a:rPr>
              <a:t>, ультразвуковые расходомеры, 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   электромагнитные расходомеры, </a:t>
            </a:r>
            <a:r>
              <a:rPr lang="ru-RU" sz="1400" dirty="0" err="1" smtClean="0">
                <a:solidFill>
                  <a:srgbClr val="002060"/>
                </a:solidFill>
              </a:rPr>
              <a:t>кориолисовые</a:t>
            </a:r>
            <a:r>
              <a:rPr lang="ru-RU" sz="1400" dirty="0" smtClean="0">
                <a:solidFill>
                  <a:srgbClr val="002060"/>
                </a:solidFill>
              </a:rPr>
              <a:t> расходомеры, вихревые расходомеры);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уровня (поплавковые, емкостные, радарные, ультразвуковые);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концентрации (кондуктометры);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положения (контактные, бесконтактные);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фотодатчики (фотодиод, </a:t>
            </a:r>
            <a:r>
              <a:rPr lang="ru-RU" sz="1400" dirty="0" err="1" smtClean="0">
                <a:solidFill>
                  <a:srgbClr val="002060"/>
                </a:solidFill>
              </a:rPr>
              <a:t>фотосенсор</a:t>
            </a:r>
            <a:r>
              <a:rPr lang="ru-RU" sz="1400" dirty="0" smtClean="0">
                <a:solidFill>
                  <a:srgbClr val="002060"/>
                </a:solidFill>
              </a:rPr>
              <a:t>);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углового положения (сельсин, преобразователь угол-код);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вибрации (пьезоэлектрический, </a:t>
            </a:r>
            <a:r>
              <a:rPr lang="ru-RU" sz="1400" dirty="0" err="1" smtClean="0">
                <a:solidFill>
                  <a:srgbClr val="002060"/>
                </a:solidFill>
              </a:rPr>
              <a:t>вихретоковый</a:t>
            </a:r>
            <a:r>
              <a:rPr lang="ru-RU" sz="1400" dirty="0" smtClean="0">
                <a:solidFill>
                  <a:srgbClr val="002060"/>
                </a:solidFill>
              </a:rPr>
              <a:t>);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механических величин (тензометрические, пьезоэлектрические).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7157" y="357175"/>
            <a:ext cx="368680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Классификация датчиков 2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3641" y="1010993"/>
            <a:ext cx="2389030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rgbClr val="002060"/>
                </a:solidFill>
              </a:rPr>
              <a:t>По виду выходных величин</a:t>
            </a:r>
            <a:r>
              <a:rPr lang="ru-RU" sz="1400" dirty="0" smtClean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неэлектрические;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электрические.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7" y="357175"/>
            <a:ext cx="368680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Классификация датчиков 3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https://avtic.1c-umi.ru/images/cms/data/p_ezoelektricheskij_effek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7307" y="517413"/>
            <a:ext cx="1845858" cy="1845859"/>
          </a:xfrm>
          <a:prstGeom prst="rect">
            <a:avLst/>
          </a:prstGeom>
          <a:noFill/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1915" y="853997"/>
            <a:ext cx="2955277" cy="1383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Мостовая схема включения датчиков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317" y="2882003"/>
            <a:ext cx="2115409" cy="1487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45122" y="3000779"/>
            <a:ext cx="20155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>
                <a:solidFill>
                  <a:srgbClr val="002060"/>
                </a:solidFill>
              </a:rPr>
              <a:t>По схеме включения</a:t>
            </a:r>
            <a:r>
              <a:rPr lang="ru-RU" sz="1400" dirty="0" smtClean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мостовая;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дифференциальная;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• компенсационная.</a:t>
            </a:r>
          </a:p>
        </p:txBody>
      </p:sp>
      <p:pic>
        <p:nvPicPr>
          <p:cNvPr id="11" name="Рисунок 10" descr="Схема включения индуктивного дифференциального датчик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77751" y="2865548"/>
            <a:ext cx="1461484" cy="152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омпенсационная схема включения термоэлектрического датчик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36017" y="2871989"/>
            <a:ext cx="1673932" cy="155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372377" y="2221605"/>
            <a:ext cx="1081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</a:rPr>
              <a:t>Датчик уровня</a:t>
            </a: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6442" y="2232337"/>
            <a:ext cx="1900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</a:rPr>
              <a:t>Пьезоэлектрический датчик</a:t>
            </a: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4920" y="4395987"/>
            <a:ext cx="14510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</a:rPr>
              <a:t>Дифференциальная</a:t>
            </a: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11387" y="4425644"/>
            <a:ext cx="1081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</a:rPr>
              <a:t>Мостовая</a:t>
            </a: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12769" y="4377961"/>
            <a:ext cx="13895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Компенсационная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7" y="357175"/>
            <a:ext cx="368680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Классификация датчиков 4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7732" y="901522"/>
            <a:ext cx="473298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По принципу действия</a:t>
            </a:r>
            <a:r>
              <a:rPr lang="ru-RU" sz="1400" dirty="0" smtClean="0">
                <a:solidFill>
                  <a:srgbClr val="002060"/>
                </a:solidFill>
              </a:rPr>
              <a:t>:</a:t>
            </a:r>
          </a:p>
          <a:p>
            <a:endParaRPr lang="ru-RU" sz="500" dirty="0" smtClean="0"/>
          </a:p>
          <a:p>
            <a:r>
              <a:rPr lang="ru-RU" sz="1200" dirty="0" smtClean="0">
                <a:solidFill>
                  <a:srgbClr val="002060"/>
                </a:solidFill>
              </a:rPr>
              <a:t>• </a:t>
            </a:r>
            <a:r>
              <a:rPr lang="ru-RU" b="1" i="1" dirty="0" smtClean="0">
                <a:solidFill>
                  <a:srgbClr val="002060"/>
                </a:solidFill>
              </a:rPr>
              <a:t>Генераторные</a:t>
            </a:r>
            <a:r>
              <a:rPr lang="ru-RU" dirty="0" smtClean="0">
                <a:solidFill>
                  <a:srgbClr val="002060"/>
                </a:solidFill>
              </a:rPr>
              <a:t> датчики осуществляют непосредственное преобразование входной величины в электрический сигнал.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• </a:t>
            </a:r>
            <a:r>
              <a:rPr lang="ru-RU" b="1" i="1" dirty="0" smtClean="0">
                <a:solidFill>
                  <a:srgbClr val="002060"/>
                </a:solidFill>
              </a:rPr>
              <a:t>Параметрические</a:t>
            </a:r>
            <a:r>
              <a:rPr lang="ru-RU" dirty="0" smtClean="0">
                <a:solidFill>
                  <a:srgbClr val="002060"/>
                </a:solidFill>
              </a:rPr>
              <a:t> датчики входную величину преобразуют в изменение какого-либо электрического параметра (</a:t>
            </a:r>
            <a:r>
              <a:rPr lang="en-US" dirty="0" smtClean="0">
                <a:solidFill>
                  <a:srgbClr val="002060"/>
                </a:solidFill>
              </a:rPr>
              <a:t>R</a:t>
            </a:r>
            <a:r>
              <a:rPr lang="ru-RU" dirty="0" smtClean="0">
                <a:solidFill>
                  <a:srgbClr val="002060"/>
                </a:solidFill>
              </a:rPr>
              <a:t>, </a:t>
            </a:r>
            <a:r>
              <a:rPr lang="en-US" dirty="0" smtClean="0">
                <a:solidFill>
                  <a:srgbClr val="002060"/>
                </a:solidFill>
              </a:rPr>
              <a:t>L</a:t>
            </a:r>
            <a:r>
              <a:rPr lang="ru-RU" dirty="0" smtClean="0">
                <a:solidFill>
                  <a:srgbClr val="002060"/>
                </a:solidFill>
              </a:rPr>
              <a:t> или </a:t>
            </a:r>
            <a:r>
              <a:rPr lang="en-US" dirty="0" smtClean="0">
                <a:solidFill>
                  <a:srgbClr val="002060"/>
                </a:solidFill>
              </a:rPr>
              <a:t>C</a:t>
            </a:r>
            <a:r>
              <a:rPr lang="ru-RU" dirty="0" smtClean="0">
                <a:solidFill>
                  <a:srgbClr val="002060"/>
                </a:solidFill>
              </a:rPr>
              <a:t>) датчика.</a:t>
            </a:r>
          </a:p>
          <a:p>
            <a:r>
              <a:rPr lang="ru-RU" sz="5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500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•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Аналоговые</a:t>
            </a:r>
            <a:r>
              <a:rPr lang="ru-RU" dirty="0" smtClean="0">
                <a:solidFill>
                  <a:srgbClr val="002060"/>
                </a:solidFill>
              </a:rPr>
              <a:t> датчики, т. е. датчики, вырабатывающие аналоговый сигнал, пропорционально изменению входной величины;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• </a:t>
            </a:r>
            <a:r>
              <a:rPr lang="ru-RU" sz="1200" b="1" i="1" dirty="0" smtClean="0">
                <a:solidFill>
                  <a:srgbClr val="002060"/>
                </a:solidFill>
              </a:rPr>
              <a:t>Ц</a:t>
            </a:r>
            <a:r>
              <a:rPr lang="ru-RU" b="1" i="1" dirty="0" smtClean="0">
                <a:solidFill>
                  <a:srgbClr val="002060"/>
                </a:solidFill>
              </a:rPr>
              <a:t>ифровые датчики</a:t>
            </a:r>
            <a:r>
              <a:rPr lang="ru-RU" dirty="0" smtClean="0">
                <a:solidFill>
                  <a:srgbClr val="002060"/>
                </a:solidFill>
              </a:rPr>
              <a:t>, генерирующие последовательность импульсов или двоичный код;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• </a:t>
            </a:r>
            <a:r>
              <a:rPr lang="ru-RU" sz="1200" b="1" i="1" dirty="0" smtClean="0">
                <a:solidFill>
                  <a:srgbClr val="002060"/>
                </a:solidFill>
              </a:rPr>
              <a:t>Б</a:t>
            </a:r>
            <a:r>
              <a:rPr lang="ru-RU" b="1" i="1" dirty="0" smtClean="0">
                <a:solidFill>
                  <a:srgbClr val="002060"/>
                </a:solidFill>
              </a:rPr>
              <a:t>инарные</a:t>
            </a:r>
            <a:r>
              <a:rPr lang="ru-RU" dirty="0" smtClean="0">
                <a:solidFill>
                  <a:srgbClr val="002060"/>
                </a:solidFill>
              </a:rPr>
              <a:t> (двоичные) датчики, которые вырабатывают сигнал только двух уровней: "включено/выключено" (иначе говоря, 0 или 1); получили широкое распространение благодаря своей простоте.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2991" y="2502604"/>
            <a:ext cx="2962521" cy="1645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2841" y="273793"/>
            <a:ext cx="3069712" cy="185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289181" y="2058473"/>
            <a:ext cx="15218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</a:rPr>
              <a:t>Генераторный датчик</a:t>
            </a: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99914" y="4271492"/>
            <a:ext cx="17558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</a:rPr>
              <a:t>Параметрический датчик</a:t>
            </a:r>
            <a:endParaRPr lang="ru-RU" sz="1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2927" y="865762"/>
            <a:ext cx="8622406" cy="356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Основные характеристики датчиков:</a:t>
            </a:r>
          </a:p>
          <a:p>
            <a:endParaRPr lang="ru-RU" sz="5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1 </a:t>
            </a:r>
            <a:r>
              <a:rPr lang="ru-RU" sz="1400" i="1" u="sng" dirty="0" smtClean="0">
                <a:solidFill>
                  <a:srgbClr val="002060"/>
                </a:solidFill>
              </a:rPr>
              <a:t>функция преобразования</a:t>
            </a:r>
            <a:r>
              <a:rPr lang="ru-RU" sz="1400" dirty="0" smtClean="0">
                <a:solidFill>
                  <a:srgbClr val="002060"/>
                </a:solidFill>
              </a:rPr>
              <a:t> – функциональная зависимость выходной величины у от измеряемой входной величины </a:t>
            </a:r>
            <a:r>
              <a:rPr lang="ru-RU" sz="1400" i="1" dirty="0" err="1" smtClean="0">
                <a:solidFill>
                  <a:srgbClr val="002060"/>
                </a:solidFill>
              </a:rPr>
              <a:t>х</a:t>
            </a:r>
            <a:r>
              <a:rPr lang="ru-RU" sz="1400" dirty="0" smtClean="0">
                <a:solidFill>
                  <a:srgbClr val="002060"/>
                </a:solidFill>
              </a:rPr>
              <a:t>, которая описывается аналитическим выражением </a:t>
            </a:r>
            <a:r>
              <a:rPr lang="ru-RU" sz="1400" b="1" i="1" dirty="0" smtClean="0">
                <a:solidFill>
                  <a:srgbClr val="002060"/>
                </a:solidFill>
              </a:rPr>
              <a:t>у </a:t>
            </a:r>
            <a:r>
              <a:rPr lang="ru-RU" sz="1400" b="1" dirty="0" smtClean="0">
                <a:solidFill>
                  <a:srgbClr val="002060"/>
                </a:solidFill>
              </a:rPr>
              <a:t>= </a:t>
            </a:r>
            <a:r>
              <a:rPr lang="ru-RU" sz="1600" b="1" i="1" dirty="0" err="1" smtClean="0">
                <a:solidFill>
                  <a:srgbClr val="002060"/>
                </a:solidFill>
              </a:rPr>
              <a:t>f</a:t>
            </a:r>
            <a:r>
              <a:rPr lang="ru-RU" sz="1600" b="1" dirty="0" smtClean="0">
                <a:solidFill>
                  <a:srgbClr val="002060"/>
                </a:solidFill>
              </a:rPr>
              <a:t>(</a:t>
            </a:r>
            <a:r>
              <a:rPr lang="ru-RU" sz="1600" b="1" i="1" dirty="0" err="1" smtClean="0">
                <a:solidFill>
                  <a:srgbClr val="002060"/>
                </a:solidFill>
              </a:rPr>
              <a:t>x</a:t>
            </a:r>
            <a:r>
              <a:rPr lang="ru-RU" sz="1600" b="1" dirty="0" smtClean="0">
                <a:solidFill>
                  <a:srgbClr val="002060"/>
                </a:solidFill>
              </a:rPr>
              <a:t>)</a:t>
            </a:r>
            <a:r>
              <a:rPr lang="ru-RU" sz="1400" dirty="0" smtClean="0">
                <a:solidFill>
                  <a:srgbClr val="002060"/>
                </a:solidFill>
              </a:rPr>
              <a:t>, таблицей или графиком. Наиболее простым и удобным случаем является прямо пропорциональная зависимость </a:t>
            </a:r>
            <a:r>
              <a:rPr lang="ru-RU" sz="1600" b="1" dirty="0" smtClean="0">
                <a:solidFill>
                  <a:srgbClr val="002060"/>
                </a:solidFill>
              </a:rPr>
              <a:t>у = </a:t>
            </a:r>
            <a:r>
              <a:rPr lang="ru-RU" sz="1600" b="1" i="1" dirty="0" err="1" smtClean="0">
                <a:solidFill>
                  <a:srgbClr val="002060"/>
                </a:solidFill>
              </a:rPr>
              <a:t>kх</a:t>
            </a:r>
            <a:r>
              <a:rPr lang="ru-RU" sz="1400" dirty="0" smtClean="0">
                <a:solidFill>
                  <a:srgbClr val="002060"/>
                </a:solidFill>
              </a:rPr>
              <a:t>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2</a:t>
            </a:r>
            <a:r>
              <a:rPr lang="ru-RU" sz="1400" i="1" dirty="0" smtClean="0">
                <a:solidFill>
                  <a:srgbClr val="002060"/>
                </a:solidFill>
              </a:rPr>
              <a:t> </a:t>
            </a:r>
            <a:r>
              <a:rPr lang="ru-RU" sz="1400" i="1" u="sng" dirty="0" smtClean="0">
                <a:solidFill>
                  <a:srgbClr val="002060"/>
                </a:solidFill>
              </a:rPr>
              <a:t>порог</a:t>
            </a:r>
            <a:r>
              <a:rPr lang="ru-RU" sz="1400" u="sng" dirty="0" smtClean="0">
                <a:solidFill>
                  <a:srgbClr val="002060"/>
                </a:solidFill>
              </a:rPr>
              <a:t> </a:t>
            </a:r>
            <a:r>
              <a:rPr lang="ru-RU" sz="1400" i="1" u="sng" dirty="0" smtClean="0">
                <a:solidFill>
                  <a:srgbClr val="002060"/>
                </a:solidFill>
              </a:rPr>
              <a:t>чувствительности </a:t>
            </a:r>
            <a:r>
              <a:rPr lang="ru-RU" sz="1400" i="1" dirty="0" smtClean="0">
                <a:solidFill>
                  <a:srgbClr val="002060"/>
                </a:solidFill>
              </a:rPr>
              <a:t>– </a:t>
            </a:r>
            <a:r>
              <a:rPr lang="ru-RU" sz="1400" dirty="0" smtClean="0">
                <a:solidFill>
                  <a:srgbClr val="002060"/>
                </a:solidFill>
              </a:rPr>
              <a:t>минимальное значение измеряемого параметра, которое можно устойчиво зафиксировать с помощью данного датчика. Он измеряется в единицах определяемой величины.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3 </a:t>
            </a:r>
            <a:r>
              <a:rPr lang="ru-RU" sz="1400" i="1" u="sng" dirty="0" smtClean="0">
                <a:solidFill>
                  <a:srgbClr val="002060"/>
                </a:solidFill>
              </a:rPr>
              <a:t>чувствительность</a:t>
            </a:r>
            <a:r>
              <a:rPr lang="ru-RU" sz="1400" dirty="0" smtClean="0">
                <a:solidFill>
                  <a:srgbClr val="002060"/>
                </a:solidFill>
              </a:rPr>
              <a:t> </a:t>
            </a:r>
            <a:r>
              <a:rPr lang="ru-RU" sz="1400" b="1" i="1" dirty="0" smtClean="0">
                <a:solidFill>
                  <a:srgbClr val="002060"/>
                </a:solidFill>
              </a:rPr>
              <a:t>Z</a:t>
            </a:r>
            <a:r>
              <a:rPr lang="ru-RU" sz="1400" dirty="0" smtClean="0">
                <a:solidFill>
                  <a:srgbClr val="002060"/>
                </a:solidFill>
              </a:rPr>
              <a:t> характеризуется отношением </a:t>
            </a:r>
            <a:r>
              <a:rPr lang="ru-RU" sz="1600" b="1" dirty="0" smtClean="0">
                <a:solidFill>
                  <a:srgbClr val="002060"/>
                </a:solidFill>
              </a:rPr>
              <a:t>∆</a:t>
            </a:r>
            <a:r>
              <a:rPr lang="ru-RU" sz="1600" b="1" i="1" dirty="0" err="1" smtClean="0">
                <a:solidFill>
                  <a:srgbClr val="002060"/>
                </a:solidFill>
              </a:rPr>
              <a:t>y</a:t>
            </a:r>
            <a:r>
              <a:rPr lang="ru-RU" sz="1600" b="1" dirty="0" smtClean="0">
                <a:solidFill>
                  <a:srgbClr val="002060"/>
                </a:solidFill>
              </a:rPr>
              <a:t>/∆</a:t>
            </a:r>
            <a:r>
              <a:rPr lang="ru-RU" sz="1600" b="1" i="1" dirty="0" err="1" smtClean="0">
                <a:solidFill>
                  <a:srgbClr val="002060"/>
                </a:solidFill>
              </a:rPr>
              <a:t>х</a:t>
            </a:r>
            <a:r>
              <a:rPr lang="ru-RU" sz="1400" dirty="0" smtClean="0">
                <a:solidFill>
                  <a:srgbClr val="002060"/>
                </a:solidFill>
              </a:rPr>
              <a:t>, где </a:t>
            </a:r>
            <a:r>
              <a:rPr lang="ru-RU" sz="1600" b="1" dirty="0" smtClean="0">
                <a:solidFill>
                  <a:srgbClr val="002060"/>
                </a:solidFill>
              </a:rPr>
              <a:t>∆</a:t>
            </a:r>
            <a:r>
              <a:rPr lang="ru-RU" sz="1600" b="1" i="1" dirty="0" smtClean="0">
                <a:solidFill>
                  <a:srgbClr val="002060"/>
                </a:solidFill>
              </a:rPr>
              <a:t>у</a:t>
            </a:r>
            <a:r>
              <a:rPr lang="ru-RU" sz="1400" dirty="0" smtClean="0">
                <a:solidFill>
                  <a:srgbClr val="002060"/>
                </a:solidFill>
              </a:rPr>
              <a:t> — изменение выходной величины, вызванное изменением входной величины на </a:t>
            </a:r>
            <a:r>
              <a:rPr lang="ru-RU" sz="1600" b="1" dirty="0" smtClean="0">
                <a:solidFill>
                  <a:srgbClr val="002060"/>
                </a:solidFill>
              </a:rPr>
              <a:t>∆</a:t>
            </a:r>
            <a:r>
              <a:rPr lang="ru-RU" sz="1600" b="1" i="1" dirty="0" err="1" smtClean="0">
                <a:solidFill>
                  <a:srgbClr val="002060"/>
                </a:solidFill>
              </a:rPr>
              <a:t>х</a:t>
            </a:r>
            <a:r>
              <a:rPr lang="ru-RU" sz="1400" dirty="0" smtClean="0">
                <a:solidFill>
                  <a:srgbClr val="002060"/>
                </a:solidFill>
              </a:rPr>
              <a:t>, т.е.: </a:t>
            </a:r>
            <a:r>
              <a:rPr lang="ru-RU" sz="1600" b="1" i="1" dirty="0" smtClean="0">
                <a:solidFill>
                  <a:srgbClr val="002060"/>
                </a:solidFill>
              </a:rPr>
              <a:t>Z</a:t>
            </a:r>
            <a:r>
              <a:rPr lang="ru-RU" sz="1600" b="1" dirty="0" smtClean="0">
                <a:solidFill>
                  <a:srgbClr val="002060"/>
                </a:solidFill>
              </a:rPr>
              <a:t>= ∆</a:t>
            </a:r>
            <a:r>
              <a:rPr lang="ru-RU" sz="1600" b="1" i="1" dirty="0" err="1" smtClean="0">
                <a:solidFill>
                  <a:srgbClr val="002060"/>
                </a:solidFill>
              </a:rPr>
              <a:t>y</a:t>
            </a:r>
            <a:r>
              <a:rPr lang="ru-RU" sz="1600" b="1" dirty="0" smtClean="0">
                <a:solidFill>
                  <a:srgbClr val="002060"/>
                </a:solidFill>
              </a:rPr>
              <a:t>/∆</a:t>
            </a:r>
            <a:r>
              <a:rPr lang="ru-RU" sz="1600" b="1" i="1" dirty="0" err="1" smtClean="0">
                <a:solidFill>
                  <a:srgbClr val="002060"/>
                </a:solidFill>
              </a:rPr>
              <a:t>x</a:t>
            </a:r>
            <a:r>
              <a:rPr lang="ru-RU" sz="1400" dirty="0" smtClean="0">
                <a:solidFill>
                  <a:srgbClr val="002060"/>
                </a:solidFill>
              </a:rPr>
              <a:t>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4 </a:t>
            </a:r>
            <a:r>
              <a:rPr lang="ru-RU" sz="1400" i="1" u="sng" dirty="0" smtClean="0">
                <a:solidFill>
                  <a:srgbClr val="002060"/>
                </a:solidFill>
              </a:rPr>
              <a:t>динамический диапазон</a:t>
            </a:r>
            <a:r>
              <a:rPr lang="ru-RU" sz="1400" dirty="0" smtClean="0">
                <a:solidFill>
                  <a:srgbClr val="002060"/>
                </a:solidFill>
              </a:rPr>
              <a:t> </a:t>
            </a:r>
            <a:r>
              <a:rPr lang="ru-RU" sz="1400" i="1" dirty="0" smtClean="0">
                <a:solidFill>
                  <a:srgbClr val="002060"/>
                </a:solidFill>
              </a:rPr>
              <a:t> –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</a:rPr>
              <a:t>диапазон</a:t>
            </a:r>
            <a:r>
              <a:rPr lang="ru-RU" sz="1400" dirty="0" smtClean="0">
                <a:solidFill>
                  <a:srgbClr val="002060"/>
                </a:solidFill>
              </a:rPr>
              <a:t> значений входных величин, измерение которых производится без заметных искажений, связанных с конструктивными особенностями датчика и условиями измерения;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5 </a:t>
            </a:r>
            <a:r>
              <a:rPr lang="ru-RU" sz="1400" i="1" u="sng" dirty="0" smtClean="0">
                <a:solidFill>
                  <a:srgbClr val="002060"/>
                </a:solidFill>
              </a:rPr>
              <a:t>полоса пропускания</a:t>
            </a:r>
            <a:r>
              <a:rPr lang="ru-RU" sz="1400" dirty="0" smtClean="0">
                <a:solidFill>
                  <a:srgbClr val="002060"/>
                </a:solidFill>
              </a:rPr>
              <a:t> – диапазон частот измеряемого сигнала, в котором его преобразование датчиком осуществляется без существенных искажений формы;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6 </a:t>
            </a:r>
            <a:r>
              <a:rPr lang="ru-RU" sz="1400" i="1" u="sng" dirty="0" smtClean="0">
                <a:solidFill>
                  <a:srgbClr val="002060"/>
                </a:solidFill>
              </a:rPr>
              <a:t>погрешность измерений</a:t>
            </a:r>
            <a:r>
              <a:rPr lang="ru-RU" sz="1400" dirty="0" smtClean="0">
                <a:solidFill>
                  <a:srgbClr val="002060"/>
                </a:solidFill>
              </a:rPr>
              <a:t> – величина расхождения между показаниями реального и идеального датчиков</a:t>
            </a:r>
          </a:p>
          <a:p>
            <a:pPr>
              <a:lnSpc>
                <a:spcPct val="110000"/>
              </a:lnSpc>
            </a:pPr>
            <a:r>
              <a:rPr lang="ru-RU" sz="1400" dirty="0" smtClean="0">
                <a:solidFill>
                  <a:srgbClr val="002060"/>
                </a:solidFill>
              </a:rPr>
              <a:t>   (точность).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7" y="357175"/>
            <a:ext cx="3582545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Характеристики датчиков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5251" y="697101"/>
            <a:ext cx="466927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     </a:t>
            </a:r>
            <a:r>
              <a:rPr lang="ru-RU" sz="1400" u="sng" dirty="0" smtClean="0">
                <a:solidFill>
                  <a:srgbClr val="002060"/>
                </a:solidFill>
              </a:rPr>
              <a:t>Статическая характеристика датчика</a:t>
            </a:r>
            <a:r>
              <a:rPr lang="ru-RU" sz="1400" dirty="0" smtClean="0">
                <a:solidFill>
                  <a:srgbClr val="002060"/>
                </a:solidFill>
              </a:rPr>
              <a:t> - зависимость между установившимися значениями входной и выходной величин.</a:t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     </a:t>
            </a:r>
            <a:r>
              <a:rPr lang="ru-RU" sz="1400" u="sng" dirty="0" smtClean="0">
                <a:solidFill>
                  <a:srgbClr val="002060"/>
                </a:solidFill>
              </a:rPr>
              <a:t>Динамическая характеристика датчика</a:t>
            </a:r>
            <a:r>
              <a:rPr lang="ru-RU" sz="1400" dirty="0" smtClean="0">
                <a:solidFill>
                  <a:srgbClr val="002060"/>
                </a:solidFill>
              </a:rPr>
              <a:t> – поведение выходной величины во время переходного процесса в ответ на мгновенное (ступенчатое) изменение его входной величины.</a:t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     Если в статической характеристике датчика строится зависимость только между значениями выходной величины </a:t>
            </a:r>
            <a:r>
              <a:rPr lang="ru-RU" sz="1600" b="1" i="1" dirty="0" smtClean="0">
                <a:solidFill>
                  <a:srgbClr val="002060"/>
                </a:solidFill>
              </a:rPr>
              <a:t>Y</a:t>
            </a:r>
            <a:r>
              <a:rPr lang="ru-RU" sz="1400" i="1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и входной величины </a:t>
            </a:r>
            <a:r>
              <a:rPr lang="ru-RU" sz="1600" b="1" i="1" dirty="0" smtClean="0">
                <a:solidFill>
                  <a:srgbClr val="002060"/>
                </a:solidFill>
              </a:rPr>
              <a:t>X</a:t>
            </a:r>
            <a:r>
              <a:rPr lang="ru-RU" sz="1400" dirty="0" smtClean="0">
                <a:solidFill>
                  <a:srgbClr val="002060"/>
                </a:solidFill>
              </a:rPr>
              <a:t>, то в динамической характеристике датчика участвует также и параметр времени </a:t>
            </a:r>
            <a:r>
              <a:rPr lang="en-US" sz="1600" b="1" i="1" dirty="0" smtClean="0">
                <a:solidFill>
                  <a:srgbClr val="002060"/>
                </a:solidFill>
              </a:rPr>
              <a:t>t</a:t>
            </a:r>
            <a:r>
              <a:rPr lang="ru-RU" sz="1400" dirty="0" smtClean="0">
                <a:solidFill>
                  <a:srgbClr val="002060"/>
                </a:solidFill>
              </a:rPr>
              <a:t>, и такая характеристика представляет собой зависимость вида </a:t>
            </a:r>
            <a:r>
              <a:rPr lang="ru-RU" sz="1600" b="1" i="1" dirty="0" smtClean="0">
                <a:solidFill>
                  <a:srgbClr val="002060"/>
                </a:solidFill>
              </a:rPr>
              <a:t>Y(</a:t>
            </a:r>
            <a:r>
              <a:rPr lang="ru-RU" sz="1600" b="1" i="1" dirty="0" err="1" smtClean="0">
                <a:solidFill>
                  <a:srgbClr val="002060"/>
                </a:solidFill>
              </a:rPr>
              <a:t>t</a:t>
            </a:r>
            <a:r>
              <a:rPr lang="ru-RU" sz="1600" b="1" i="1" dirty="0" smtClean="0">
                <a:solidFill>
                  <a:srgbClr val="002060"/>
                </a:solidFill>
              </a:rPr>
              <a:t>)</a:t>
            </a:r>
            <a:r>
              <a:rPr lang="ru-RU" sz="1400" i="1" dirty="0" smtClean="0">
                <a:solidFill>
                  <a:srgbClr val="002060"/>
                </a:solidFill>
              </a:rPr>
              <a:t>.</a:t>
            </a:r>
            <a:endParaRPr lang="ru-RU" sz="1400" dirty="0" smtClean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0717" y="279901"/>
            <a:ext cx="335880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Статика и динамика</a:t>
            </a:r>
            <a:endParaRPr 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2075" y="705377"/>
            <a:ext cx="3827598" cy="272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61826" y="3582518"/>
            <a:ext cx="8608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     Установившееся значение выходной величины датчика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представляет собой то значение, которое приобретает его выходная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величина после окончания переходных процессов.</a:t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Для статической характеристики обычно принято считать желательной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прямую пропорциональную зависимость между установившимися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значениями входной и выходной величин.</a:t>
            </a: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7" y="357175"/>
            <a:ext cx="368680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Функция преобразования 1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0198" y="2587692"/>
            <a:ext cx="2073443" cy="18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 descr="C:\Users\Gavrila\Documents\ДФВ\Лекция3\АБХарактеристи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0284" y="630575"/>
            <a:ext cx="3733800" cy="1781175"/>
          </a:xfrm>
          <a:prstGeom prst="rect">
            <a:avLst/>
          </a:prstGeom>
          <a:noFill/>
        </p:spPr>
      </p:pic>
      <p:pic>
        <p:nvPicPr>
          <p:cNvPr id="5128" name="Picture 8" descr="C:\Users\Gavrila\Documents\ДФВ\Лекция3\ГХарактеристи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7380" y="2628697"/>
            <a:ext cx="1924050" cy="169545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43190" y="778213"/>
            <a:ext cx="4721615" cy="3727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а) Идеализированная статическая характеристика датчика. Нулевому значению входной величины в этом случае соответствует нулевое значение величины на выходе </a:t>
            </a:r>
            <a:r>
              <a:rPr lang="ru-RU" sz="1600" b="1" i="1" dirty="0" smtClean="0">
                <a:solidFill>
                  <a:srgbClr val="002060"/>
                </a:solidFill>
              </a:rPr>
              <a:t>у = </a:t>
            </a:r>
            <a:r>
              <a:rPr lang="ru-RU" sz="1600" b="1" i="1" dirty="0" err="1" smtClean="0">
                <a:solidFill>
                  <a:srgbClr val="002060"/>
                </a:solidFill>
              </a:rPr>
              <a:t>kх</a:t>
            </a:r>
            <a:r>
              <a:rPr lang="ru-RU" dirty="0" smtClean="0">
                <a:solidFill>
                  <a:srgbClr val="002060"/>
                </a:solidFill>
              </a:rPr>
              <a:t>. </a:t>
            </a:r>
          </a:p>
          <a:p>
            <a:pPr>
              <a:lnSpc>
                <a:spcPct val="105000"/>
              </a:lnSpc>
            </a:pPr>
            <a:endParaRPr lang="ru-RU" sz="500" dirty="0" smtClean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б) Характеристика датчика с зоной нечувствительности. У такого датчика изменение входной величины до значения </a:t>
            </a:r>
            <a:r>
              <a:rPr lang="ru-RU" sz="1600" b="1" i="1" dirty="0" smtClean="0">
                <a:solidFill>
                  <a:srgbClr val="002060"/>
                </a:solidFill>
              </a:rPr>
              <a:t>ΔX</a:t>
            </a:r>
            <a:r>
              <a:rPr lang="ru-RU" dirty="0" smtClean="0">
                <a:solidFill>
                  <a:srgbClr val="002060"/>
                </a:solidFill>
              </a:rPr>
              <a:t>, называемого </a:t>
            </a:r>
            <a:r>
              <a:rPr lang="ru-RU" b="1" i="1" dirty="0" smtClean="0">
                <a:solidFill>
                  <a:srgbClr val="002060"/>
                </a:solidFill>
              </a:rPr>
              <a:t>порогом чувствительности</a:t>
            </a:r>
            <a:r>
              <a:rPr lang="ru-RU" dirty="0" smtClean="0">
                <a:solidFill>
                  <a:srgbClr val="002060"/>
                </a:solidFill>
              </a:rPr>
              <a:t>, не ведет к появлению какого-либо сигнала на выходе.</a:t>
            </a:r>
          </a:p>
          <a:p>
            <a:pPr>
              <a:lnSpc>
                <a:spcPct val="105000"/>
              </a:lnSpc>
            </a:pPr>
            <a:endParaRPr lang="ru-RU" sz="500" dirty="0" smtClean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в) Характеристика датчика с зоной нечувствительности и насыщением выхода. У такого датчика, после достижения порога чувствительности выходная величина растет пропорционально росту входной величины, но до некоторого предельного значения </a:t>
            </a:r>
            <a:r>
              <a:rPr lang="ru-RU" sz="1600" b="1" i="1" dirty="0" smtClean="0">
                <a:solidFill>
                  <a:srgbClr val="002060"/>
                </a:solidFill>
              </a:rPr>
              <a:t>ΔY</a:t>
            </a:r>
            <a:r>
              <a:rPr lang="ru-RU" dirty="0" smtClean="0">
                <a:solidFill>
                  <a:srgbClr val="002060"/>
                </a:solidFill>
              </a:rPr>
              <a:t>, которое называется значением насыщения выходной величины.</a:t>
            </a:r>
          </a:p>
          <a:p>
            <a:pPr>
              <a:lnSpc>
                <a:spcPct val="105000"/>
              </a:lnSpc>
            </a:pPr>
            <a:endParaRPr lang="ru-RU" sz="500" dirty="0" smtClean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г) Характеристика датчика с зоной нечувствительности на входе, с насыщением на выходе и с петлей гистерезиса.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Классификация и характеристики датчиков физических величин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7" y="357175"/>
            <a:ext cx="368680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Функция преобразования 2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09" name="Picture 1" descr="C:\Users\Gavrila\Documents\ДФВ\Лекция3\Нелиней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14" y="2103224"/>
            <a:ext cx="3484934" cy="232328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1972" y="830687"/>
            <a:ext cx="425002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Линеаризация - линейное приближение к функции в заданном интервале.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Градуировка - метрологическая операция, при помощи которой датчик снабжают шкалой или </a:t>
            </a:r>
            <a:r>
              <a:rPr lang="ru-RU" dirty="0" err="1" smtClean="0">
                <a:solidFill>
                  <a:srgbClr val="002060"/>
                </a:solidFill>
              </a:rPr>
              <a:t>градуировочной</a:t>
            </a:r>
            <a:r>
              <a:rPr lang="ru-RU" dirty="0" smtClean="0">
                <a:solidFill>
                  <a:srgbClr val="002060"/>
                </a:solidFill>
              </a:rPr>
              <a:t> таблицей (кривой).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9420" y="721023"/>
            <a:ext cx="3768256" cy="1682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6744" y="2761874"/>
            <a:ext cx="3940503" cy="1620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020871" y="2427666"/>
            <a:ext cx="1642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</a:rPr>
              <a:t>Градуировочная кривая</a:t>
            </a: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94359" y="4365937"/>
            <a:ext cx="1081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002060"/>
                </a:solidFill>
              </a:rPr>
              <a:t>Линеаризация</a:t>
            </a:r>
            <a:endParaRPr lang="ru-RU" sz="1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1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3614</TotalTime>
  <Words>384</Words>
  <Application>Microsoft Office PowerPoint</Application>
  <PresentationFormat>Экран (16:9)</PresentationFormat>
  <Paragraphs>115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277</cp:revision>
  <dcterms:created xsi:type="dcterms:W3CDTF">2019-09-27T08:18:31Z</dcterms:created>
  <dcterms:modified xsi:type="dcterms:W3CDTF">2022-03-22T18:08:22Z</dcterms:modified>
</cp:coreProperties>
</file>