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8"/>
  </p:notesMasterIdLst>
  <p:sldIdLst>
    <p:sldId id="256" r:id="rId2"/>
    <p:sldId id="282" r:id="rId3"/>
    <p:sldId id="266" r:id="rId4"/>
    <p:sldId id="270" r:id="rId5"/>
    <p:sldId id="284" r:id="rId6"/>
    <p:sldId id="285" r:id="rId7"/>
    <p:sldId id="286" r:id="rId8"/>
    <p:sldId id="271" r:id="rId9"/>
    <p:sldId id="287" r:id="rId10"/>
    <p:sldId id="288" r:id="rId11"/>
    <p:sldId id="289" r:id="rId12"/>
    <p:sldId id="290" r:id="rId13"/>
    <p:sldId id="291" r:id="rId14"/>
    <p:sldId id="275" r:id="rId15"/>
    <p:sldId id="277" r:id="rId16"/>
    <p:sldId id="281" r:id="rId17"/>
  </p:sldIdLst>
  <p:sldSz cx="9144000" cy="5143500" type="screen16x9"/>
  <p:notesSz cx="6858000" cy="9144000"/>
  <p:defaultTextStyle>
    <a:defPPr>
      <a:defRPr lang="ru-RU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547" y="9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11.wmf"/><Relationship Id="rId3" Type="http://schemas.openxmlformats.org/officeDocument/2006/relationships/image" Target="../media/image6.wmf"/><Relationship Id="rId7" Type="http://schemas.openxmlformats.org/officeDocument/2006/relationships/image" Target="../media/image10.wmf"/><Relationship Id="rId2" Type="http://schemas.openxmlformats.org/officeDocument/2006/relationships/image" Target="../media/image5.wmf"/><Relationship Id="rId1" Type="http://schemas.openxmlformats.org/officeDocument/2006/relationships/image" Target="../media/image4.wmf"/><Relationship Id="rId6" Type="http://schemas.openxmlformats.org/officeDocument/2006/relationships/image" Target="../media/image9.wmf"/><Relationship Id="rId11" Type="http://schemas.openxmlformats.org/officeDocument/2006/relationships/image" Target="../media/image14.wmf"/><Relationship Id="rId5" Type="http://schemas.openxmlformats.org/officeDocument/2006/relationships/image" Target="../media/image8.wmf"/><Relationship Id="rId10" Type="http://schemas.openxmlformats.org/officeDocument/2006/relationships/image" Target="../media/image13.wmf"/><Relationship Id="rId4" Type="http://schemas.openxmlformats.org/officeDocument/2006/relationships/image" Target="../media/image7.wmf"/><Relationship Id="rId9" Type="http://schemas.openxmlformats.org/officeDocument/2006/relationships/image" Target="../media/image12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71.wmf"/><Relationship Id="rId2" Type="http://schemas.openxmlformats.org/officeDocument/2006/relationships/image" Target="../media/image70.wmf"/><Relationship Id="rId1" Type="http://schemas.openxmlformats.org/officeDocument/2006/relationships/image" Target="../media/image69.wmf"/><Relationship Id="rId5" Type="http://schemas.openxmlformats.org/officeDocument/2006/relationships/image" Target="../media/image73.wmf"/><Relationship Id="rId4" Type="http://schemas.openxmlformats.org/officeDocument/2006/relationships/image" Target="../media/image7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7" Type="http://schemas.openxmlformats.org/officeDocument/2006/relationships/image" Target="../media/image21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5.wmf"/><Relationship Id="rId7" Type="http://schemas.openxmlformats.org/officeDocument/2006/relationships/image" Target="../media/image29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image" Target="../media/image31.wmf"/><Relationship Id="rId6" Type="http://schemas.openxmlformats.org/officeDocument/2006/relationships/image" Target="../media/image36.wmf"/><Relationship Id="rId5" Type="http://schemas.openxmlformats.org/officeDocument/2006/relationships/image" Target="../media/image35.wmf"/><Relationship Id="rId4" Type="http://schemas.openxmlformats.org/officeDocument/2006/relationships/image" Target="../media/image3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4" Type="http://schemas.openxmlformats.org/officeDocument/2006/relationships/image" Target="../media/image43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55.wmf"/><Relationship Id="rId7" Type="http://schemas.openxmlformats.org/officeDocument/2006/relationships/image" Target="../media/image59.wmf"/><Relationship Id="rId2" Type="http://schemas.openxmlformats.org/officeDocument/2006/relationships/image" Target="../media/image54.wmf"/><Relationship Id="rId1" Type="http://schemas.openxmlformats.org/officeDocument/2006/relationships/image" Target="../media/image53.wmf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63.wmf"/><Relationship Id="rId2" Type="http://schemas.openxmlformats.org/officeDocument/2006/relationships/image" Target="../media/image62.wmf"/><Relationship Id="rId1" Type="http://schemas.openxmlformats.org/officeDocument/2006/relationships/image" Target="../media/image61.wmf"/><Relationship Id="rId6" Type="http://schemas.openxmlformats.org/officeDocument/2006/relationships/image" Target="../media/image66.wmf"/><Relationship Id="rId5" Type="http://schemas.openxmlformats.org/officeDocument/2006/relationships/image" Target="../media/image65.wmf"/><Relationship Id="rId4" Type="http://schemas.openxmlformats.org/officeDocument/2006/relationships/image" Target="../media/image6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B6EC85-257A-462B-ABEC-BE72767BC8FC}" type="datetimeFigureOut">
              <a:rPr lang="ru-RU" smtClean="0"/>
              <a:pPr/>
              <a:t>02.04.2024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3295C-3031-414B-9B37-70CFE81E608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9"/>
          <p:cNvSpPr>
            <a:spLocks noGrp="1"/>
          </p:cNvSpPr>
          <p:nvPr>
            <p:ph type="body" sz="quarter" idx="10"/>
          </p:nvPr>
        </p:nvSpPr>
        <p:spPr>
          <a:xfrm>
            <a:off x="571472" y="357172"/>
            <a:ext cx="5857894" cy="914400"/>
          </a:xfrm>
          <a:prstGeom prst="rect">
            <a:avLst/>
          </a:prstGeom>
        </p:spPr>
        <p:txBody>
          <a:bodyPr/>
          <a:lstStyle>
            <a:lvl1pPr marL="88900" indent="-88900">
              <a:buSzPct val="120000"/>
              <a:buFontTx/>
              <a:buBlip>
                <a:blip r:embed="rId2"/>
              </a:buBlip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42925" indent="-857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87425" indent="-73025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520825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85950" indent="-88900">
              <a:buSzPct val="120000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8617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860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0" y="4714890"/>
            <a:ext cx="9144000" cy="428628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8215338" y="4857768"/>
            <a:ext cx="857256" cy="142876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r>
              <a:rPr lang="en-US" sz="1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www.nstu.ru</a:t>
            </a:r>
            <a:endParaRPr lang="ru-RU" sz="1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0" y="0"/>
            <a:ext cx="9144000" cy="21429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835513"/>
            <a:ext cx="465132" cy="18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34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2" r:id="rId2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3.bin"/><Relationship Id="rId13" Type="http://schemas.openxmlformats.org/officeDocument/2006/relationships/image" Target="../media/image49.wmf"/><Relationship Id="rId3" Type="http://schemas.openxmlformats.org/officeDocument/2006/relationships/image" Target="../media/image50.png"/><Relationship Id="rId7" Type="http://schemas.openxmlformats.org/officeDocument/2006/relationships/image" Target="../media/image46.wmf"/><Relationship Id="rId12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42.bin"/><Relationship Id="rId11" Type="http://schemas.openxmlformats.org/officeDocument/2006/relationships/image" Target="../media/image48.wmf"/><Relationship Id="rId5" Type="http://schemas.openxmlformats.org/officeDocument/2006/relationships/image" Target="../media/image45.wmf"/><Relationship Id="rId10" Type="http://schemas.openxmlformats.org/officeDocument/2006/relationships/oleObject" Target="../embeddings/oleObject44.bin"/><Relationship Id="rId4" Type="http://schemas.openxmlformats.org/officeDocument/2006/relationships/oleObject" Target="../embeddings/oleObject41.bin"/><Relationship Id="rId9" Type="http://schemas.openxmlformats.org/officeDocument/2006/relationships/image" Target="../media/image47.w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8.bin"/><Relationship Id="rId13" Type="http://schemas.openxmlformats.org/officeDocument/2006/relationships/image" Target="../media/image57.wmf"/><Relationship Id="rId18" Type="http://schemas.openxmlformats.org/officeDocument/2006/relationships/oleObject" Target="../embeddings/oleObject54.bin"/><Relationship Id="rId3" Type="http://schemas.openxmlformats.org/officeDocument/2006/relationships/image" Target="../media/image60.png"/><Relationship Id="rId7" Type="http://schemas.openxmlformats.org/officeDocument/2006/relationships/image" Target="../media/image54.wmf"/><Relationship Id="rId12" Type="http://schemas.openxmlformats.org/officeDocument/2006/relationships/oleObject" Target="../embeddings/oleObject50.bin"/><Relationship Id="rId17" Type="http://schemas.openxmlformats.org/officeDocument/2006/relationships/oleObject" Target="../embeddings/oleObject53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8.wmf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47.bin"/><Relationship Id="rId11" Type="http://schemas.openxmlformats.org/officeDocument/2006/relationships/image" Target="../media/image56.wmf"/><Relationship Id="rId5" Type="http://schemas.openxmlformats.org/officeDocument/2006/relationships/image" Target="../media/image53.wmf"/><Relationship Id="rId15" Type="http://schemas.openxmlformats.org/officeDocument/2006/relationships/oleObject" Target="../embeddings/oleObject52.bin"/><Relationship Id="rId10" Type="http://schemas.openxmlformats.org/officeDocument/2006/relationships/oleObject" Target="../embeddings/oleObject49.bin"/><Relationship Id="rId19" Type="http://schemas.openxmlformats.org/officeDocument/2006/relationships/image" Target="../media/image59.wmf"/><Relationship Id="rId4" Type="http://schemas.openxmlformats.org/officeDocument/2006/relationships/oleObject" Target="../embeddings/oleObject46.bin"/><Relationship Id="rId9" Type="http://schemas.openxmlformats.org/officeDocument/2006/relationships/image" Target="../media/image55.wmf"/><Relationship Id="rId14" Type="http://schemas.openxmlformats.org/officeDocument/2006/relationships/oleObject" Target="../embeddings/oleObject51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13" Type="http://schemas.openxmlformats.org/officeDocument/2006/relationships/oleObject" Target="../embeddings/oleObject59.bin"/><Relationship Id="rId3" Type="http://schemas.openxmlformats.org/officeDocument/2006/relationships/image" Target="../media/image67.png"/><Relationship Id="rId7" Type="http://schemas.openxmlformats.org/officeDocument/2006/relationships/oleObject" Target="../embeddings/oleObject56.bin"/><Relationship Id="rId12" Type="http://schemas.openxmlformats.org/officeDocument/2006/relationships/image" Target="../media/image64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6.wmf"/><Relationship Id="rId1" Type="http://schemas.openxmlformats.org/officeDocument/2006/relationships/vmlDrawing" Target="../drawings/vmlDrawing9.vml"/><Relationship Id="rId6" Type="http://schemas.openxmlformats.org/officeDocument/2006/relationships/image" Target="../media/image61.wmf"/><Relationship Id="rId11" Type="http://schemas.openxmlformats.org/officeDocument/2006/relationships/oleObject" Target="../embeddings/oleObject58.bin"/><Relationship Id="rId5" Type="http://schemas.openxmlformats.org/officeDocument/2006/relationships/oleObject" Target="../embeddings/oleObject55.bin"/><Relationship Id="rId15" Type="http://schemas.openxmlformats.org/officeDocument/2006/relationships/oleObject" Target="../embeddings/oleObject60.bin"/><Relationship Id="rId10" Type="http://schemas.openxmlformats.org/officeDocument/2006/relationships/image" Target="../media/image63.wmf"/><Relationship Id="rId4" Type="http://schemas.openxmlformats.org/officeDocument/2006/relationships/image" Target="../media/image68.jpeg"/><Relationship Id="rId9" Type="http://schemas.openxmlformats.org/officeDocument/2006/relationships/oleObject" Target="../embeddings/oleObject57.bin"/><Relationship Id="rId14" Type="http://schemas.openxmlformats.org/officeDocument/2006/relationships/image" Target="../media/image65.w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3.bin"/><Relationship Id="rId13" Type="http://schemas.openxmlformats.org/officeDocument/2006/relationships/image" Target="../media/image73.wmf"/><Relationship Id="rId3" Type="http://schemas.openxmlformats.org/officeDocument/2006/relationships/oleObject" Target="../embeddings/oleObject61.bin"/><Relationship Id="rId7" Type="http://schemas.openxmlformats.org/officeDocument/2006/relationships/image" Target="../media/image70.wmf"/><Relationship Id="rId12" Type="http://schemas.openxmlformats.org/officeDocument/2006/relationships/oleObject" Target="../embeddings/oleObject6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62.bin"/><Relationship Id="rId11" Type="http://schemas.openxmlformats.org/officeDocument/2006/relationships/image" Target="../media/image72.wmf"/><Relationship Id="rId5" Type="http://schemas.openxmlformats.org/officeDocument/2006/relationships/image" Target="../media/image74.png"/><Relationship Id="rId10" Type="http://schemas.openxmlformats.org/officeDocument/2006/relationships/oleObject" Target="../embeddings/oleObject64.bin"/><Relationship Id="rId4" Type="http://schemas.openxmlformats.org/officeDocument/2006/relationships/image" Target="../media/image69.wmf"/><Relationship Id="rId9" Type="http://schemas.openxmlformats.org/officeDocument/2006/relationships/image" Target="../media/image71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1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8.wmf"/><Relationship Id="rId17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wmf"/><Relationship Id="rId20" Type="http://schemas.openxmlformats.org/officeDocument/2006/relationships/image" Target="../media/image12.w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4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10" Type="http://schemas.openxmlformats.org/officeDocument/2006/relationships/image" Target="../media/image7.wmf"/><Relationship Id="rId19" Type="http://schemas.openxmlformats.org/officeDocument/2006/relationships/oleObject" Target="../embeddings/oleObject9.bin"/><Relationship Id="rId4" Type="http://schemas.openxmlformats.org/officeDocument/2006/relationships/image" Target="../media/image4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9.wmf"/><Relationship Id="rId22" Type="http://schemas.openxmlformats.org/officeDocument/2006/relationships/image" Target="../media/image13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13" Type="http://schemas.openxmlformats.org/officeDocument/2006/relationships/oleObject" Target="../embeddings/oleObject17.bin"/><Relationship Id="rId3" Type="http://schemas.openxmlformats.org/officeDocument/2006/relationships/oleObject" Target="../embeddings/oleObject12.bin"/><Relationship Id="rId7" Type="http://schemas.openxmlformats.org/officeDocument/2006/relationships/oleObject" Target="../embeddings/oleObject14.bin"/><Relationship Id="rId12" Type="http://schemas.openxmlformats.org/officeDocument/2006/relationships/image" Target="../media/image19.wmf"/><Relationship Id="rId17" Type="http://schemas.openxmlformats.org/officeDocument/2006/relationships/image" Target="../media/image21.wmf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9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wmf"/><Relationship Id="rId11" Type="http://schemas.openxmlformats.org/officeDocument/2006/relationships/oleObject" Target="../embeddings/oleObject16.bin"/><Relationship Id="rId5" Type="http://schemas.openxmlformats.org/officeDocument/2006/relationships/oleObject" Target="../embeddings/oleObject13.bin"/><Relationship Id="rId15" Type="http://schemas.openxmlformats.org/officeDocument/2006/relationships/image" Target="../media/image20.wmf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15.bin"/><Relationship Id="rId14" Type="http://schemas.openxmlformats.org/officeDocument/2006/relationships/oleObject" Target="../embeddings/oleObject18.bin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13" Type="http://schemas.openxmlformats.org/officeDocument/2006/relationships/oleObject" Target="../embeddings/oleObject25.bin"/><Relationship Id="rId18" Type="http://schemas.openxmlformats.org/officeDocument/2006/relationships/image" Target="../media/image30.wmf"/><Relationship Id="rId3" Type="http://schemas.openxmlformats.org/officeDocument/2006/relationships/oleObject" Target="../embeddings/oleObject20.bin"/><Relationship Id="rId7" Type="http://schemas.openxmlformats.org/officeDocument/2006/relationships/oleObject" Target="../embeddings/oleObject22.bin"/><Relationship Id="rId12" Type="http://schemas.openxmlformats.org/officeDocument/2006/relationships/image" Target="../media/image27.wmf"/><Relationship Id="rId17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9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24.wmf"/><Relationship Id="rId11" Type="http://schemas.openxmlformats.org/officeDocument/2006/relationships/oleObject" Target="../embeddings/oleObject24.bin"/><Relationship Id="rId5" Type="http://schemas.openxmlformats.org/officeDocument/2006/relationships/oleObject" Target="../embeddings/oleObject21.bin"/><Relationship Id="rId15" Type="http://schemas.openxmlformats.org/officeDocument/2006/relationships/oleObject" Target="../embeddings/oleObject26.bin"/><Relationship Id="rId10" Type="http://schemas.openxmlformats.org/officeDocument/2006/relationships/image" Target="../media/image26.wmf"/><Relationship Id="rId4" Type="http://schemas.openxmlformats.org/officeDocument/2006/relationships/image" Target="../media/image23.wmf"/><Relationship Id="rId9" Type="http://schemas.openxmlformats.org/officeDocument/2006/relationships/oleObject" Target="../embeddings/oleObject23.bin"/><Relationship Id="rId14" Type="http://schemas.openxmlformats.org/officeDocument/2006/relationships/image" Target="../media/image28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wmf"/><Relationship Id="rId13" Type="http://schemas.openxmlformats.org/officeDocument/2006/relationships/oleObject" Target="../embeddings/oleObject33.bin"/><Relationship Id="rId3" Type="http://schemas.openxmlformats.org/officeDocument/2006/relationships/oleObject" Target="../embeddings/oleObject28.bin"/><Relationship Id="rId7" Type="http://schemas.openxmlformats.org/officeDocument/2006/relationships/oleObject" Target="../embeddings/oleObject30.bin"/><Relationship Id="rId12" Type="http://schemas.openxmlformats.org/officeDocument/2006/relationships/image" Target="../media/image3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2.wmf"/><Relationship Id="rId11" Type="http://schemas.openxmlformats.org/officeDocument/2006/relationships/oleObject" Target="../embeddings/oleObject32.bin"/><Relationship Id="rId5" Type="http://schemas.openxmlformats.org/officeDocument/2006/relationships/oleObject" Target="../embeddings/oleObject29.bin"/><Relationship Id="rId10" Type="http://schemas.openxmlformats.org/officeDocument/2006/relationships/image" Target="../media/image34.wmf"/><Relationship Id="rId4" Type="http://schemas.openxmlformats.org/officeDocument/2006/relationships/image" Target="../media/image31.wmf"/><Relationship Id="rId9" Type="http://schemas.openxmlformats.org/officeDocument/2006/relationships/oleObject" Target="../embeddings/oleObject31.bin"/><Relationship Id="rId14" Type="http://schemas.openxmlformats.org/officeDocument/2006/relationships/image" Target="../media/image36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35.bin"/><Relationship Id="rId4" Type="http://schemas.openxmlformats.org/officeDocument/2006/relationships/image" Target="../media/image37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9.bin"/><Relationship Id="rId3" Type="http://schemas.openxmlformats.org/officeDocument/2006/relationships/image" Target="../media/image44.png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38.bin"/><Relationship Id="rId11" Type="http://schemas.openxmlformats.org/officeDocument/2006/relationships/image" Target="../media/image43.wmf"/><Relationship Id="rId5" Type="http://schemas.openxmlformats.org/officeDocument/2006/relationships/image" Target="../media/image40.wmf"/><Relationship Id="rId10" Type="http://schemas.openxmlformats.org/officeDocument/2006/relationships/oleObject" Target="../embeddings/oleObject40.bin"/><Relationship Id="rId4" Type="http://schemas.openxmlformats.org/officeDocument/2006/relationships/oleObject" Target="../embeddings/oleObject37.bin"/><Relationship Id="rId9" Type="http://schemas.openxmlformats.org/officeDocument/2006/relationships/image" Target="../media/image4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143504" y="0"/>
            <a:ext cx="4000496" cy="21429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43504" y="4714890"/>
            <a:ext cx="4000496" cy="4286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flipH="1">
            <a:off x="0" y="0"/>
            <a:ext cx="5144400" cy="5143500"/>
          </a:xfrm>
          <a:prstGeom prst="rect">
            <a:avLst/>
          </a:prstGeom>
          <a:solidFill>
            <a:srgbClr val="0349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Arial" panose="020B0604020202020204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05684" y="285734"/>
            <a:ext cx="4594943" cy="4714908"/>
          </a:xfrm>
          <a:prstGeom prst="rect">
            <a:avLst/>
          </a:prstGeom>
        </p:spPr>
        <p:txBody>
          <a:bodyPr vert="horz" lIns="0" tIns="45720" rIns="91440" bIns="45720" rtlCol="0" anchor="t">
            <a:normAutofit fontScale="97500"/>
          </a:bodyPr>
          <a:lstStyle/>
          <a:p>
            <a:pPr defTabSz="914400">
              <a:defRPr/>
            </a:pPr>
            <a:r>
              <a:rPr lang="ru-RU" sz="3600" b="1" dirty="0">
                <a:solidFill>
                  <a:schemeClr val="bg1"/>
                </a:solidFill>
                <a:ea typeface="Stem Text Bold" pitchFamily="34" charset="-52"/>
              </a:rPr>
              <a:t>Динамические</a:t>
            </a:r>
          </a:p>
          <a:p>
            <a:pPr defTabSz="914400">
              <a:defRPr/>
            </a:pPr>
            <a:r>
              <a:rPr lang="ru-RU" sz="3600" b="1" dirty="0">
                <a:solidFill>
                  <a:schemeClr val="bg1"/>
                </a:solidFill>
                <a:ea typeface="Stem Text Bold" pitchFamily="34" charset="-52"/>
              </a:rPr>
              <a:t>измерения</a:t>
            </a:r>
            <a:endParaRPr lang="en-US" sz="3600" b="1" dirty="0">
              <a:solidFill>
                <a:schemeClr val="bg1"/>
              </a:solidFill>
              <a:ea typeface="Stem Text Bold" pitchFamily="34" charset="-52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1" i="0" u="none" strike="noStrike" kern="1200" cap="none" spc="0" normalizeH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3600" b="1" baseline="0" dirty="0">
              <a:solidFill>
                <a:schemeClr val="bg1"/>
              </a:solidFill>
              <a:latin typeface="Arial" panose="020B0604020202020204" pitchFamily="34" charset="0"/>
              <a:ea typeface="Stem Text Bold" pitchFamily="34" charset="-52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600" dirty="0">
                <a:solidFill>
                  <a:schemeClr val="bg1"/>
                </a:solidFill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5500694" y="1857371"/>
            <a:ext cx="1143008" cy="428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n</a:t>
            </a:r>
            <a:r>
              <a:rPr kumimoji="0" lang="en-US" sz="200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stu.ru</a:t>
            </a:r>
            <a:endParaRPr kumimoji="0" lang="ru-RU" sz="20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6" y="1190145"/>
            <a:ext cx="32672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Новосибирский государственный</a:t>
            </a:r>
          </a:p>
          <a:p>
            <a:r>
              <a:rPr lang="ru-RU" sz="1400" dirty="0">
                <a:latin typeface="Arial" panose="020B0604020202020204" pitchFamily="34" charset="0"/>
                <a:ea typeface="Stem Text" pitchFamily="34" charset="-52"/>
                <a:cs typeface="Arial" panose="020B0604020202020204" pitchFamily="34" charset="0"/>
              </a:rPr>
              <a:t>технический университет НЭТИ</a:t>
            </a:r>
          </a:p>
          <a:p>
            <a:endParaRPr lang="ru-RU" sz="1400" dirty="0">
              <a:latin typeface="Arial" panose="020B0604020202020204" pitchFamily="34" charset="0"/>
              <a:ea typeface="Stem Text" pitchFamily="34" charset="-52"/>
              <a:cs typeface="Arial" panose="020B06040202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06873"/>
            <a:ext cx="1608381" cy="652709"/>
          </a:xfrm>
          <a:prstGeom prst="rect">
            <a:avLst/>
          </a:prstGeom>
        </p:spPr>
      </p:pic>
      <p:sp>
        <p:nvSpPr>
          <p:cNvPr id="12" name="TextBox 7">
            <a:extLst>
              <a:ext uri="{FF2B5EF4-FFF2-40B4-BE49-F238E27FC236}">
                <a16:creationId xmlns:a16="http://schemas.microsoft.com/office/drawing/2014/main" id="{9DF45611-A929-40F7-BA72-7D1E958E72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0688" y="3214688"/>
            <a:ext cx="2987675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200" b="1" dirty="0">
                <a:ea typeface="Stem Text Bold"/>
                <a:cs typeface="Stem Text Bold"/>
              </a:rPr>
              <a:t>Гаврилов</a:t>
            </a:r>
          </a:p>
          <a:p>
            <a:pPr eaLnBrk="1" hangingPunct="1"/>
            <a:r>
              <a:rPr lang="ru-RU" altLang="ru-RU" sz="2200" b="1" dirty="0">
                <a:ea typeface="Stem Text Bold"/>
                <a:cs typeface="Stem Text Bold"/>
              </a:rPr>
              <a:t>Алексей Борисович</a:t>
            </a:r>
          </a:p>
          <a:p>
            <a:pPr eaLnBrk="1" hangingPunct="1"/>
            <a:endParaRPr lang="ru-RU" altLang="ru-RU" sz="2000" i="1" dirty="0">
              <a:latin typeface="Arial Black" panose="020B0A04020102020204" pitchFamily="34" charset="0"/>
              <a:ea typeface="Stem Text Bold"/>
              <a:cs typeface="Stem Text Bold"/>
            </a:endParaRPr>
          </a:p>
          <a:p>
            <a:r>
              <a:rPr lang="ru-RU" altLang="ru-RU" sz="1600" i="1" dirty="0">
                <a:ea typeface="Stem Text"/>
                <a:cs typeface="Stem Text"/>
              </a:rPr>
              <a:t>К.т.н., доцент</a:t>
            </a:r>
          </a:p>
          <a:p>
            <a:r>
              <a:rPr lang="ru-RU" altLang="ru-RU" sz="1600" i="1" dirty="0">
                <a:ea typeface="Stem Text"/>
                <a:cs typeface="Stem Text"/>
              </a:rPr>
              <a:t>Кафедра «Автоматика»</a:t>
            </a:r>
          </a:p>
        </p:txBody>
      </p:sp>
    </p:spTree>
    <p:extLst>
      <p:ext uri="{BB962C8B-B14F-4D97-AF65-F5344CB8AC3E}">
        <p14:creationId xmlns:p14="http://schemas.microsoft.com/office/powerpoint/2010/main" val="7418992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6" y="357175"/>
            <a:ext cx="8149339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Частотные характеристики датчиков 2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pic>
        <p:nvPicPr>
          <p:cNvPr id="11" name="Рисунок 10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460" y="678180"/>
            <a:ext cx="3467100" cy="352806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15" name="Object 6"/>
          <p:cNvGraphicFramePr>
            <a:graphicFrameLocks noChangeAspect="1"/>
          </p:cNvGraphicFramePr>
          <p:nvPr/>
        </p:nvGraphicFramePr>
        <p:xfrm>
          <a:off x="338138" y="975995"/>
          <a:ext cx="5376862" cy="896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84" name="Equation" r:id="rId4" imgW="2730240" imgH="457200" progId="Equation.DSMT4">
                  <p:embed/>
                </p:oleObj>
              </mc:Choice>
              <mc:Fallback>
                <p:oleObj name="Equation" r:id="rId4" imgW="2730240" imgH="4572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8138" y="975995"/>
                        <a:ext cx="5376862" cy="896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5" name="Object 9"/>
          <p:cNvGraphicFramePr>
            <a:graphicFrameLocks noChangeAspect="1"/>
          </p:cNvGraphicFramePr>
          <p:nvPr/>
        </p:nvGraphicFramePr>
        <p:xfrm>
          <a:off x="314960" y="2098674"/>
          <a:ext cx="1203754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85" name="Equation" r:id="rId6" imgW="317160" imgH="139680" progId="Equation.DSMT4">
                  <p:embed/>
                </p:oleObj>
              </mc:Choice>
              <mc:Fallback>
                <p:oleObj name="Equation" r:id="rId6" imgW="317160" imgH="13968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4960" y="2098674"/>
                        <a:ext cx="1203754" cy="530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6" name="Object 10"/>
          <p:cNvGraphicFramePr>
            <a:graphicFrameLocks noChangeAspect="1"/>
          </p:cNvGraphicFramePr>
          <p:nvPr/>
        </p:nvGraphicFramePr>
        <p:xfrm>
          <a:off x="1816100" y="2160588"/>
          <a:ext cx="3059113" cy="41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86" name="Equation" r:id="rId8" imgW="1485720" imgH="203040" progId="Equation.DSMT4">
                  <p:embed/>
                </p:oleObj>
              </mc:Choice>
              <mc:Fallback>
                <p:oleObj name="Equation" r:id="rId8" imgW="1485720" imgH="20304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6100" y="2160588"/>
                        <a:ext cx="3059113" cy="4175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7" name="Object 11"/>
          <p:cNvGraphicFramePr>
            <a:graphicFrameLocks noChangeAspect="1"/>
          </p:cNvGraphicFramePr>
          <p:nvPr/>
        </p:nvGraphicFramePr>
        <p:xfrm>
          <a:off x="357188" y="2809875"/>
          <a:ext cx="3165475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87" name="Equation" r:id="rId10" imgW="1536480" imgH="279360" progId="Equation.DSMT4">
                  <p:embed/>
                </p:oleObj>
              </mc:Choice>
              <mc:Fallback>
                <p:oleObj name="Equation" r:id="rId10" imgW="1536480" imgH="27936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7188" y="2809875"/>
                        <a:ext cx="3165475" cy="57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068" name="Object 12"/>
          <p:cNvGraphicFramePr>
            <a:graphicFrameLocks noChangeAspect="1"/>
          </p:cNvGraphicFramePr>
          <p:nvPr/>
        </p:nvGraphicFramePr>
        <p:xfrm>
          <a:off x="471488" y="3494088"/>
          <a:ext cx="2798762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88" name="Equation" r:id="rId12" imgW="1358640" imgH="457200" progId="Equation.DSMT4">
                  <p:embed/>
                </p:oleObj>
              </mc:Choice>
              <mc:Fallback>
                <p:oleObj name="Equation" r:id="rId12" imgW="1358640" imgH="45720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88" y="3494088"/>
                        <a:ext cx="2798762" cy="939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7">
            <a:extLst>
              <a:ext uri="{FF2B5EF4-FFF2-40B4-BE49-F238E27FC236}">
                <a16:creationId xmlns:a16="http://schemas.microsoft.com/office/drawing/2014/main" id="{DC822A45-AF7C-4923-AD61-9D743D4AA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7" y="357175"/>
            <a:ext cx="262988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Типовые звенья 1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pic>
        <p:nvPicPr>
          <p:cNvPr id="46082" name="Picture 2" descr="C:\Users\GavrilaMaster\ДФВ\Лекция4\ТиповыеЗвенья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578" y="762000"/>
            <a:ext cx="8104822" cy="3633886"/>
          </a:xfrm>
          <a:prstGeom prst="rect">
            <a:avLst/>
          </a:prstGeom>
          <a:noFill/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4DB06EFE-36EE-4994-82E2-FE22921CF0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7" y="357175"/>
            <a:ext cx="255368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Типовые звенья 2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pic>
        <p:nvPicPr>
          <p:cNvPr id="7" name="Picture 3" descr="C:\Users\GavrilaMaster\ДФВ\Лекция4\ТиповыеЗвенья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6238" y="894715"/>
            <a:ext cx="8423550" cy="3334385"/>
          </a:xfrm>
          <a:prstGeom prst="rect">
            <a:avLst/>
          </a:prstGeom>
          <a:noFill/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FC9516-CD85-4D3D-A02B-EAA8E7CC23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7" y="357175"/>
            <a:ext cx="324710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Структурные схемы ДС</a:t>
            </a:r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4626" y="2887980"/>
            <a:ext cx="5607444" cy="1813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9773" y="793124"/>
            <a:ext cx="2857287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Схема системы, представленная в виде совокупности (соединения) всех её элементов представленных передаточными функциями, называется структурной схемой динамической системы.</a:t>
            </a:r>
          </a:p>
          <a:p>
            <a:endParaRPr lang="ru-RU" sz="500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В состав структурных схем входят:</a:t>
            </a:r>
          </a:p>
          <a:p>
            <a:r>
              <a:rPr lang="ru-RU" dirty="0">
                <a:solidFill>
                  <a:srgbClr val="002060"/>
                </a:solidFill>
              </a:rPr>
              <a:t>1) линии связи со стрелками, указывающими направление передачи сигнала;</a:t>
            </a:r>
          </a:p>
          <a:p>
            <a:r>
              <a:rPr lang="ru-RU" dirty="0">
                <a:solidFill>
                  <a:srgbClr val="002060"/>
                </a:solidFill>
              </a:rPr>
              <a:t>2) узлы суммирования и вычитания (сравнения);</a:t>
            </a:r>
          </a:p>
          <a:p>
            <a:r>
              <a:rPr lang="ru-RU" dirty="0">
                <a:solidFill>
                  <a:srgbClr val="002060"/>
                </a:solidFill>
              </a:rPr>
              <a:t>зачерненный сектор или знак (-) указывает на инверсию входного сигнала;</a:t>
            </a:r>
          </a:p>
          <a:p>
            <a:r>
              <a:rPr lang="ru-RU" dirty="0">
                <a:solidFill>
                  <a:srgbClr val="002060"/>
                </a:solidFill>
              </a:rPr>
              <a:t>3) точки съема сигнала или точки разветвления:</a:t>
            </a:r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4363720" y="467995"/>
            <a:ext cx="457200" cy="342900"/>
          </a:xfrm>
          <a:prstGeom prst="rect">
            <a:avLst/>
          </a:prstGeom>
          <a:solidFill>
            <a:srgbClr val="FFFFFF"/>
          </a:solidFill>
          <a:ln w="15875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W1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5278120" y="467995"/>
            <a:ext cx="457200" cy="342900"/>
          </a:xfrm>
          <a:prstGeom prst="rect">
            <a:avLst/>
          </a:prstGeom>
          <a:solidFill>
            <a:srgbClr val="FFFFFF"/>
          </a:solidFill>
          <a:ln w="15875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W2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6535420" y="467995"/>
            <a:ext cx="457200" cy="342900"/>
          </a:xfrm>
          <a:prstGeom prst="rect">
            <a:avLst/>
          </a:prstGeom>
          <a:solidFill>
            <a:srgbClr val="FFFFFF"/>
          </a:solidFill>
          <a:ln w="15875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Wi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2" name="Rectangle 6"/>
          <p:cNvSpPr>
            <a:spLocks noChangeArrowheads="1"/>
          </p:cNvSpPr>
          <p:nvPr/>
        </p:nvSpPr>
        <p:spPr bwMode="auto">
          <a:xfrm>
            <a:off x="7449820" y="467995"/>
            <a:ext cx="457200" cy="342900"/>
          </a:xfrm>
          <a:prstGeom prst="rect">
            <a:avLst/>
          </a:prstGeom>
          <a:solidFill>
            <a:srgbClr val="FFFFFF"/>
          </a:solidFill>
          <a:ln w="15875">
            <a:solidFill>
              <a:srgbClr val="00206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1" u="none" strike="noStrike" cap="none" normalizeH="0" baseline="0" dirty="0" err="1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cs typeface="Arial" pitchFamily="34" charset="0"/>
              </a:rPr>
              <a:t>Wn</a:t>
            </a:r>
            <a:endParaRPr kumimoji="0" lang="ru-RU" sz="1400" b="1" i="0" u="none" strike="noStrike" cap="none" normalizeH="0" baseline="0" dirty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0183" name="Line 7"/>
          <p:cNvSpPr>
            <a:spLocks noChangeShapeType="1"/>
          </p:cNvSpPr>
          <p:nvPr/>
        </p:nvSpPr>
        <p:spPr bwMode="auto">
          <a:xfrm>
            <a:off x="3906520" y="629920"/>
            <a:ext cx="457200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4" name="Line 8"/>
          <p:cNvSpPr>
            <a:spLocks noChangeShapeType="1"/>
          </p:cNvSpPr>
          <p:nvPr/>
        </p:nvSpPr>
        <p:spPr bwMode="auto">
          <a:xfrm>
            <a:off x="4820920" y="618808"/>
            <a:ext cx="457200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5" name="Line 9"/>
          <p:cNvSpPr>
            <a:spLocks noChangeShapeType="1"/>
          </p:cNvSpPr>
          <p:nvPr/>
        </p:nvSpPr>
        <p:spPr bwMode="auto">
          <a:xfrm>
            <a:off x="6992620" y="629920"/>
            <a:ext cx="457200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6" name="Line 10"/>
          <p:cNvSpPr>
            <a:spLocks noChangeShapeType="1"/>
          </p:cNvSpPr>
          <p:nvPr/>
        </p:nvSpPr>
        <p:spPr bwMode="auto">
          <a:xfrm>
            <a:off x="7907020" y="629920"/>
            <a:ext cx="457200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7" name="Line 11"/>
          <p:cNvSpPr>
            <a:spLocks noChangeShapeType="1"/>
          </p:cNvSpPr>
          <p:nvPr/>
        </p:nvSpPr>
        <p:spPr bwMode="auto">
          <a:xfrm>
            <a:off x="5735320" y="601345"/>
            <a:ext cx="228600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0188" name="Line 12"/>
          <p:cNvSpPr>
            <a:spLocks noChangeShapeType="1"/>
          </p:cNvSpPr>
          <p:nvPr/>
        </p:nvSpPr>
        <p:spPr bwMode="auto">
          <a:xfrm>
            <a:off x="6192520" y="601345"/>
            <a:ext cx="342900" cy="0"/>
          </a:xfrm>
          <a:prstGeom prst="line">
            <a:avLst/>
          </a:prstGeom>
          <a:noFill/>
          <a:ln w="15875">
            <a:solidFill>
              <a:srgbClr val="00206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6033135" y="600075"/>
            <a:ext cx="106680" cy="0"/>
          </a:xfrm>
          <a:prstGeom prst="line">
            <a:avLst/>
          </a:prstGeom>
          <a:ln w="127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0189" name="Object 13"/>
          <p:cNvGraphicFramePr>
            <a:graphicFrameLocks noChangeAspect="1"/>
          </p:cNvGraphicFramePr>
          <p:nvPr/>
        </p:nvGraphicFramePr>
        <p:xfrm>
          <a:off x="5710555" y="807720"/>
          <a:ext cx="1033145" cy="6638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56" name="Equation" r:id="rId4" imgW="698400" imgH="431640" progId="Equation.DSMT4">
                  <p:embed/>
                </p:oleObj>
              </mc:Choice>
              <mc:Fallback>
                <p:oleObj name="Equation" r:id="rId4" imgW="698400" imgH="43164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0555" y="807720"/>
                        <a:ext cx="1033145" cy="66384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91" name="Object 15"/>
          <p:cNvGraphicFramePr>
            <a:graphicFrameLocks noChangeAspect="1"/>
          </p:cNvGraphicFramePr>
          <p:nvPr/>
        </p:nvGraphicFramePr>
        <p:xfrm>
          <a:off x="3965258" y="708660"/>
          <a:ext cx="272755" cy="1955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57" name="Equation" r:id="rId6" imgW="177480" imgH="152280" progId="Equation.DSMT4">
                  <p:embed/>
                </p:oleObj>
              </mc:Choice>
              <mc:Fallback>
                <p:oleObj name="Equation" r:id="rId6" imgW="177480" imgH="15228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5258" y="708660"/>
                        <a:ext cx="272755" cy="1955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192" name="Object 16"/>
          <p:cNvGraphicFramePr>
            <a:graphicFrameLocks noChangeAspect="1"/>
          </p:cNvGraphicFramePr>
          <p:nvPr/>
        </p:nvGraphicFramePr>
        <p:xfrm>
          <a:off x="7993380" y="691516"/>
          <a:ext cx="264160" cy="2347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58" name="Equation" r:id="rId8" imgW="152280" imgH="152280" progId="Equation.DSMT4">
                  <p:embed/>
                </p:oleObj>
              </mc:Choice>
              <mc:Fallback>
                <p:oleObj name="Equation" r:id="rId8" imgW="152280" imgH="15228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93380" y="691516"/>
                        <a:ext cx="264160" cy="23474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0193" name="Group 17"/>
          <p:cNvGrpSpPr>
            <a:grpSpLocks/>
          </p:cNvGrpSpPr>
          <p:nvPr/>
        </p:nvGrpSpPr>
        <p:grpSpPr bwMode="auto">
          <a:xfrm>
            <a:off x="3613188" y="1537970"/>
            <a:ext cx="1850351" cy="1167130"/>
            <a:chOff x="2024" y="2723"/>
            <a:chExt cx="2536" cy="1562"/>
          </a:xfrm>
        </p:grpSpPr>
        <p:sp>
          <p:nvSpPr>
            <p:cNvPr id="50194" name="Rectangle 18"/>
            <p:cNvSpPr>
              <a:spLocks noChangeArrowheads="1"/>
            </p:cNvSpPr>
            <p:nvPr/>
          </p:nvSpPr>
          <p:spPr bwMode="auto">
            <a:xfrm>
              <a:off x="2787" y="2723"/>
              <a:ext cx="720" cy="4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W1</a:t>
              </a:r>
              <a:endPara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195" name="Rectangle 19"/>
            <p:cNvSpPr>
              <a:spLocks noChangeArrowheads="1"/>
            </p:cNvSpPr>
            <p:nvPr/>
          </p:nvSpPr>
          <p:spPr bwMode="auto">
            <a:xfrm>
              <a:off x="2787" y="3869"/>
              <a:ext cx="720" cy="41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Wn</a:t>
              </a:r>
              <a:endPara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196" name="Line 20"/>
            <p:cNvSpPr>
              <a:spLocks noChangeShapeType="1"/>
            </p:cNvSpPr>
            <p:nvPr/>
          </p:nvSpPr>
          <p:spPr bwMode="auto">
            <a:xfrm>
              <a:off x="2369" y="2926"/>
              <a:ext cx="41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197" name="Line 21"/>
            <p:cNvSpPr>
              <a:spLocks noChangeShapeType="1"/>
            </p:cNvSpPr>
            <p:nvPr/>
          </p:nvSpPr>
          <p:spPr bwMode="auto">
            <a:xfrm>
              <a:off x="2398" y="4044"/>
              <a:ext cx="39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198" name="Line 22"/>
            <p:cNvSpPr>
              <a:spLocks noChangeShapeType="1"/>
            </p:cNvSpPr>
            <p:nvPr/>
          </p:nvSpPr>
          <p:spPr bwMode="auto">
            <a:xfrm>
              <a:off x="2408" y="3482"/>
              <a:ext cx="36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199" name="AutoShape 23"/>
            <p:cNvSpPr>
              <a:spLocks noChangeArrowheads="1"/>
            </p:cNvSpPr>
            <p:nvPr/>
          </p:nvSpPr>
          <p:spPr bwMode="auto">
            <a:xfrm>
              <a:off x="3861" y="3307"/>
              <a:ext cx="360" cy="360"/>
            </a:xfrm>
            <a:prstGeom prst="flowChartSummingJunction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0" name="Line 24"/>
            <p:cNvSpPr>
              <a:spLocks noChangeShapeType="1"/>
            </p:cNvSpPr>
            <p:nvPr/>
          </p:nvSpPr>
          <p:spPr bwMode="auto">
            <a:xfrm>
              <a:off x="3507" y="4069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1" name="Line 25"/>
            <p:cNvSpPr>
              <a:spLocks noChangeShapeType="1"/>
            </p:cNvSpPr>
            <p:nvPr/>
          </p:nvSpPr>
          <p:spPr bwMode="auto">
            <a:xfrm>
              <a:off x="3509" y="2929"/>
              <a:ext cx="51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2" name="Rectangle 26"/>
            <p:cNvSpPr>
              <a:spLocks noChangeArrowheads="1"/>
            </p:cNvSpPr>
            <p:nvPr/>
          </p:nvSpPr>
          <p:spPr bwMode="auto">
            <a:xfrm>
              <a:off x="2787" y="3286"/>
              <a:ext cx="720" cy="41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 err="1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Wi</a:t>
              </a:r>
              <a:endPara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203" name="Line 27"/>
            <p:cNvSpPr>
              <a:spLocks noChangeShapeType="1"/>
            </p:cNvSpPr>
            <p:nvPr/>
          </p:nvSpPr>
          <p:spPr bwMode="auto">
            <a:xfrm>
              <a:off x="3504" y="3489"/>
              <a:ext cx="36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4" name="Line 28"/>
            <p:cNvSpPr>
              <a:spLocks noChangeShapeType="1"/>
            </p:cNvSpPr>
            <p:nvPr/>
          </p:nvSpPr>
          <p:spPr bwMode="auto">
            <a:xfrm>
              <a:off x="2024" y="3484"/>
              <a:ext cx="36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5" name="Line 29"/>
            <p:cNvSpPr>
              <a:spLocks noChangeShapeType="1"/>
            </p:cNvSpPr>
            <p:nvPr/>
          </p:nvSpPr>
          <p:spPr bwMode="auto">
            <a:xfrm flipV="1">
              <a:off x="4035" y="3680"/>
              <a:ext cx="0" cy="3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6" name="Line 30"/>
            <p:cNvSpPr>
              <a:spLocks noChangeShapeType="1"/>
            </p:cNvSpPr>
            <p:nvPr/>
          </p:nvSpPr>
          <p:spPr bwMode="auto">
            <a:xfrm>
              <a:off x="2372" y="2954"/>
              <a:ext cx="26" cy="107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7" name="Line 31"/>
            <p:cNvSpPr>
              <a:spLocks noChangeShapeType="1"/>
            </p:cNvSpPr>
            <p:nvPr/>
          </p:nvSpPr>
          <p:spPr bwMode="auto">
            <a:xfrm>
              <a:off x="4020" y="2924"/>
              <a:ext cx="0" cy="38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08" name="Line 32"/>
            <p:cNvSpPr>
              <a:spLocks noChangeShapeType="1"/>
            </p:cNvSpPr>
            <p:nvPr/>
          </p:nvSpPr>
          <p:spPr bwMode="auto">
            <a:xfrm>
              <a:off x="4215" y="3489"/>
              <a:ext cx="34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4165352" y="962483"/>
            <a:ext cx="167156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Последовательно</a:t>
            </a:r>
          </a:p>
          <a:p>
            <a:endParaRPr lang="ru-RU" sz="500" dirty="0"/>
          </a:p>
        </p:txBody>
      </p:sp>
      <p:sp>
        <p:nvSpPr>
          <p:cNvPr id="42" name="TextBox 41"/>
          <p:cNvSpPr txBox="1"/>
          <p:nvPr/>
        </p:nvSpPr>
        <p:spPr>
          <a:xfrm>
            <a:off x="5300732" y="2242643"/>
            <a:ext cx="130580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Параллельно</a:t>
            </a:r>
          </a:p>
          <a:p>
            <a:endParaRPr lang="ru-RU" sz="500" dirty="0"/>
          </a:p>
        </p:txBody>
      </p:sp>
      <p:graphicFrame>
        <p:nvGraphicFramePr>
          <p:cNvPr id="50210" name="Object 34"/>
          <p:cNvGraphicFramePr>
            <a:graphicFrameLocks noChangeAspect="1"/>
          </p:cNvGraphicFramePr>
          <p:nvPr/>
        </p:nvGraphicFramePr>
        <p:xfrm>
          <a:off x="5525770" y="1674788"/>
          <a:ext cx="1019810" cy="6607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59" name="Equation" r:id="rId10" imgW="672840" imgH="431640" progId="Equation.DSMT4">
                  <p:embed/>
                </p:oleObj>
              </mc:Choice>
              <mc:Fallback>
                <p:oleObj name="Equation" r:id="rId10" imgW="672840" imgH="431640" progId="Equation.DSMT4">
                  <p:embed/>
                  <p:pic>
                    <p:nvPicPr>
                      <p:cNvPr id="0" name="Picture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5770" y="1674788"/>
                        <a:ext cx="1019810" cy="66074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0211" name="Group 35"/>
          <p:cNvGrpSpPr>
            <a:grpSpLocks/>
          </p:cNvGrpSpPr>
          <p:nvPr/>
        </p:nvGrpSpPr>
        <p:grpSpPr bwMode="auto">
          <a:xfrm>
            <a:off x="6904355" y="1432560"/>
            <a:ext cx="1934910" cy="830580"/>
            <a:chOff x="1766" y="5170"/>
            <a:chExt cx="2687" cy="1122"/>
          </a:xfrm>
        </p:grpSpPr>
        <p:sp>
          <p:nvSpPr>
            <p:cNvPr id="50212" name="Rectangle 36"/>
            <p:cNvSpPr>
              <a:spLocks noChangeArrowheads="1"/>
            </p:cNvSpPr>
            <p:nvPr/>
          </p:nvSpPr>
          <p:spPr bwMode="auto">
            <a:xfrm>
              <a:off x="3037" y="5170"/>
              <a:ext cx="708" cy="4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W</a:t>
              </a:r>
              <a:r>
                <a:rPr kumimoji="0" lang="en-US" sz="1400" b="1" i="1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</a:t>
              </a:r>
              <a:endPara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213" name="Rectangle 37"/>
            <p:cNvSpPr>
              <a:spLocks noChangeArrowheads="1"/>
            </p:cNvSpPr>
            <p:nvPr/>
          </p:nvSpPr>
          <p:spPr bwMode="auto">
            <a:xfrm>
              <a:off x="3032" y="5877"/>
              <a:ext cx="720" cy="41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1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W</a:t>
              </a:r>
              <a:r>
                <a:rPr kumimoji="0" lang="en-US" sz="1400" b="1" i="1" u="none" strike="noStrike" cap="none" normalizeH="0" baseline="-2500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2</a:t>
              </a:r>
              <a:endParaRPr kumimoji="0" lang="ru-RU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0214" name="AutoShape 38"/>
            <p:cNvSpPr>
              <a:spLocks noChangeArrowheads="1"/>
            </p:cNvSpPr>
            <p:nvPr/>
          </p:nvSpPr>
          <p:spPr bwMode="auto">
            <a:xfrm>
              <a:off x="2306" y="5210"/>
              <a:ext cx="360" cy="360"/>
            </a:xfrm>
            <a:prstGeom prst="flowChartSummingJunction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15" name="Line 39"/>
            <p:cNvSpPr>
              <a:spLocks noChangeShapeType="1"/>
            </p:cNvSpPr>
            <p:nvPr/>
          </p:nvSpPr>
          <p:spPr bwMode="auto">
            <a:xfrm>
              <a:off x="1766" y="5390"/>
              <a:ext cx="54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16" name="Line 40"/>
            <p:cNvSpPr>
              <a:spLocks noChangeShapeType="1"/>
            </p:cNvSpPr>
            <p:nvPr/>
          </p:nvSpPr>
          <p:spPr bwMode="auto">
            <a:xfrm>
              <a:off x="2672" y="5390"/>
              <a:ext cx="352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17" name="Line 41"/>
            <p:cNvSpPr>
              <a:spLocks noChangeShapeType="1"/>
            </p:cNvSpPr>
            <p:nvPr/>
          </p:nvSpPr>
          <p:spPr bwMode="auto">
            <a:xfrm>
              <a:off x="3760" y="5373"/>
              <a:ext cx="693" cy="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18" name="Line 42"/>
            <p:cNvSpPr>
              <a:spLocks noChangeShapeType="1"/>
            </p:cNvSpPr>
            <p:nvPr/>
          </p:nvSpPr>
          <p:spPr bwMode="auto">
            <a:xfrm flipH="1">
              <a:off x="2475" y="6087"/>
              <a:ext cx="54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19" name="Line 43"/>
            <p:cNvSpPr>
              <a:spLocks noChangeShapeType="1"/>
            </p:cNvSpPr>
            <p:nvPr/>
          </p:nvSpPr>
          <p:spPr bwMode="auto">
            <a:xfrm flipV="1">
              <a:off x="2490" y="5560"/>
              <a:ext cx="0" cy="529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0220" name="Line 44"/>
            <p:cNvSpPr>
              <a:spLocks noChangeShapeType="1"/>
            </p:cNvSpPr>
            <p:nvPr/>
          </p:nvSpPr>
          <p:spPr bwMode="auto">
            <a:xfrm>
              <a:off x="4121" y="5396"/>
              <a:ext cx="0" cy="70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oval" w="sm" len="sm"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50221" name="Line 45"/>
          <p:cNvSpPr>
            <a:spLocks noChangeShapeType="1"/>
          </p:cNvSpPr>
          <p:nvPr/>
        </p:nvSpPr>
        <p:spPr bwMode="auto">
          <a:xfrm flipH="1" flipV="1">
            <a:off x="8338930" y="2110408"/>
            <a:ext cx="271670" cy="331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5" name="TextBox 54"/>
          <p:cNvSpPr txBox="1"/>
          <p:nvPr/>
        </p:nvSpPr>
        <p:spPr>
          <a:xfrm>
            <a:off x="7175252" y="2707463"/>
            <a:ext cx="158774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u="sng" dirty="0">
                <a:solidFill>
                  <a:srgbClr val="002060"/>
                </a:solidFill>
              </a:rPr>
              <a:t>Обратная связь</a:t>
            </a:r>
          </a:p>
          <a:p>
            <a:endParaRPr lang="ru-RU" sz="500" dirty="0"/>
          </a:p>
        </p:txBody>
      </p:sp>
      <p:graphicFrame>
        <p:nvGraphicFramePr>
          <p:cNvPr id="50222" name="Object 46"/>
          <p:cNvGraphicFramePr>
            <a:graphicFrameLocks noChangeAspect="1"/>
          </p:cNvGraphicFramePr>
          <p:nvPr/>
        </p:nvGraphicFramePr>
        <p:xfrm>
          <a:off x="6916420" y="1708785"/>
          <a:ext cx="273050" cy="19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60" name="Equation" r:id="rId12" imgW="177480" imgH="152280" progId="Equation.DSMT4">
                  <p:embed/>
                </p:oleObj>
              </mc:Choice>
              <mc:Fallback>
                <p:oleObj name="Equation" r:id="rId12" imgW="177480" imgH="152280" progId="Equation.DSMT4">
                  <p:embed/>
                  <p:pic>
                    <p:nvPicPr>
                      <p:cNvPr id="0" name="Picture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16420" y="1708785"/>
                        <a:ext cx="273050" cy="196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223" name="Object 47"/>
          <p:cNvGraphicFramePr>
            <a:graphicFrameLocks noChangeAspect="1"/>
          </p:cNvGraphicFramePr>
          <p:nvPr/>
        </p:nvGraphicFramePr>
        <p:xfrm>
          <a:off x="3563620" y="1838325"/>
          <a:ext cx="273050" cy="196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61" name="Equation" r:id="rId14" imgW="177480" imgH="152280" progId="Equation.DSMT4">
                  <p:embed/>
                </p:oleObj>
              </mc:Choice>
              <mc:Fallback>
                <p:oleObj name="Equation" r:id="rId14" imgW="177480" imgH="152280" progId="Equation.DSMT4">
                  <p:embed/>
                  <p:pic>
                    <p:nvPicPr>
                      <p:cNvPr id="0" name="Picture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3620" y="1838325"/>
                        <a:ext cx="273050" cy="196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224" name="Object 48"/>
          <p:cNvGraphicFramePr>
            <a:graphicFrameLocks noChangeAspect="1"/>
          </p:cNvGraphicFramePr>
          <p:nvPr/>
        </p:nvGraphicFramePr>
        <p:xfrm>
          <a:off x="8689340" y="1692910"/>
          <a:ext cx="263525" cy="23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62" name="Equation" r:id="rId15" imgW="152280" imgH="152280" progId="Equation.DSMT4">
                  <p:embed/>
                </p:oleObj>
              </mc:Choice>
              <mc:Fallback>
                <p:oleObj name="Equation" r:id="rId15" imgW="152280" imgH="152280" progId="Equation.DSMT4">
                  <p:embed/>
                  <p:pic>
                    <p:nvPicPr>
                      <p:cNvPr id="0" name="Picture 4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89340" y="1692910"/>
                        <a:ext cx="263525" cy="233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0225" name="Object 49"/>
          <p:cNvGraphicFramePr>
            <a:graphicFrameLocks noChangeAspect="1"/>
          </p:cNvGraphicFramePr>
          <p:nvPr/>
        </p:nvGraphicFramePr>
        <p:xfrm>
          <a:off x="5168900" y="1769110"/>
          <a:ext cx="263525" cy="233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63" name="Equation" r:id="rId17" imgW="152280" imgH="152280" progId="Equation.DSMT4">
                  <p:embed/>
                </p:oleObj>
              </mc:Choice>
              <mc:Fallback>
                <p:oleObj name="Equation" r:id="rId17" imgW="152280" imgH="152280" progId="Equation.DSMT4">
                  <p:embed/>
                  <p:pic>
                    <p:nvPicPr>
                      <p:cNvPr id="0" name="Picture 4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68900" y="1769110"/>
                        <a:ext cx="263525" cy="2333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227" name="Rectangle 5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0228" name="Object 52"/>
          <p:cNvGraphicFramePr>
            <a:graphicFrameLocks noChangeAspect="1"/>
          </p:cNvGraphicFramePr>
          <p:nvPr/>
        </p:nvGraphicFramePr>
        <p:xfrm>
          <a:off x="6837998" y="2346959"/>
          <a:ext cx="2020469" cy="3832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64" name="Equation" r:id="rId18" imgW="1206360" imgH="228600" progId="Equation.DSMT4">
                  <p:embed/>
                </p:oleObj>
              </mc:Choice>
              <mc:Fallback>
                <p:oleObj name="Equation" r:id="rId18" imgW="1206360" imgH="228600" progId="Equation.DSMT4">
                  <p:embed/>
                  <p:pic>
                    <p:nvPicPr>
                      <p:cNvPr id="0" name="Picture 5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7998" y="2346959"/>
                        <a:ext cx="2020469" cy="38322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7" name="TextBox 7">
            <a:extLst>
              <a:ext uri="{FF2B5EF4-FFF2-40B4-BE49-F238E27FC236}">
                <a16:creationId xmlns:a16="http://schemas.microsoft.com/office/drawing/2014/main" id="{F5FB72B1-D51A-4D6A-BB0B-86783332CF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13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7" y="357175"/>
            <a:ext cx="4929620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Временные характеристики датчиков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2012" y="932002"/>
            <a:ext cx="247166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Дельта</a:t>
            </a:r>
            <a:r>
              <a:rPr lang="en-US" sz="1400" b="1" dirty="0">
                <a:solidFill>
                  <a:srgbClr val="002060"/>
                </a:solidFill>
              </a:rPr>
              <a:t>-</a:t>
            </a:r>
            <a:r>
              <a:rPr lang="ru-RU" sz="1400" b="1" dirty="0">
                <a:solidFill>
                  <a:srgbClr val="002060"/>
                </a:solidFill>
              </a:rPr>
              <a:t>функция</a:t>
            </a:r>
            <a:r>
              <a:rPr lang="en-US" sz="1400" b="1" dirty="0">
                <a:solidFill>
                  <a:srgbClr val="002060"/>
                </a:solidFill>
              </a:rPr>
              <a:t> </a:t>
            </a:r>
            <a:r>
              <a:rPr lang="ru-RU" sz="1400" b="1" dirty="0">
                <a:solidFill>
                  <a:srgbClr val="002060"/>
                </a:solidFill>
              </a:rPr>
              <a:t>Дирака</a:t>
            </a:r>
            <a:endParaRPr lang="ru-RU" sz="1400" dirty="0">
              <a:solidFill>
                <a:srgbClr val="002060"/>
              </a:solidFill>
            </a:endParaRPr>
          </a:p>
          <a:p>
            <a:endParaRPr lang="ru-RU" sz="500" dirty="0"/>
          </a:p>
        </p:txBody>
      </p:sp>
      <p:sp>
        <p:nvSpPr>
          <p:cNvPr id="14" name="TextBox 1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42692" y="581482"/>
            <a:ext cx="300506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Единичная функция</a:t>
            </a:r>
            <a:r>
              <a:rPr lang="en-US" sz="1400" b="1" dirty="0">
                <a:solidFill>
                  <a:srgbClr val="002060"/>
                </a:solidFill>
              </a:rPr>
              <a:t> </a:t>
            </a:r>
            <a:r>
              <a:rPr lang="ru-RU" sz="1400" b="1" dirty="0">
                <a:solidFill>
                  <a:srgbClr val="002060"/>
                </a:solidFill>
              </a:rPr>
              <a:t>Хэвисайда</a:t>
            </a:r>
            <a:endParaRPr lang="ru-RU" sz="1400" dirty="0">
              <a:solidFill>
                <a:srgbClr val="002060"/>
              </a:solidFill>
            </a:endParaRPr>
          </a:p>
          <a:p>
            <a:endParaRPr lang="ru-RU" sz="500" dirty="0"/>
          </a:p>
        </p:txBody>
      </p:sp>
      <p:pic>
        <p:nvPicPr>
          <p:cNvPr id="13" name="Рисунок 12" descr="https://upload.wikimedia.org/wikipedia/commons/thumb/4/48/Dirac_distribution_PDF.svg/1280px-Dirac_distribution_PDF.svg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69235" y="947261"/>
            <a:ext cx="2359025" cy="2397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1240" y="2510214"/>
            <a:ext cx="2446020" cy="16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34820" name="Object 4"/>
          <p:cNvGraphicFramePr>
            <a:graphicFrameLocks noChangeAspect="1"/>
          </p:cNvGraphicFramePr>
          <p:nvPr/>
        </p:nvGraphicFramePr>
        <p:xfrm>
          <a:off x="736283" y="2777490"/>
          <a:ext cx="1379537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4" name="Equation" r:id="rId5" imgW="723600" imgH="253800" progId="Equation.DSMT4">
                  <p:embed/>
                </p:oleObj>
              </mc:Choice>
              <mc:Fallback>
                <p:oleObj name="Equation" r:id="rId5" imgW="723600" imgH="25380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283" y="2777490"/>
                        <a:ext cx="1379537" cy="388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7116128" y="2156460"/>
          <a:ext cx="1379537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5" name="Equation" r:id="rId7" imgW="723600" imgH="393480" progId="Equation.DSMT4">
                  <p:embed/>
                </p:oleObj>
              </mc:Choice>
              <mc:Fallback>
                <p:oleObj name="Equation" r:id="rId7" imgW="723600" imgH="39348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16128" y="2156460"/>
                        <a:ext cx="1379537" cy="6032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2" name="Object 6"/>
          <p:cNvGraphicFramePr>
            <a:graphicFrameLocks noChangeAspect="1"/>
          </p:cNvGraphicFramePr>
          <p:nvPr/>
        </p:nvGraphicFramePr>
        <p:xfrm>
          <a:off x="6002338" y="1004253"/>
          <a:ext cx="2265362" cy="11217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6" name="Equation" r:id="rId9" imgW="1041120" imgH="888840" progId="Equation.DSMT4">
                  <p:embed/>
                </p:oleObj>
              </mc:Choice>
              <mc:Fallback>
                <p:oleObj name="Equation" r:id="rId9" imgW="1041120" imgH="8888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2338" y="1004253"/>
                        <a:ext cx="2265362" cy="112172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3" name="Object 7"/>
          <p:cNvGraphicFramePr>
            <a:graphicFrameLocks noChangeAspect="1"/>
          </p:cNvGraphicFramePr>
          <p:nvPr/>
        </p:nvGraphicFramePr>
        <p:xfrm>
          <a:off x="336550" y="1280161"/>
          <a:ext cx="2408106" cy="655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7" name="Equation" r:id="rId11" imgW="1168200" imgH="457200" progId="Equation.DSMT4">
                  <p:embed/>
                </p:oleObj>
              </mc:Choice>
              <mc:Fallback>
                <p:oleObj name="Equation" r:id="rId11" imgW="1168200" imgH="45720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6550" y="1280161"/>
                        <a:ext cx="2408106" cy="6553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4" name="Object 8"/>
          <p:cNvGraphicFramePr>
            <a:graphicFrameLocks noChangeAspect="1"/>
          </p:cNvGraphicFramePr>
          <p:nvPr/>
        </p:nvGraphicFramePr>
        <p:xfrm>
          <a:off x="682625" y="1909445"/>
          <a:ext cx="1427163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8" name="Equation" r:id="rId13" imgW="749160" imgH="482400" progId="Equation.DSMT4">
                  <p:embed/>
                </p:oleObj>
              </mc:Choice>
              <mc:Fallback>
                <p:oleObj name="Equation" r:id="rId13" imgW="749160" imgH="48240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2625" y="1909445"/>
                        <a:ext cx="1427163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401072" y="3385642"/>
            <a:ext cx="268502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Импульсная характеристика ДС</a:t>
            </a:r>
            <a:endParaRPr lang="ru-RU" sz="1400" dirty="0">
              <a:solidFill>
                <a:srgbClr val="002060"/>
              </a:solidFill>
            </a:endParaRPr>
          </a:p>
          <a:p>
            <a:endParaRPr lang="ru-RU" sz="500" dirty="0"/>
          </a:p>
        </p:txBody>
      </p:sp>
      <p:graphicFrame>
        <p:nvGraphicFramePr>
          <p:cNvPr id="34825" name="Object 9"/>
          <p:cNvGraphicFramePr>
            <a:graphicFrameLocks noChangeAspect="1"/>
          </p:cNvGraphicFramePr>
          <p:nvPr/>
        </p:nvGraphicFramePr>
        <p:xfrm>
          <a:off x="482600" y="3844925"/>
          <a:ext cx="5275263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49" name="Equation" r:id="rId15" imgW="2768400" imgH="253800" progId="Equation.DSMT4">
                  <p:embed/>
                </p:oleObj>
              </mc:Choice>
              <mc:Fallback>
                <p:oleObj name="Equation" r:id="rId15" imgW="2768400" imgH="25380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2600" y="3844925"/>
                        <a:ext cx="5275263" cy="388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Скругленный прямоугольник 15"/>
          <p:cNvSpPr/>
          <p:nvPr/>
        </p:nvSpPr>
        <p:spPr>
          <a:xfrm>
            <a:off x="633962" y="2719802"/>
            <a:ext cx="1583458" cy="49583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7065242" y="2133062"/>
            <a:ext cx="1507258" cy="671098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TextBox 7">
            <a:extLst>
              <a:ext uri="{FF2B5EF4-FFF2-40B4-BE49-F238E27FC236}">
                <a16:creationId xmlns:a16="http://schemas.microsoft.com/office/drawing/2014/main" id="{D1E94450-47B5-496B-9FE1-14D0AD4FE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716" y="279901"/>
            <a:ext cx="4518463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Использование характеристик ДС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6292" y="771982"/>
            <a:ext cx="422426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Экспериментальное определение характеристик ДС</a:t>
            </a:r>
            <a:endParaRPr lang="ru-RU" sz="1400" dirty="0">
              <a:solidFill>
                <a:srgbClr val="002060"/>
              </a:solidFill>
            </a:endParaRPr>
          </a:p>
          <a:p>
            <a:endParaRPr lang="ru-RU" sz="500" dirty="0"/>
          </a:p>
        </p:txBody>
      </p:sp>
      <p:sp>
        <p:nvSpPr>
          <p:cNvPr id="9" name="TextBox 8"/>
          <p:cNvSpPr txBox="1"/>
          <p:nvPr/>
        </p:nvSpPr>
        <p:spPr>
          <a:xfrm>
            <a:off x="355352" y="3019882"/>
            <a:ext cx="422426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Коррекция динамических погрешностей ДС</a:t>
            </a:r>
            <a:endParaRPr lang="ru-RU" sz="1400" dirty="0">
              <a:solidFill>
                <a:srgbClr val="002060"/>
              </a:solidFill>
            </a:endParaRPr>
          </a:p>
          <a:p>
            <a:endParaRPr lang="ru-RU" sz="500" dirty="0"/>
          </a:p>
        </p:txBody>
      </p:sp>
      <p:graphicFrame>
        <p:nvGraphicFramePr>
          <p:cNvPr id="43009" name="Object 1"/>
          <p:cNvGraphicFramePr>
            <a:graphicFrameLocks noChangeAspect="1"/>
          </p:cNvGraphicFramePr>
          <p:nvPr/>
        </p:nvGraphicFramePr>
        <p:xfrm>
          <a:off x="409575" y="3433445"/>
          <a:ext cx="3071813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0" name="Equation" r:id="rId3" imgW="1612800" imgH="203040" progId="Equation.DSMT4">
                  <p:embed/>
                </p:oleObj>
              </mc:Choice>
              <mc:Fallback>
                <p:oleObj name="Equation" r:id="rId3" imgW="1612800" imgH="20304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9575" y="3433445"/>
                        <a:ext cx="3071813" cy="312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Picture 2" descr="https://studfile.net/html/2706/215/html_W8Phn1usBN.AthJ/img-WhQC7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8523" y="528003"/>
            <a:ext cx="4234497" cy="3632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3" name="Object 1"/>
          <p:cNvGraphicFramePr>
            <a:graphicFrameLocks noChangeAspect="1"/>
          </p:cNvGraphicFramePr>
          <p:nvPr/>
        </p:nvGraphicFramePr>
        <p:xfrm>
          <a:off x="310198" y="1216025"/>
          <a:ext cx="4427537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1" name="Equation" r:id="rId6" imgW="2323800" imgH="253800" progId="Equation.DSMT4">
                  <p:embed/>
                </p:oleObj>
              </mc:Choice>
              <mc:Fallback>
                <p:oleObj name="Equation" r:id="rId6" imgW="2323800" imgH="253800" progId="Equation.DSMT4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0198" y="1216025"/>
                        <a:ext cx="4427537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317252" y="2235022"/>
            <a:ext cx="4224268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Восстановление входных сигналов ДС</a:t>
            </a:r>
            <a:endParaRPr lang="ru-RU" sz="1400" dirty="0">
              <a:solidFill>
                <a:srgbClr val="002060"/>
              </a:solidFill>
            </a:endParaRPr>
          </a:p>
          <a:p>
            <a:endParaRPr lang="ru-RU" sz="500" dirty="0"/>
          </a:p>
        </p:txBody>
      </p:sp>
      <p:graphicFrame>
        <p:nvGraphicFramePr>
          <p:cNvPr id="43012" name="Object 4"/>
          <p:cNvGraphicFramePr>
            <a:graphicFrameLocks noChangeAspect="1"/>
          </p:cNvGraphicFramePr>
          <p:nvPr/>
        </p:nvGraphicFramePr>
        <p:xfrm>
          <a:off x="372745" y="2618423"/>
          <a:ext cx="2709863" cy="331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2" name="Equation" r:id="rId8" imgW="1422360" imgH="215640" progId="Equation.DSMT4">
                  <p:embed/>
                </p:oleObj>
              </mc:Choice>
              <mc:Fallback>
                <p:oleObj name="Equation" r:id="rId8" imgW="1422360" imgH="215640" progId="Equation.DSMT4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2745" y="2618423"/>
                        <a:ext cx="2709863" cy="3317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3" name="Object 5"/>
          <p:cNvGraphicFramePr>
            <a:graphicFrameLocks noChangeAspect="1"/>
          </p:cNvGraphicFramePr>
          <p:nvPr/>
        </p:nvGraphicFramePr>
        <p:xfrm>
          <a:off x="286385" y="1509078"/>
          <a:ext cx="4062413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3" name="Equation" r:id="rId10" imgW="2133360" imgH="482400" progId="Equation.DSMT4">
                  <p:embed/>
                </p:oleObj>
              </mc:Choice>
              <mc:Fallback>
                <p:oleObj name="Equation" r:id="rId10" imgW="2133360" imgH="482400" progId="Equation.DSMT4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6385" y="1509078"/>
                        <a:ext cx="4062413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5501640" y="4191000"/>
            <a:ext cx="273558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Переходная характеристика ДС</a:t>
            </a:r>
          </a:p>
        </p:txBody>
      </p:sp>
      <p:graphicFrame>
        <p:nvGraphicFramePr>
          <p:cNvPr id="43014" name="Object 6"/>
          <p:cNvGraphicFramePr>
            <a:graphicFrameLocks noChangeAspect="1"/>
          </p:cNvGraphicFramePr>
          <p:nvPr/>
        </p:nvGraphicFramePr>
        <p:xfrm>
          <a:off x="371158" y="3869690"/>
          <a:ext cx="1766887" cy="312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4" name="Equation" r:id="rId12" imgW="927000" imgH="203040" progId="Equation.DSMT4">
                  <p:embed/>
                </p:oleObj>
              </mc:Choice>
              <mc:Fallback>
                <p:oleObj name="Equation" r:id="rId12" imgW="927000" imgH="203040" progId="Equation.DSMT4">
                  <p:embed/>
                  <p:pic>
                    <p:nvPicPr>
                      <p:cNvPr id="0" name="Picture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158" y="3869690"/>
                        <a:ext cx="1766887" cy="3127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7">
            <a:extLst>
              <a:ext uri="{FF2B5EF4-FFF2-40B4-BE49-F238E27FC236}">
                <a16:creationId xmlns:a16="http://schemas.microsoft.com/office/drawing/2014/main" id="{54BC3CE6-67FE-4941-B815-44F6162185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57158" y="357175"/>
            <a:ext cx="7943276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Фильтрация шумов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pic>
        <p:nvPicPr>
          <p:cNvPr id="39940" name="Picture 4" descr="C:\Users\GavrilaMaster\ДФВ\Лекция4\СигналШу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3190" y="922020"/>
            <a:ext cx="6191250" cy="1562100"/>
          </a:xfrm>
          <a:prstGeom prst="rect">
            <a:avLst/>
          </a:prstGeom>
          <a:noFill/>
        </p:spPr>
      </p:pic>
      <p:pic>
        <p:nvPicPr>
          <p:cNvPr id="39941" name="Picture 5" descr="C:\Users\GavrilaMaster\ДФВ\Лекция4\ФильтрКалмана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2239" y="2943020"/>
            <a:ext cx="6175355" cy="139276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4702291" y="2534669"/>
            <a:ext cx="181280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>
                <a:solidFill>
                  <a:srgbClr val="002060"/>
                </a:solidFill>
              </a:rPr>
              <a:t>Зашумленный сигнал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36531" y="4386329"/>
            <a:ext cx="273482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dirty="0">
                <a:solidFill>
                  <a:srgbClr val="002060"/>
                </a:solidFill>
              </a:rPr>
              <a:t>Применение фильтра </a:t>
            </a:r>
            <a:r>
              <a:rPr lang="ru-RU" dirty="0" err="1">
                <a:solidFill>
                  <a:srgbClr val="002060"/>
                </a:solidFill>
              </a:rPr>
              <a:t>Калмана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6720" y="807720"/>
            <a:ext cx="1935480" cy="12080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</a:rPr>
              <a:t>Источники шумов:</a:t>
            </a:r>
          </a:p>
          <a:p>
            <a:pPr lvl="0"/>
            <a:endParaRPr lang="ru-RU" sz="500" b="1" dirty="0">
              <a:solidFill>
                <a:srgbClr val="002060"/>
              </a:solidFill>
            </a:endParaRPr>
          </a:p>
          <a:p>
            <a:pPr lvl="0"/>
            <a:r>
              <a:rPr lang="ru-RU" dirty="0">
                <a:solidFill>
                  <a:srgbClr val="002060"/>
                </a:solidFill>
              </a:rPr>
              <a:t>- </a:t>
            </a:r>
            <a:r>
              <a:rPr lang="en-US" dirty="0" err="1">
                <a:solidFill>
                  <a:srgbClr val="002060"/>
                </a:solidFill>
              </a:rPr>
              <a:t>механические</a:t>
            </a:r>
            <a:r>
              <a:rPr lang="en-US" dirty="0">
                <a:solidFill>
                  <a:srgbClr val="002060"/>
                </a:solidFill>
              </a:rPr>
              <a:t>;</a:t>
            </a: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>
                <a:solidFill>
                  <a:srgbClr val="002060"/>
                </a:solidFill>
              </a:rPr>
              <a:t>- </a:t>
            </a:r>
            <a:r>
              <a:rPr lang="en-US" dirty="0" err="1">
                <a:solidFill>
                  <a:srgbClr val="002060"/>
                </a:solidFill>
              </a:rPr>
              <a:t>гидравлические</a:t>
            </a:r>
            <a:r>
              <a:rPr lang="en-US" dirty="0">
                <a:solidFill>
                  <a:srgbClr val="002060"/>
                </a:solidFill>
              </a:rPr>
              <a:t>;</a:t>
            </a: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>
                <a:solidFill>
                  <a:srgbClr val="002060"/>
                </a:solidFill>
              </a:rPr>
              <a:t>- </a:t>
            </a:r>
            <a:r>
              <a:rPr lang="en-US" dirty="0" err="1">
                <a:solidFill>
                  <a:srgbClr val="002060"/>
                </a:solidFill>
              </a:rPr>
              <a:t>аэродинамические</a:t>
            </a:r>
            <a:r>
              <a:rPr lang="en-US" dirty="0">
                <a:solidFill>
                  <a:srgbClr val="002060"/>
                </a:solidFill>
              </a:rPr>
              <a:t>;</a:t>
            </a:r>
            <a:endParaRPr lang="ru-RU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- </a:t>
            </a:r>
            <a:r>
              <a:rPr lang="en-US" dirty="0" err="1">
                <a:solidFill>
                  <a:srgbClr val="002060"/>
                </a:solidFill>
              </a:rPr>
              <a:t>электрические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1480" y="2095500"/>
            <a:ext cx="1935480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</a:rPr>
              <a:t>По характеру спектра:</a:t>
            </a:r>
          </a:p>
          <a:p>
            <a:pPr lvl="0"/>
            <a:endParaRPr lang="ru-RU" sz="500" b="1" dirty="0">
              <a:solidFill>
                <a:srgbClr val="002060"/>
              </a:solidFill>
            </a:endParaRPr>
          </a:p>
          <a:p>
            <a:pPr lvl="0"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 широкополосные</a:t>
            </a:r>
            <a:r>
              <a:rPr lang="en-US" dirty="0">
                <a:solidFill>
                  <a:srgbClr val="002060"/>
                </a:solidFill>
              </a:rPr>
              <a:t>;</a:t>
            </a:r>
            <a:endParaRPr lang="ru-RU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 тональные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9580" y="2956560"/>
            <a:ext cx="1950720" cy="16235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b="1" dirty="0">
                <a:solidFill>
                  <a:srgbClr val="002060"/>
                </a:solidFill>
              </a:rPr>
              <a:t>По временным характеристикам:</a:t>
            </a:r>
          </a:p>
          <a:p>
            <a:pPr lvl="0"/>
            <a:endParaRPr lang="ru-RU" sz="500" b="1" dirty="0">
              <a:solidFill>
                <a:srgbClr val="002060"/>
              </a:solidFill>
            </a:endParaRPr>
          </a:p>
          <a:p>
            <a:pPr lvl="0"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 постоянные</a:t>
            </a:r>
            <a:r>
              <a:rPr lang="en-US" dirty="0">
                <a:solidFill>
                  <a:srgbClr val="002060"/>
                </a:solidFill>
              </a:rPr>
              <a:t>;</a:t>
            </a:r>
            <a:endParaRPr lang="ru-RU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 непостоянные</a:t>
            </a:r>
          </a:p>
          <a:p>
            <a:r>
              <a:rPr lang="ru-RU" dirty="0">
                <a:solidFill>
                  <a:srgbClr val="002060"/>
                </a:solidFill>
              </a:rPr>
              <a:t>-- переменные;</a:t>
            </a:r>
          </a:p>
          <a:p>
            <a:r>
              <a:rPr lang="ru-RU" dirty="0">
                <a:solidFill>
                  <a:srgbClr val="002060"/>
                </a:solidFill>
              </a:rPr>
              <a:t>-- прерывистые;</a:t>
            </a:r>
          </a:p>
          <a:p>
            <a:r>
              <a:rPr lang="ru-RU" dirty="0">
                <a:solidFill>
                  <a:srgbClr val="002060"/>
                </a:solidFill>
              </a:rPr>
              <a:t>-- импульсные</a:t>
            </a: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id="{7E117DDB-63A2-441A-BBC7-A8C26854E9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357175"/>
            <a:ext cx="3995902" cy="461665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Динамическая система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878973"/>
            <a:ext cx="8072494" cy="1915742"/>
          </a:xfrm>
          <a:prstGeom prst="rect">
            <a:avLst/>
          </a:prstGeom>
          <a:noFill/>
        </p:spPr>
        <p:txBody>
          <a:bodyPr wrap="square" lIns="0" rtlCol="0">
            <a:noAutofit/>
          </a:bodyPr>
          <a:lstStyle/>
          <a:p>
            <a:endParaRPr lang="ru-RU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031863" y="1081826"/>
            <a:ext cx="4700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W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31604" y="841419"/>
            <a:ext cx="414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X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135153" y="852151"/>
            <a:ext cx="414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>
                <a:solidFill>
                  <a:srgbClr val="002060"/>
                </a:solidFill>
              </a:rPr>
              <a:t>Y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626180" y="978794"/>
            <a:ext cx="1352282" cy="75985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3" name="Прямая со стрелкой 32"/>
          <p:cNvCxnSpPr>
            <a:endCxn id="28" idx="1"/>
          </p:cNvCxnSpPr>
          <p:nvPr/>
        </p:nvCxnSpPr>
        <p:spPr>
          <a:xfrm flipV="1">
            <a:off x="5892083" y="1358721"/>
            <a:ext cx="734097" cy="6439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 flipV="1">
            <a:off x="7969875" y="1369453"/>
            <a:ext cx="734097" cy="6439"/>
          </a:xfrm>
          <a:prstGeom prst="straightConnector1">
            <a:avLst/>
          </a:prstGeom>
          <a:ln w="158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89773" y="793124"/>
            <a:ext cx="5499279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     </a:t>
            </a:r>
            <a:r>
              <a:rPr lang="ru-RU" sz="1400" dirty="0">
                <a:solidFill>
                  <a:srgbClr val="002060"/>
                </a:solidFill>
              </a:rPr>
              <a:t>Динамическая система (ДС) - это любой объект или процесс, для которого однозначно определено понятие состояния как совокупности некоторых величин в данный момент времени, и задан закон, который описывает изменение (эволюцию) начального состояния с течением времени.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83335" y="1919489"/>
            <a:ext cx="86481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/>
              <a:t>     </a:t>
            </a:r>
            <a:r>
              <a:rPr lang="ru-RU" sz="1400" dirty="0">
                <a:solidFill>
                  <a:srgbClr val="002060"/>
                </a:solidFill>
              </a:rPr>
              <a:t>Этот закон позволяет по начальному состоянию прогнозировать будущее состояние ДС и его называют законом эволюции. В смысле задания закона эволюции ДС могут описываться с помощью дифференциальных уравнений, дискретных отображений, с помощью теории графов, теории </a:t>
            </a:r>
            <a:r>
              <a:rPr lang="ru-RU" sz="1400" dirty="0" err="1">
                <a:solidFill>
                  <a:srgbClr val="002060"/>
                </a:solidFill>
              </a:rPr>
              <a:t>марковских</a:t>
            </a:r>
            <a:r>
              <a:rPr lang="ru-RU" sz="1400" dirty="0">
                <a:solidFill>
                  <a:srgbClr val="002060"/>
                </a:solidFill>
              </a:rPr>
              <a:t> цепей и т.д. Выбор одного из способов описания задает конкретный вид математической модели соответствующей ДС. Математическая модель ДС считается заданной, если введены параметры (координаты) системы, определяющие однозначно ее состояние, и указан закон эволюции состояния во времени. В зависимости от степени приближения одной и той же системе могут быть поставлены в соответствие различные математические модели.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293316" y="3726395"/>
            <a:ext cx="885068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     </a:t>
            </a:r>
            <a:r>
              <a:rPr lang="ru-RU" sz="1400" dirty="0">
                <a:solidFill>
                  <a:srgbClr val="002060"/>
                </a:solidFill>
              </a:rPr>
              <a:t>Практически все элементы систем автоматического управления, включая датчики, являются динамическими объектами. Процессы,  происходящие в них, описываются дифференциальными уравнениями – математической моделью, которая характеризует зависимость между изменениями во времени входных </a:t>
            </a:r>
            <a:r>
              <a:rPr lang="en-US" sz="1400" b="1" i="1" dirty="0">
                <a:solidFill>
                  <a:srgbClr val="002060"/>
                </a:solidFill>
              </a:rPr>
              <a:t>X</a:t>
            </a:r>
            <a:r>
              <a:rPr lang="ru-RU" sz="1400" dirty="0">
                <a:solidFill>
                  <a:srgbClr val="002060"/>
                </a:solidFill>
              </a:rPr>
              <a:t> и выходных </a:t>
            </a:r>
            <a:r>
              <a:rPr lang="en-US" sz="1400" b="1" i="1" dirty="0">
                <a:solidFill>
                  <a:srgbClr val="002060"/>
                </a:solidFill>
              </a:rPr>
              <a:t>Y</a:t>
            </a:r>
            <a:r>
              <a:rPr lang="ru-RU" sz="1400" dirty="0">
                <a:solidFill>
                  <a:srgbClr val="002060"/>
                </a:solidFill>
              </a:rPr>
              <a:t> и определяет состояние системы </a:t>
            </a:r>
            <a:r>
              <a:rPr lang="en-US" sz="1400" b="1" i="1" dirty="0">
                <a:solidFill>
                  <a:srgbClr val="002060"/>
                </a:solidFill>
              </a:rPr>
              <a:t>W </a:t>
            </a:r>
            <a:r>
              <a:rPr lang="ru-RU" sz="1400" dirty="0">
                <a:solidFill>
                  <a:srgbClr val="002060"/>
                </a:solidFill>
              </a:rPr>
              <a:t>в любой момент времени.</a:t>
            </a:r>
          </a:p>
        </p:txBody>
      </p:sp>
      <p:sp>
        <p:nvSpPr>
          <p:cNvPr id="14" name="TextBox 7">
            <a:extLst>
              <a:ext uri="{FF2B5EF4-FFF2-40B4-BE49-F238E27FC236}">
                <a16:creationId xmlns:a16="http://schemas.microsoft.com/office/drawing/2014/main" id="{83133BDD-497A-4003-9F1B-FFE466403B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extBox 39"/>
          <p:cNvSpPr txBox="1"/>
          <p:nvPr/>
        </p:nvSpPr>
        <p:spPr>
          <a:xfrm>
            <a:off x="801644" y="1866889"/>
            <a:ext cx="74021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solidFill>
                  <a:srgbClr val="002060"/>
                </a:solidFill>
              </a:rPr>
              <a:t>- производная </a:t>
            </a:r>
            <a:r>
              <a:rPr lang="en-US" sz="1600" i="1" dirty="0">
                <a:solidFill>
                  <a:srgbClr val="002060"/>
                </a:solidFill>
              </a:rPr>
              <a:t>n</a:t>
            </a:r>
            <a:r>
              <a:rPr lang="ru-RU" sz="1400" dirty="0">
                <a:solidFill>
                  <a:srgbClr val="002060"/>
                </a:solidFill>
              </a:rPr>
              <a:t>-го порядка, </a:t>
            </a:r>
            <a:r>
              <a:rPr lang="en-US" sz="1600" i="1" dirty="0">
                <a:solidFill>
                  <a:srgbClr val="002060"/>
                </a:solidFill>
              </a:rPr>
              <a:t>a</a:t>
            </a:r>
            <a:r>
              <a:rPr lang="en-US" sz="1600" i="1" baseline="-25000" dirty="0">
                <a:solidFill>
                  <a:srgbClr val="002060"/>
                </a:solidFill>
              </a:rPr>
              <a:t>n</a:t>
            </a:r>
            <a:r>
              <a:rPr lang="en-US" sz="1600" i="1" dirty="0">
                <a:solidFill>
                  <a:srgbClr val="002060"/>
                </a:solidFill>
              </a:rPr>
              <a:t> </a:t>
            </a:r>
            <a:r>
              <a:rPr lang="en-US" sz="1600" i="1" dirty="0" err="1">
                <a:solidFill>
                  <a:srgbClr val="002060"/>
                </a:solidFill>
              </a:rPr>
              <a:t>a</a:t>
            </a:r>
            <a:r>
              <a:rPr lang="en-US" sz="1600" i="1" baseline="-25000" dirty="0" err="1">
                <a:solidFill>
                  <a:srgbClr val="002060"/>
                </a:solidFill>
              </a:rPr>
              <a:t>n</a:t>
            </a:r>
            <a:r>
              <a:rPr lang="en-US" sz="1600" i="1" baseline="-25000" dirty="0">
                <a:solidFill>
                  <a:srgbClr val="002060"/>
                </a:solidFill>
              </a:rPr>
              <a:t>-1</a:t>
            </a:r>
            <a:r>
              <a:rPr lang="en-US" sz="1600" i="1" dirty="0">
                <a:solidFill>
                  <a:srgbClr val="002060"/>
                </a:solidFill>
              </a:rPr>
              <a:t>… a</a:t>
            </a:r>
            <a:r>
              <a:rPr lang="en-US" sz="1600" i="1" baseline="-25000" dirty="0">
                <a:solidFill>
                  <a:srgbClr val="002060"/>
                </a:solidFill>
              </a:rPr>
              <a:t>0</a:t>
            </a:r>
            <a:r>
              <a:rPr lang="ru-RU" sz="1600" i="1" dirty="0">
                <a:solidFill>
                  <a:srgbClr val="002060"/>
                </a:solidFill>
              </a:rPr>
              <a:t> </a:t>
            </a:r>
            <a:r>
              <a:rPr lang="en-US" sz="1600" i="1" dirty="0">
                <a:solidFill>
                  <a:srgbClr val="002060"/>
                </a:solidFill>
              </a:rPr>
              <a:t>   </a:t>
            </a:r>
            <a:r>
              <a:rPr lang="en-US" sz="1600" i="1" dirty="0" err="1">
                <a:solidFill>
                  <a:srgbClr val="002060"/>
                </a:solidFill>
              </a:rPr>
              <a:t>b</a:t>
            </a:r>
            <a:r>
              <a:rPr lang="en-US" sz="1600" i="1" baseline="-25000" dirty="0" err="1">
                <a:solidFill>
                  <a:srgbClr val="002060"/>
                </a:solidFill>
              </a:rPr>
              <a:t>m</a:t>
            </a:r>
            <a:r>
              <a:rPr lang="en-US" sz="1600" i="1" dirty="0">
                <a:solidFill>
                  <a:srgbClr val="002060"/>
                </a:solidFill>
              </a:rPr>
              <a:t> b</a:t>
            </a:r>
            <a:r>
              <a:rPr lang="en-US" sz="1600" i="1" baseline="-25000" dirty="0">
                <a:solidFill>
                  <a:srgbClr val="002060"/>
                </a:solidFill>
              </a:rPr>
              <a:t>m-1</a:t>
            </a:r>
            <a:r>
              <a:rPr lang="en-US" sz="1600" i="1" dirty="0">
                <a:solidFill>
                  <a:srgbClr val="002060"/>
                </a:solidFill>
              </a:rPr>
              <a:t>… b</a:t>
            </a:r>
            <a:r>
              <a:rPr lang="en-US" sz="1600" i="1" baseline="-25000" dirty="0">
                <a:solidFill>
                  <a:srgbClr val="002060"/>
                </a:solidFill>
              </a:rPr>
              <a:t>0</a:t>
            </a:r>
            <a:r>
              <a:rPr lang="en-US" sz="1600" i="1" dirty="0">
                <a:solidFill>
                  <a:srgbClr val="002060"/>
                </a:solidFill>
              </a:rPr>
              <a:t> - </a:t>
            </a:r>
            <a:r>
              <a:rPr lang="ru-RU" sz="1400" i="1" dirty="0">
                <a:solidFill>
                  <a:srgbClr val="002060"/>
                </a:solidFill>
              </a:rPr>
              <a:t>постоянные коэффициенты</a:t>
            </a:r>
            <a:r>
              <a:rPr lang="ru-RU" sz="1600" i="1" dirty="0">
                <a:solidFill>
                  <a:srgbClr val="002060"/>
                </a:solidFill>
              </a:rPr>
              <a:t>, 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7157" y="357175"/>
            <a:ext cx="4513017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Дифференциальные уравнения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305605" y="1095642"/>
          <a:ext cx="857250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Equation" r:id="rId3" imgW="5067000" imgH="419040" progId="Equation.DSMT4">
                  <p:embed/>
                </p:oleObj>
              </mc:Choice>
              <mc:Fallback>
                <p:oleObj name="Equation" r:id="rId3" imgW="5067000" imgH="41904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605" y="1095642"/>
                        <a:ext cx="8572500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323694" y="1742807"/>
          <a:ext cx="450850" cy="568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Equation" r:id="rId5" imgW="266400" imgH="419040" progId="Equation.DSMT4">
                  <p:embed/>
                </p:oleObj>
              </mc:Choice>
              <mc:Fallback>
                <p:oleObj name="Equation" r:id="rId5" imgW="266400" imgH="41904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3694" y="1742807"/>
                        <a:ext cx="450850" cy="5683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71462" y="750720"/>
            <a:ext cx="84742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>
                <a:solidFill>
                  <a:srgbClr val="002060"/>
                </a:solidFill>
              </a:rPr>
              <a:t>Общий вид дифференциального уравнения динамического объ</a:t>
            </a:r>
            <a:r>
              <a:rPr lang="ru-RU" sz="1400" dirty="0">
                <a:solidFill>
                  <a:srgbClr val="002060"/>
                </a:solidFill>
              </a:rPr>
              <a:t>екта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83335" y="2453426"/>
            <a:ext cx="4654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002060"/>
                </a:solidFill>
              </a:rPr>
              <a:t>C</a:t>
            </a:r>
            <a:r>
              <a:rPr lang="ru-RU" sz="1400" dirty="0" err="1">
                <a:solidFill>
                  <a:srgbClr val="002060"/>
                </a:solidFill>
              </a:rPr>
              <a:t>имвол</a:t>
            </a:r>
            <a:r>
              <a:rPr lang="ru-RU" sz="1400" dirty="0">
                <a:solidFill>
                  <a:srgbClr val="002060"/>
                </a:solidFill>
              </a:rPr>
              <a:t> </a:t>
            </a:r>
            <a:r>
              <a:rPr lang="en-US" sz="1400" dirty="0">
                <a:solidFill>
                  <a:srgbClr val="002060"/>
                </a:solidFill>
              </a:rPr>
              <a:t> </a:t>
            </a:r>
            <a:r>
              <a:rPr lang="ru-RU" sz="1400" dirty="0">
                <a:solidFill>
                  <a:srgbClr val="002060"/>
                </a:solidFill>
              </a:rPr>
              <a:t>       </a:t>
            </a:r>
            <a:r>
              <a:rPr lang="en-US" sz="1400" dirty="0">
                <a:solidFill>
                  <a:srgbClr val="002060"/>
                </a:solidFill>
              </a:rPr>
              <a:t>       </a:t>
            </a:r>
            <a:r>
              <a:rPr lang="ru-RU" sz="1400" dirty="0">
                <a:solidFill>
                  <a:srgbClr val="002060"/>
                </a:solidFill>
              </a:rPr>
              <a:t>   </a:t>
            </a:r>
            <a:r>
              <a:rPr lang="en-US" sz="1400" dirty="0">
                <a:solidFill>
                  <a:srgbClr val="002060"/>
                </a:solidFill>
              </a:rPr>
              <a:t>   </a:t>
            </a:r>
            <a:r>
              <a:rPr lang="ru-RU" sz="1400" dirty="0">
                <a:solidFill>
                  <a:srgbClr val="002060"/>
                </a:solidFill>
              </a:rPr>
              <a:t>- оператор дифференцирования, тогда</a:t>
            </a:r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7562168" y="1959741"/>
          <a:ext cx="687387" cy="1889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Equation" r:id="rId7" imgW="406080" imgH="139680" progId="Equation.DSMT4">
                  <p:embed/>
                </p:oleObj>
              </mc:Choice>
              <mc:Fallback>
                <p:oleObj name="Equation" r:id="rId7" imgW="406080" imgH="1396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62168" y="1959741"/>
                        <a:ext cx="687387" cy="1889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2" name="Object 8"/>
          <p:cNvGraphicFramePr>
            <a:graphicFrameLocks noChangeAspect="1"/>
          </p:cNvGraphicFramePr>
          <p:nvPr/>
        </p:nvGraphicFramePr>
        <p:xfrm>
          <a:off x="990204" y="2340288"/>
          <a:ext cx="771525" cy="534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9" name="Equation" r:id="rId9" imgW="457200" imgH="393480" progId="Equation.DSMT4">
                  <p:embed/>
                </p:oleObj>
              </mc:Choice>
              <mc:Fallback>
                <p:oleObj name="Equation" r:id="rId9" imgW="457200" imgH="393480" progId="Equation.DSMT4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204" y="2340288"/>
                        <a:ext cx="771525" cy="5349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5" name="Object 11"/>
          <p:cNvGraphicFramePr>
            <a:graphicFrameLocks noChangeAspect="1"/>
          </p:cNvGraphicFramePr>
          <p:nvPr/>
        </p:nvGraphicFramePr>
        <p:xfrm>
          <a:off x="368031" y="2981468"/>
          <a:ext cx="8335963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0" name="Equation" r:id="rId11" imgW="4927320" imgH="241200" progId="Equation.DSMT4">
                  <p:embed/>
                </p:oleObj>
              </mc:Choice>
              <mc:Fallback>
                <p:oleObj name="Equation" r:id="rId11" imgW="4927320" imgH="24120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031" y="2981468"/>
                        <a:ext cx="8335963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1"/>
          <p:cNvGraphicFramePr>
            <a:graphicFrameLocks noChangeAspect="1"/>
          </p:cNvGraphicFramePr>
          <p:nvPr/>
        </p:nvGraphicFramePr>
        <p:xfrm>
          <a:off x="369283" y="3552433"/>
          <a:ext cx="404018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1" name="Equation" r:id="rId13" imgW="2387520" imgH="241200" progId="Equation.DSMT4">
                  <p:embed/>
                </p:oleObj>
              </mc:Choice>
              <mc:Fallback>
                <p:oleObj name="Equation" r:id="rId13" imgW="2387520" imgH="241200" progId="Equation.DSMT4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283" y="3552433"/>
                        <a:ext cx="4040188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8" name="Object 11"/>
          <p:cNvGraphicFramePr>
            <a:graphicFrameLocks noChangeAspect="1"/>
          </p:cNvGraphicFramePr>
          <p:nvPr/>
        </p:nvGraphicFramePr>
        <p:xfrm>
          <a:off x="4695243" y="3555384"/>
          <a:ext cx="4103688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2" name="Equation" r:id="rId15" imgW="2425680" imgH="241200" progId="Equation.DSMT4">
                  <p:embed/>
                </p:oleObj>
              </mc:Choice>
              <mc:Fallback>
                <p:oleObj name="Equation" r:id="rId15" imgW="2425680" imgH="24120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95243" y="3555384"/>
                        <a:ext cx="4103688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39" name="Object 11"/>
          <p:cNvGraphicFramePr>
            <a:graphicFrameLocks noChangeAspect="1"/>
          </p:cNvGraphicFramePr>
          <p:nvPr/>
        </p:nvGraphicFramePr>
        <p:xfrm>
          <a:off x="386747" y="4153625"/>
          <a:ext cx="2300287" cy="274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3" name="Equation" r:id="rId17" imgW="1358640" imgH="203040" progId="Equation.DSMT4">
                  <p:embed/>
                </p:oleObj>
              </mc:Choice>
              <mc:Fallback>
                <p:oleObj name="Equation" r:id="rId17" imgW="1358640" imgH="20304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747" y="4153625"/>
                        <a:ext cx="2300287" cy="2746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0" name="Object 16"/>
          <p:cNvGraphicFramePr>
            <a:graphicFrameLocks noChangeAspect="1"/>
          </p:cNvGraphicFramePr>
          <p:nvPr/>
        </p:nvGraphicFramePr>
        <p:xfrm>
          <a:off x="2827338" y="3997960"/>
          <a:ext cx="1820862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4" name="Equation" r:id="rId19" imgW="1079280" imgH="419040" progId="Equation.DSMT4">
                  <p:embed/>
                </p:oleObj>
              </mc:Choice>
              <mc:Fallback>
                <p:oleObj name="Equation" r:id="rId19" imgW="1079280" imgH="41904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27338" y="3997960"/>
                        <a:ext cx="1820862" cy="569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1" name="Object 17"/>
          <p:cNvGraphicFramePr>
            <a:graphicFrameLocks noChangeAspect="1"/>
          </p:cNvGraphicFramePr>
          <p:nvPr/>
        </p:nvGraphicFramePr>
        <p:xfrm>
          <a:off x="4911725" y="4001135"/>
          <a:ext cx="1585913" cy="569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5" name="Equation" r:id="rId21" imgW="939600" imgH="419040" progId="Equation.DSMT4">
                  <p:embed/>
                </p:oleObj>
              </mc:Choice>
              <mc:Fallback>
                <p:oleObj name="Equation" r:id="rId21" imgW="939600" imgH="41904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1725" y="4001135"/>
                        <a:ext cx="1585913" cy="5699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42" name="Object 18"/>
          <p:cNvGraphicFramePr>
            <a:graphicFrameLocks noChangeAspect="1"/>
          </p:cNvGraphicFramePr>
          <p:nvPr/>
        </p:nvGraphicFramePr>
        <p:xfrm>
          <a:off x="6842662" y="4115166"/>
          <a:ext cx="1757363" cy="284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86" name="Equation" r:id="rId23" imgW="1041120" imgH="203040" progId="Equation.DSMT4">
                  <p:embed/>
                </p:oleObj>
              </mc:Choice>
              <mc:Fallback>
                <p:oleObj name="Equation" r:id="rId23" imgW="1041120" imgH="203040" progId="Equation.DSMT4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2662" y="4115166"/>
                        <a:ext cx="1757363" cy="284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Скругленный прямоугольник 26"/>
          <p:cNvSpPr/>
          <p:nvPr/>
        </p:nvSpPr>
        <p:spPr>
          <a:xfrm>
            <a:off x="6600422" y="4022822"/>
            <a:ext cx="2247364" cy="49583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TextBox 27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19" name="TextBox 7">
            <a:extLst>
              <a:ext uri="{FF2B5EF4-FFF2-40B4-BE49-F238E27FC236}">
                <a16:creationId xmlns:a16="http://schemas.microsoft.com/office/drawing/2014/main" id="{9E0C20EC-CEBC-4AE4-9E53-7F42277FBA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7" y="357175"/>
            <a:ext cx="7061074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Операционное исчисление. Преобразование Лапласа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4169" y="2054179"/>
            <a:ext cx="86417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Изображение функции по Лапласу - прямое преобразование Лапласа:</a:t>
            </a:r>
          </a:p>
        </p:txBody>
      </p:sp>
      <p:sp>
        <p:nvSpPr>
          <p:cNvPr id="10247" name="AutoShape 7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9" name="AutoShape 9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0250" name="Object 10"/>
          <p:cNvGraphicFramePr>
            <a:graphicFrameLocks noChangeAspect="1"/>
          </p:cNvGraphicFramePr>
          <p:nvPr/>
        </p:nvGraphicFramePr>
        <p:xfrm>
          <a:off x="424498" y="2327910"/>
          <a:ext cx="7062787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5" name="Equation" r:id="rId3" imgW="3708360" imgH="482400" progId="Equation.DSMT4">
                  <p:embed/>
                </p:oleObj>
              </mc:Choice>
              <mc:Fallback>
                <p:oleObj name="Equation" r:id="rId3" imgW="3708360" imgH="482400" progId="Equation.DSMT4">
                  <p:embed/>
                  <p:pic>
                    <p:nvPicPr>
                      <p:cNvPr id="0" name="Picture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4498" y="2327910"/>
                        <a:ext cx="7062787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54" name="Object 14"/>
          <p:cNvGraphicFramePr>
            <a:graphicFrameLocks noChangeAspect="1"/>
          </p:cNvGraphicFramePr>
          <p:nvPr/>
        </p:nvGraphicFramePr>
        <p:xfrm>
          <a:off x="396250" y="3544307"/>
          <a:ext cx="5248275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6" name="Equation" r:id="rId5" imgW="2755800" imgH="482400" progId="Equation.DSMT4">
                  <p:embed/>
                </p:oleObj>
              </mc:Choice>
              <mc:Fallback>
                <p:oleObj name="Equation" r:id="rId5" imgW="2755800" imgH="48240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250" y="3544307"/>
                        <a:ext cx="5248275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32704" y="3153175"/>
            <a:ext cx="86417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02060"/>
                </a:solidFill>
              </a:rPr>
              <a:t>Обратное преобразование Лапласа: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09091" y="766293"/>
            <a:ext cx="8738317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Функция</a:t>
            </a:r>
            <a:r>
              <a:rPr lang="en-US" b="1" dirty="0">
                <a:solidFill>
                  <a:srgbClr val="002060"/>
                </a:solidFill>
              </a:rPr>
              <a:t>-</a:t>
            </a:r>
            <a:r>
              <a:rPr lang="ru-RU" b="1" dirty="0">
                <a:solidFill>
                  <a:srgbClr val="002060"/>
                </a:solidFill>
              </a:rPr>
              <a:t>оригинал  </a:t>
            </a:r>
            <a:r>
              <a:rPr lang="en-US" b="1" dirty="0">
                <a:solidFill>
                  <a:srgbClr val="002060"/>
                </a:solidFill>
              </a:rPr>
              <a:t>         </a:t>
            </a:r>
            <a:r>
              <a:rPr lang="ru-RU" b="1" dirty="0">
                <a:solidFill>
                  <a:srgbClr val="002060"/>
                </a:solidFill>
              </a:rPr>
              <a:t>  </a:t>
            </a:r>
            <a:r>
              <a:rPr lang="ru-RU" dirty="0">
                <a:solidFill>
                  <a:srgbClr val="002060"/>
                </a:solidFill>
              </a:rPr>
              <a:t> обладает следующими свойствами:</a:t>
            </a:r>
          </a:p>
          <a:p>
            <a:endParaRPr lang="ru-RU" sz="400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ru-RU" dirty="0">
                <a:solidFill>
                  <a:srgbClr val="002060"/>
                </a:solidFill>
              </a:rPr>
              <a:t>             определена и дифференцируема на всей положительной числовой полуоси;</a:t>
            </a:r>
          </a:p>
          <a:p>
            <a:pPr>
              <a:buFontTx/>
              <a:buChar char="-"/>
            </a:pPr>
            <a:endParaRPr lang="ru-RU" sz="500" dirty="0">
              <a:solidFill>
                <a:srgbClr val="002060"/>
              </a:solidFill>
            </a:endParaRPr>
          </a:p>
          <a:p>
            <a:r>
              <a:rPr lang="ru-RU" dirty="0">
                <a:solidFill>
                  <a:srgbClr val="002060"/>
                </a:solidFill>
              </a:rPr>
              <a:t>-            = 0 при</a:t>
            </a:r>
            <a:r>
              <a:rPr lang="en-US" dirty="0">
                <a:solidFill>
                  <a:srgbClr val="002060"/>
                </a:solidFill>
              </a:rPr>
              <a:t>        </a:t>
            </a:r>
            <a:r>
              <a:rPr lang="ru-RU" dirty="0">
                <a:solidFill>
                  <a:srgbClr val="002060"/>
                </a:solidFill>
              </a:rPr>
              <a:t> </a:t>
            </a:r>
            <a:r>
              <a:rPr lang="en-US" dirty="0">
                <a:solidFill>
                  <a:srgbClr val="002060"/>
                </a:solidFill>
              </a:rPr>
              <a:t>   </a:t>
            </a:r>
            <a:r>
              <a:rPr lang="ru-RU" dirty="0">
                <a:solidFill>
                  <a:srgbClr val="002060"/>
                </a:solidFill>
              </a:rPr>
              <a:t>;</a:t>
            </a:r>
          </a:p>
          <a:p>
            <a:endParaRPr lang="ru-RU" sz="500" dirty="0">
              <a:solidFill>
                <a:srgbClr val="002060"/>
              </a:solidFill>
            </a:endParaRPr>
          </a:p>
          <a:p>
            <a:pPr>
              <a:buFontTx/>
              <a:buChar char="-"/>
            </a:pPr>
            <a:r>
              <a:rPr lang="en-US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существуют такие числа </a:t>
            </a:r>
            <a:r>
              <a:rPr lang="en-US" sz="140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dirty="0">
                <a:solidFill>
                  <a:srgbClr val="002060"/>
                </a:solidFill>
              </a:rPr>
              <a:t> и </a:t>
            </a:r>
            <a:r>
              <a:rPr lang="ru-RU" sz="1400" i="1" dirty="0">
                <a:solidFill>
                  <a:srgbClr val="002060"/>
                </a:solidFill>
                <a:sym typeface="Symbol"/>
              </a:rPr>
              <a:t></a:t>
            </a:r>
            <a:r>
              <a:rPr lang="ru-RU" dirty="0">
                <a:solidFill>
                  <a:srgbClr val="002060"/>
                </a:solidFill>
              </a:rPr>
              <a:t>, что</a:t>
            </a:r>
            <a:r>
              <a:rPr lang="en-US" dirty="0">
                <a:solidFill>
                  <a:srgbClr val="002060"/>
                </a:solidFill>
              </a:rPr>
              <a:t>        </a:t>
            </a:r>
            <a:r>
              <a:rPr lang="ru-RU" dirty="0">
                <a:solidFill>
                  <a:srgbClr val="002060"/>
                </a:solidFill>
              </a:rPr>
              <a:t> </a:t>
            </a:r>
            <a:r>
              <a:rPr lang="en-US" dirty="0">
                <a:solidFill>
                  <a:srgbClr val="002060"/>
                </a:solidFill>
              </a:rPr>
              <a:t>                              </a:t>
            </a:r>
            <a:r>
              <a:rPr lang="ru-RU" dirty="0">
                <a:solidFill>
                  <a:srgbClr val="002060"/>
                </a:solidFill>
              </a:rPr>
              <a:t>при</a:t>
            </a:r>
            <a:r>
              <a:rPr lang="en-US" dirty="0">
                <a:solidFill>
                  <a:srgbClr val="002060"/>
                </a:solidFill>
              </a:rPr>
              <a:t>                           </a:t>
            </a:r>
            <a:r>
              <a:rPr lang="ru-RU" dirty="0">
                <a:solidFill>
                  <a:srgbClr val="002060"/>
                </a:solidFill>
              </a:rPr>
              <a:t>.</a:t>
            </a:r>
          </a:p>
          <a:p>
            <a:pPr>
              <a:buFontTx/>
              <a:buChar char="-"/>
            </a:pPr>
            <a:endParaRPr lang="ru-RU" sz="500" dirty="0">
              <a:solidFill>
                <a:srgbClr val="002060"/>
              </a:solidFill>
            </a:endParaRPr>
          </a:p>
        </p:txBody>
      </p:sp>
      <p:graphicFrame>
        <p:nvGraphicFramePr>
          <p:cNvPr id="24" name="Object 8"/>
          <p:cNvGraphicFramePr>
            <a:graphicFrameLocks noChangeAspect="1"/>
          </p:cNvGraphicFramePr>
          <p:nvPr/>
        </p:nvGraphicFramePr>
        <p:xfrm>
          <a:off x="1855089" y="771150"/>
          <a:ext cx="493712" cy="2921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7" name="Equation" r:id="rId7" imgW="291960" imgH="203040" progId="Equation.DSMT4">
                  <p:embed/>
                </p:oleObj>
              </mc:Choice>
              <mc:Fallback>
                <p:oleObj name="Equation" r:id="rId7" imgW="291960" imgH="20304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5089" y="771150"/>
                        <a:ext cx="493712" cy="29210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11"/>
          <p:cNvGraphicFramePr>
            <a:graphicFrameLocks noChangeAspect="1"/>
          </p:cNvGraphicFramePr>
          <p:nvPr/>
        </p:nvGraphicFramePr>
        <p:xfrm>
          <a:off x="1446284" y="1349173"/>
          <a:ext cx="511578" cy="2306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8" name="Equation" r:id="rId9" imgW="317160" imgH="177480" progId="Equation.DSMT4">
                  <p:embed/>
                </p:oleObj>
              </mc:Choice>
              <mc:Fallback>
                <p:oleObj name="Equation" r:id="rId9" imgW="317160" imgH="17748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46284" y="1349173"/>
                        <a:ext cx="511578" cy="2306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Object 6"/>
          <p:cNvGraphicFramePr>
            <a:graphicFrameLocks noChangeAspect="1"/>
          </p:cNvGraphicFramePr>
          <p:nvPr/>
        </p:nvGraphicFramePr>
        <p:xfrm>
          <a:off x="457447" y="1040527"/>
          <a:ext cx="493712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9" name="Equation" r:id="rId11" imgW="291960" imgH="203040" progId="Equation.DSMT4">
                  <p:embed/>
                </p:oleObj>
              </mc:Choice>
              <mc:Fallback>
                <p:oleObj name="Equation" r:id="rId11" imgW="291960" imgH="20304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447" y="1040527"/>
                        <a:ext cx="493712" cy="29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7"/>
          <p:cNvGraphicFramePr>
            <a:graphicFrameLocks noChangeAspect="1"/>
          </p:cNvGraphicFramePr>
          <p:nvPr/>
        </p:nvGraphicFramePr>
        <p:xfrm>
          <a:off x="452820" y="1327621"/>
          <a:ext cx="484384" cy="2865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0" name="Equation" r:id="rId13" imgW="291960" imgH="203040" progId="Equation.DSMT4">
                  <p:embed/>
                </p:oleObj>
              </mc:Choice>
              <mc:Fallback>
                <p:oleObj name="Equation" r:id="rId13" imgW="291960" imgH="203040" progId="Equation.DSMT4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820" y="1327621"/>
                        <a:ext cx="484384" cy="28658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12"/>
          <p:cNvGraphicFramePr>
            <a:graphicFrameLocks noChangeAspect="1"/>
          </p:cNvGraphicFramePr>
          <p:nvPr/>
        </p:nvGraphicFramePr>
        <p:xfrm>
          <a:off x="3014980" y="1574165"/>
          <a:ext cx="1506538" cy="38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1" name="Equation" r:id="rId14" imgW="799920" imgH="253800" progId="Equation.DSMT4">
                  <p:embed/>
                </p:oleObj>
              </mc:Choice>
              <mc:Fallback>
                <p:oleObj name="Equation" r:id="rId14" imgW="799920" imgH="253800" progId="Equation.DSMT4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14980" y="1574165"/>
                        <a:ext cx="1506538" cy="38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13"/>
          <p:cNvGraphicFramePr>
            <a:graphicFrameLocks noChangeAspect="1"/>
          </p:cNvGraphicFramePr>
          <p:nvPr/>
        </p:nvGraphicFramePr>
        <p:xfrm>
          <a:off x="4782185" y="1624458"/>
          <a:ext cx="1042353" cy="2572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2" name="Equation" r:id="rId16" imgW="583920" imgH="177480" progId="Equation.DSMT4">
                  <p:embed/>
                </p:oleObj>
              </mc:Choice>
              <mc:Fallback>
                <p:oleObj name="Equation" r:id="rId16" imgW="583920" imgH="177480" progId="Equation.DSMT4">
                  <p:embed/>
                  <p:pic>
                    <p:nvPicPr>
                      <p:cNvPr id="0" name="Picture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2185" y="1624458"/>
                        <a:ext cx="1042353" cy="25720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17" name="TextBox 7">
            <a:extLst>
              <a:ext uri="{FF2B5EF4-FFF2-40B4-BE49-F238E27FC236}">
                <a16:creationId xmlns:a16="http://schemas.microsoft.com/office/drawing/2014/main" id="{E3E83C28-2A14-46E8-8FAD-8431444287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7" y="357175"/>
            <a:ext cx="7061074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Таблица преобразований Лапласа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AutoShape 7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9" name="AutoShape 9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pic>
        <p:nvPicPr>
          <p:cNvPr id="21" name="Рисунок 2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5402" y="838442"/>
            <a:ext cx="6391275" cy="3710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7">
            <a:extLst>
              <a:ext uri="{FF2B5EF4-FFF2-40B4-BE49-F238E27FC236}">
                <a16:creationId xmlns:a16="http://schemas.microsoft.com/office/drawing/2014/main" id="{3081EB13-E0BF-43BE-8B18-A50A5D00B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7" y="357175"/>
            <a:ext cx="7061074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Свойства преобразования Лапласа 1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AutoShape 7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9" name="AutoShape 9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10250" name="Object 10"/>
          <p:cNvGraphicFramePr>
            <a:graphicFrameLocks noChangeAspect="1"/>
          </p:cNvGraphicFramePr>
          <p:nvPr/>
        </p:nvGraphicFramePr>
        <p:xfrm>
          <a:off x="369252" y="1542414"/>
          <a:ext cx="4597985" cy="427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8" name="Equation" r:id="rId3" imgW="2197080" imgH="253800" progId="Equation.DSMT4">
                  <p:embed/>
                </p:oleObj>
              </mc:Choice>
              <mc:Fallback>
                <p:oleObj name="Equation" r:id="rId3" imgW="2197080" imgH="2538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9252" y="1542414"/>
                        <a:ext cx="4597985" cy="4273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309091" y="766293"/>
            <a:ext cx="43695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Свойство линейности </a:t>
            </a:r>
            <a:endParaRPr lang="ru-RU" sz="500" dirty="0">
              <a:solidFill>
                <a:srgbClr val="002060"/>
              </a:solidFill>
            </a:endParaRPr>
          </a:p>
        </p:txBody>
      </p:sp>
      <p:graphicFrame>
        <p:nvGraphicFramePr>
          <p:cNvPr id="27" name="Object 7"/>
          <p:cNvGraphicFramePr>
            <a:graphicFrameLocks noChangeAspect="1"/>
          </p:cNvGraphicFramePr>
          <p:nvPr/>
        </p:nvGraphicFramePr>
        <p:xfrm>
          <a:off x="392748" y="1175068"/>
          <a:ext cx="1920475" cy="3157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49" name="Equation" r:id="rId5" imgW="1054080" imgH="203040" progId="Equation.DSMT4">
                  <p:embed/>
                </p:oleObj>
              </mc:Choice>
              <mc:Fallback>
                <p:oleObj name="Equation" r:id="rId5" imgW="1054080" imgH="20304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748" y="1175068"/>
                        <a:ext cx="1920475" cy="3157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TextBox 29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graphicFrame>
        <p:nvGraphicFramePr>
          <p:cNvPr id="21518" name="Object 14"/>
          <p:cNvGraphicFramePr>
            <a:graphicFrameLocks noChangeAspect="1"/>
          </p:cNvGraphicFramePr>
          <p:nvPr/>
        </p:nvGraphicFramePr>
        <p:xfrm>
          <a:off x="5246688" y="1552574"/>
          <a:ext cx="2286782" cy="4273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0" name="Equation" r:id="rId7" imgW="1091880" imgH="253800" progId="Equation.DSMT4">
                  <p:embed/>
                </p:oleObj>
              </mc:Choice>
              <mc:Fallback>
                <p:oleObj name="Equation" r:id="rId7" imgW="1091880" imgH="25380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6688" y="1552574"/>
                        <a:ext cx="2286782" cy="42735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9" name="Object 15"/>
          <p:cNvGraphicFramePr>
            <a:graphicFrameLocks noChangeAspect="1"/>
          </p:cNvGraphicFramePr>
          <p:nvPr/>
        </p:nvGraphicFramePr>
        <p:xfrm>
          <a:off x="2504440" y="1196022"/>
          <a:ext cx="1086700" cy="237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1" name="Equation" r:id="rId9" imgW="596880" imgH="152280" progId="Equation.DSMT4">
                  <p:embed/>
                </p:oleObj>
              </mc:Choice>
              <mc:Fallback>
                <p:oleObj name="Equation" r:id="rId9" imgW="596880" imgH="152280" progId="Equation.DSMT4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4440" y="1196022"/>
                        <a:ext cx="1086700" cy="237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349096" y="2273148"/>
            <a:ext cx="43695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Свойство подобия (масштабирование по аргументу)</a:t>
            </a:r>
            <a:endParaRPr lang="ru-RU" sz="500" dirty="0">
              <a:solidFill>
                <a:srgbClr val="002060"/>
              </a:solidFill>
            </a:endParaRPr>
          </a:p>
        </p:txBody>
      </p:sp>
      <p:graphicFrame>
        <p:nvGraphicFramePr>
          <p:cNvPr id="21520" name="Object 16"/>
          <p:cNvGraphicFramePr>
            <a:graphicFrameLocks noChangeAspect="1"/>
          </p:cNvGraphicFramePr>
          <p:nvPr/>
        </p:nvGraphicFramePr>
        <p:xfrm>
          <a:off x="396875" y="2589212"/>
          <a:ext cx="2473424" cy="6610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2" name="Equation" r:id="rId11" imgW="1180800" imgH="393480" progId="Equation.DSMT4">
                  <p:embed/>
                </p:oleObj>
              </mc:Choice>
              <mc:Fallback>
                <p:oleObj name="Equation" r:id="rId11" imgW="1180800" imgH="39348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6875" y="2589212"/>
                        <a:ext cx="2473424" cy="6610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360526" y="3419958"/>
            <a:ext cx="43695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Теорема смещения</a:t>
            </a:r>
            <a:endParaRPr lang="ru-RU" sz="500" dirty="0">
              <a:solidFill>
                <a:srgbClr val="002060"/>
              </a:solidFill>
            </a:endParaRPr>
          </a:p>
        </p:txBody>
      </p:sp>
      <p:graphicFrame>
        <p:nvGraphicFramePr>
          <p:cNvPr id="32" name="Object 16"/>
          <p:cNvGraphicFramePr>
            <a:graphicFrameLocks noChangeAspect="1"/>
          </p:cNvGraphicFramePr>
          <p:nvPr/>
        </p:nvGraphicFramePr>
        <p:xfrm>
          <a:off x="392113" y="3830003"/>
          <a:ext cx="3298825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3" name="Equation" r:id="rId13" imgW="1574640" imgH="266400" progId="Equation.DSMT4">
                  <p:embed/>
                </p:oleObj>
              </mc:Choice>
              <mc:Fallback>
                <p:oleObj name="Equation" r:id="rId13" imgW="1574640" imgH="266400" progId="Equation.DSMT4">
                  <p:embed/>
                  <p:pic>
                    <p:nvPicPr>
                      <p:cNvPr id="0" name="Picture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113" y="3830003"/>
                        <a:ext cx="3298825" cy="450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22" name="Object 18"/>
          <p:cNvGraphicFramePr>
            <a:graphicFrameLocks noChangeAspect="1"/>
          </p:cNvGraphicFramePr>
          <p:nvPr/>
        </p:nvGraphicFramePr>
        <p:xfrm>
          <a:off x="3325813" y="2592387"/>
          <a:ext cx="2660064" cy="6610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4" name="Equation" r:id="rId15" imgW="1269720" imgH="393480" progId="Equation.DSMT4">
                  <p:embed/>
                </p:oleObj>
              </mc:Choice>
              <mc:Fallback>
                <p:oleObj name="Equation" r:id="rId15" imgW="1269720" imgH="393480" progId="Equation.DSMT4">
                  <p:embed/>
                  <p:pic>
                    <p:nvPicPr>
                      <p:cNvPr id="0" name="Picture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5813" y="2592387"/>
                        <a:ext cx="2660064" cy="66109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23" name="Object 19"/>
          <p:cNvGraphicFramePr>
            <a:graphicFrameLocks noChangeAspect="1"/>
          </p:cNvGraphicFramePr>
          <p:nvPr/>
        </p:nvGraphicFramePr>
        <p:xfrm>
          <a:off x="4141788" y="3819525"/>
          <a:ext cx="3167062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55" name="Equation" r:id="rId17" imgW="1511280" imgH="253800" progId="Equation.DSMT4">
                  <p:embed/>
                </p:oleObj>
              </mc:Choice>
              <mc:Fallback>
                <p:oleObj name="Equation" r:id="rId17" imgW="1511280" imgH="253800" progId="Equation.DSMT4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41788" y="3819525"/>
                        <a:ext cx="3167062" cy="428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7">
            <a:extLst>
              <a:ext uri="{FF2B5EF4-FFF2-40B4-BE49-F238E27FC236}">
                <a16:creationId xmlns:a16="http://schemas.microsoft.com/office/drawing/2014/main" id="{687019A4-1DA8-4393-A456-5C64447C6F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7157" y="357175"/>
            <a:ext cx="7061074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Свойства преобразования Лапласа 2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47" name="AutoShape 7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49" name="AutoShape 9" descr="F(s)={\mathcal  {L}}\left\{f(t)\right\}=\int \limits _{0}^{\infty }e^{{-st}}f(t)\,dt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39571" y="888213"/>
            <a:ext cx="43695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Дифференцирование </a:t>
            </a:r>
            <a:endParaRPr lang="ru-RU" sz="500" dirty="0">
              <a:solidFill>
                <a:srgbClr val="002060"/>
              </a:solidFill>
            </a:endParaRPr>
          </a:p>
        </p:txBody>
      </p:sp>
      <p:graphicFrame>
        <p:nvGraphicFramePr>
          <p:cNvPr id="34" name="Object 16"/>
          <p:cNvGraphicFramePr>
            <a:graphicFrameLocks noChangeAspect="1"/>
          </p:cNvGraphicFramePr>
          <p:nvPr/>
        </p:nvGraphicFramePr>
        <p:xfrm>
          <a:off x="2287588" y="780733"/>
          <a:ext cx="1676400" cy="665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89" name="Equation" r:id="rId3" imgW="799920" imgH="393480" progId="Equation.DSMT4">
                  <p:embed/>
                </p:oleObj>
              </mc:Choice>
              <mc:Fallback>
                <p:oleObj name="Equation" r:id="rId3" imgW="799920" imgH="39348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7588" y="780733"/>
                        <a:ext cx="1676400" cy="6651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60" name="Object 16"/>
          <p:cNvGraphicFramePr>
            <a:graphicFrameLocks noChangeAspect="1"/>
          </p:cNvGraphicFramePr>
          <p:nvPr/>
        </p:nvGraphicFramePr>
        <p:xfrm>
          <a:off x="378460" y="1608138"/>
          <a:ext cx="3060700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0" name="Equation" r:id="rId5" imgW="1460160" imgH="253800" progId="Equation.DSMT4">
                  <p:embed/>
                </p:oleObj>
              </mc:Choice>
              <mc:Fallback>
                <p:oleObj name="Equation" r:id="rId5" imgW="1460160" imgH="253800" progId="Equation.DSMT4">
                  <p:embed/>
                  <p:pic>
                    <p:nvPicPr>
                      <p:cNvPr id="0" name="Picture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8460" y="1608138"/>
                        <a:ext cx="3060700" cy="430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85291" y="2168373"/>
            <a:ext cx="43695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Интегрирование</a:t>
            </a:r>
            <a:endParaRPr lang="ru-RU" sz="500" dirty="0">
              <a:solidFill>
                <a:srgbClr val="00206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7191" y="3280893"/>
            <a:ext cx="43695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Преобразование свертки двух сигналов</a:t>
            </a:r>
            <a:endParaRPr lang="ru-RU" sz="500" dirty="0">
              <a:solidFill>
                <a:srgbClr val="002060"/>
              </a:solidFill>
            </a:endParaRPr>
          </a:p>
        </p:txBody>
      </p:sp>
      <p:graphicFrame>
        <p:nvGraphicFramePr>
          <p:cNvPr id="31767" name="Object 23"/>
          <p:cNvGraphicFramePr>
            <a:graphicFrameLocks noChangeAspect="1"/>
          </p:cNvGraphicFramePr>
          <p:nvPr/>
        </p:nvGraphicFramePr>
        <p:xfrm>
          <a:off x="423545" y="2473008"/>
          <a:ext cx="4087813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1" name="Equation" r:id="rId7" imgW="2145960" imgH="482400" progId="Equation.DSMT4">
                  <p:embed/>
                </p:oleObj>
              </mc:Choice>
              <mc:Fallback>
                <p:oleObj name="Equation" r:id="rId7" imgW="2145960" imgH="482400" progId="Equation.DSMT4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3545" y="2473008"/>
                        <a:ext cx="4087813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68" name="Object 24"/>
          <p:cNvGraphicFramePr>
            <a:graphicFrameLocks noChangeAspect="1"/>
          </p:cNvGraphicFramePr>
          <p:nvPr/>
        </p:nvGraphicFramePr>
        <p:xfrm>
          <a:off x="421957" y="3670618"/>
          <a:ext cx="5394326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2" name="Equation" r:id="rId9" imgW="2831760" imgH="482400" progId="Equation.DSMT4">
                  <p:embed/>
                </p:oleObj>
              </mc:Choice>
              <mc:Fallback>
                <p:oleObj name="Equation" r:id="rId9" imgW="2831760" imgH="482400" progId="Equation.DSMT4">
                  <p:embed/>
                  <p:pic>
                    <p:nvPicPr>
                      <p:cNvPr id="0" name="Picture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957" y="3670618"/>
                        <a:ext cx="5394326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Скругленный прямоугольник 12"/>
          <p:cNvSpPr/>
          <p:nvPr/>
        </p:nvSpPr>
        <p:spPr>
          <a:xfrm>
            <a:off x="3613382" y="3794222"/>
            <a:ext cx="2247364" cy="495837"/>
          </a:xfrm>
          <a:prstGeom prst="roundRect">
            <a:avLst/>
          </a:prstGeom>
          <a:noFill/>
          <a:ln w="190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31769" name="Object 25"/>
          <p:cNvGraphicFramePr>
            <a:graphicFrameLocks noChangeAspect="1"/>
          </p:cNvGraphicFramePr>
          <p:nvPr/>
        </p:nvGraphicFramePr>
        <p:xfrm>
          <a:off x="4204653" y="1580833"/>
          <a:ext cx="4284662" cy="430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3" name="Equation" r:id="rId11" imgW="2044440" imgH="253800" progId="Equation.DSMT4">
                  <p:embed/>
                </p:oleObj>
              </mc:Choice>
              <mc:Fallback>
                <p:oleObj name="Equation" r:id="rId11" imgW="2044440" imgH="253800" progId="Equation.DSMT4">
                  <p:embed/>
                  <p:pic>
                    <p:nvPicPr>
                      <p:cNvPr id="0" name="Picture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4653" y="1580833"/>
                        <a:ext cx="4284662" cy="4302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770" name="Object 26"/>
          <p:cNvGraphicFramePr>
            <a:graphicFrameLocks noChangeAspect="1"/>
          </p:cNvGraphicFramePr>
          <p:nvPr/>
        </p:nvGraphicFramePr>
        <p:xfrm>
          <a:off x="4203383" y="740093"/>
          <a:ext cx="1889125" cy="708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4" name="Equation" r:id="rId13" imgW="901440" imgH="419040" progId="Equation.DSMT4">
                  <p:embed/>
                </p:oleObj>
              </mc:Choice>
              <mc:Fallback>
                <p:oleObj name="Equation" r:id="rId13" imgW="901440" imgH="419040" progId="Equation.DSMT4">
                  <p:embed/>
                  <p:pic>
                    <p:nvPicPr>
                      <p:cNvPr id="0" name="Picture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3383" y="740093"/>
                        <a:ext cx="1889125" cy="708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7">
            <a:extLst>
              <a:ext uri="{FF2B5EF4-FFF2-40B4-BE49-F238E27FC236}">
                <a16:creationId xmlns:a16="http://schemas.microsoft.com/office/drawing/2014/main" id="{FED79307-725D-4B8D-AEE3-C652F40B64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6" y="357175"/>
            <a:ext cx="8149339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Преобразование Фурье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0349" y="903559"/>
            <a:ext cx="86417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Двустороннее преобразование Лапласа:</a:t>
            </a:r>
          </a:p>
        </p:txBody>
      </p:sp>
      <p:graphicFrame>
        <p:nvGraphicFramePr>
          <p:cNvPr id="8" name="Object 10"/>
          <p:cNvGraphicFramePr>
            <a:graphicFrameLocks noChangeAspect="1"/>
          </p:cNvGraphicFramePr>
          <p:nvPr/>
        </p:nvGraphicFramePr>
        <p:xfrm>
          <a:off x="356553" y="1283970"/>
          <a:ext cx="3313112" cy="388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3" name="Equation" r:id="rId3" imgW="1739880" imgH="253800" progId="Equation.DSMT4">
                  <p:embed/>
                </p:oleObj>
              </mc:Choice>
              <mc:Fallback>
                <p:oleObj name="Equation" r:id="rId3" imgW="1739880" imgH="25380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6553" y="1283970"/>
                        <a:ext cx="3313112" cy="3889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14"/>
          <p:cNvGraphicFramePr>
            <a:graphicFrameLocks noChangeAspect="1"/>
          </p:cNvGraphicFramePr>
          <p:nvPr/>
        </p:nvGraphicFramePr>
        <p:xfrm>
          <a:off x="415608" y="3764915"/>
          <a:ext cx="4643437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4" name="Equation" r:id="rId5" imgW="2438280" imgH="482400" progId="Equation.DSMT4">
                  <p:embed/>
                </p:oleObj>
              </mc:Choice>
              <mc:Fallback>
                <p:oleObj name="Equation" r:id="rId5" imgW="2438280" imgH="482400" progId="Equation.DSMT4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608" y="3764915"/>
                        <a:ext cx="4643437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71744" y="3435115"/>
            <a:ext cx="864172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Обратное преобразование Фурье: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250825" y="2471738"/>
          <a:ext cx="7737475" cy="739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55" name="Equation" r:id="rId7" imgW="4063680" imgH="482400" progId="Equation.DSMT4">
                  <p:embed/>
                </p:oleObj>
              </mc:Choice>
              <mc:Fallback>
                <p:oleObj name="Equation" r:id="rId7" imgW="4063680" imgH="482400" progId="Equation.DSMT4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0825" y="2471738"/>
                        <a:ext cx="7737475" cy="7397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55109" y="2046559"/>
            <a:ext cx="864172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</a:rPr>
              <a:t>Прямое преобразование Фурье:</a:t>
            </a:r>
          </a:p>
        </p:txBody>
      </p:sp>
      <p:sp>
        <p:nvSpPr>
          <p:cNvPr id="12" name="TextBox 7">
            <a:extLst>
              <a:ext uri="{FF2B5EF4-FFF2-40B4-BE49-F238E27FC236}">
                <a16:creationId xmlns:a16="http://schemas.microsoft.com/office/drawing/2014/main" id="{683AFD1E-C182-485E-A79E-D3302E7115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7156" y="357175"/>
            <a:ext cx="8149339" cy="400110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Частотные характеристики датчиков 1</a:t>
            </a:r>
            <a:endParaRPr lang="ru-RU" sz="2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7158" y="54271"/>
            <a:ext cx="8786842" cy="119593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lvl="0" defTabSz="914400">
              <a:spcBef>
                <a:spcPct val="0"/>
              </a:spcBef>
              <a:defRPr/>
            </a:pPr>
            <a:r>
              <a:rPr lang="ru-RU" sz="800" dirty="0">
                <a:latin typeface="Arial" panose="020B0604020202020204" pitchFamily="34" charset="0"/>
                <a:ea typeface="Stem Text Bold" pitchFamily="34" charset="-52"/>
                <a:cs typeface="Arial" panose="020B0604020202020204" pitchFamily="34" charset="0"/>
              </a:rPr>
              <a:t>Датчики физических величин как элементы динамических систем</a:t>
            </a:r>
          </a:p>
        </p:txBody>
      </p:sp>
      <p:pic>
        <p:nvPicPr>
          <p:cNvPr id="44038" name="Picture 6" descr="https://habrastorage.org/webt/lo/_k/dz/lo_kdzx2lse6s0or7dvqpb7gxu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9525" y="711957"/>
            <a:ext cx="3646805" cy="3869851"/>
          </a:xfrm>
          <a:prstGeom prst="rect">
            <a:avLst/>
          </a:prstGeom>
          <a:noFill/>
        </p:spPr>
      </p:pic>
      <p:graphicFrame>
        <p:nvGraphicFramePr>
          <p:cNvPr id="44043" name="Object 11"/>
          <p:cNvGraphicFramePr>
            <a:graphicFrameLocks noChangeAspect="1"/>
          </p:cNvGraphicFramePr>
          <p:nvPr/>
        </p:nvGraphicFramePr>
        <p:xfrm>
          <a:off x="382588" y="922338"/>
          <a:ext cx="2093912" cy="390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59" name="Equation" r:id="rId4" imgW="876240" imgH="203040" progId="Equation.DSMT4">
                  <p:embed/>
                </p:oleObj>
              </mc:Choice>
              <mc:Fallback>
                <p:oleObj name="Equation" r:id="rId4" imgW="876240" imgH="203040" progId="Equation.DSMT4">
                  <p:embed/>
                  <p:pic>
                    <p:nvPicPr>
                      <p:cNvPr id="0" name="Picture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588" y="922338"/>
                        <a:ext cx="2093912" cy="390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4" name="Object 12"/>
          <p:cNvGraphicFramePr>
            <a:graphicFrameLocks noChangeAspect="1"/>
          </p:cNvGraphicFramePr>
          <p:nvPr/>
        </p:nvGraphicFramePr>
        <p:xfrm>
          <a:off x="381000" y="1517650"/>
          <a:ext cx="2865438" cy="376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0" name="Equation" r:id="rId6" imgW="1244520" imgH="203040" progId="Equation.DSMT4">
                  <p:embed/>
                </p:oleObj>
              </mc:Choice>
              <mc:Fallback>
                <p:oleObj name="Equation" r:id="rId6" imgW="1244520" imgH="203040" progId="Equation.DSMT4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517650"/>
                        <a:ext cx="2865438" cy="3762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5" name="Object 13"/>
          <p:cNvGraphicFramePr>
            <a:graphicFrameLocks noChangeAspect="1"/>
          </p:cNvGraphicFramePr>
          <p:nvPr/>
        </p:nvGraphicFramePr>
        <p:xfrm>
          <a:off x="403860" y="2263140"/>
          <a:ext cx="3132846" cy="8337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1" name="Equation" r:id="rId8" imgW="1460160" imgH="482400" progId="Equation.DSMT4">
                  <p:embed/>
                </p:oleObj>
              </mc:Choice>
              <mc:Fallback>
                <p:oleObj name="Equation" r:id="rId8" imgW="1460160" imgH="48240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3860" y="2263140"/>
                        <a:ext cx="3132846" cy="8337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046" name="Object 14"/>
          <p:cNvGraphicFramePr>
            <a:graphicFrameLocks noChangeAspect="1"/>
          </p:cNvGraphicFramePr>
          <p:nvPr/>
        </p:nvGraphicFramePr>
        <p:xfrm>
          <a:off x="444818" y="3261360"/>
          <a:ext cx="3111366" cy="842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2" name="Equation" r:id="rId10" imgW="1434960" imgH="482400" progId="Equation.DSMT4">
                  <p:embed/>
                </p:oleObj>
              </mc:Choice>
              <mc:Fallback>
                <p:oleObj name="Equation" r:id="rId10" imgW="1434960" imgH="48240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818" y="3261360"/>
                        <a:ext cx="3111366" cy="842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7">
            <a:extLst>
              <a:ext uri="{FF2B5EF4-FFF2-40B4-BE49-F238E27FC236}">
                <a16:creationId xmlns:a16="http://schemas.microsoft.com/office/drawing/2014/main" id="{DEE2DFB8-83D7-441A-BE4B-CBA65442745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4588" y="0"/>
            <a:ext cx="37941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r" eaLnBrk="1" hangingPunct="1"/>
            <a:r>
              <a:rPr lang="ru-RU" altLang="ru-RU" sz="12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0911545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6847</TotalTime>
  <Words>669</Words>
  <Application>Microsoft Office PowerPoint</Application>
  <PresentationFormat>Экран (16:9)</PresentationFormat>
  <Paragraphs>130</Paragraphs>
  <Slides>16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Arial</vt:lpstr>
      <vt:lpstr>Arial Black</vt:lpstr>
      <vt:lpstr>Calibri</vt:lpstr>
      <vt:lpstr>Stem Text</vt:lpstr>
      <vt:lpstr>Stem Text Bold</vt:lpstr>
      <vt:lpstr>Symbol</vt:lpstr>
      <vt:lpstr>Times New Roman</vt:lpstr>
      <vt:lpstr>Тема Office</vt:lpstr>
      <vt:lpstr>Equation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GavrilaMaster</cp:lastModifiedBy>
  <cp:revision>460</cp:revision>
  <dcterms:created xsi:type="dcterms:W3CDTF">2019-09-27T08:18:31Z</dcterms:created>
  <dcterms:modified xsi:type="dcterms:W3CDTF">2024-04-02T16:49:10Z</dcterms:modified>
</cp:coreProperties>
</file>