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2" r:id="rId3"/>
    <p:sldId id="316" r:id="rId4"/>
    <p:sldId id="320" r:id="rId5"/>
    <p:sldId id="284" r:id="rId6"/>
    <p:sldId id="308" r:id="rId7"/>
    <p:sldId id="315" r:id="rId8"/>
    <p:sldId id="322" r:id="rId9"/>
    <p:sldId id="323" r:id="rId10"/>
    <p:sldId id="266" r:id="rId11"/>
    <p:sldId id="336" r:id="rId12"/>
    <p:sldId id="337" r:id="rId13"/>
    <p:sldId id="325" r:id="rId14"/>
    <p:sldId id="324" r:id="rId15"/>
    <p:sldId id="326" r:id="rId16"/>
    <p:sldId id="327" r:id="rId17"/>
    <p:sldId id="328" r:id="rId18"/>
    <p:sldId id="330" r:id="rId19"/>
    <p:sldId id="329" r:id="rId20"/>
    <p:sldId id="331" r:id="rId21"/>
    <p:sldId id="333" r:id="rId22"/>
    <p:sldId id="332" r:id="rId23"/>
    <p:sldId id="335" r:id="rId24"/>
    <p:sldId id="334" r:id="rId25"/>
  </p:sldIdLst>
  <p:sldSz cx="9144000" cy="5143500" type="screen16x9"/>
  <p:notesSz cx="6858000" cy="9144000"/>
  <p:embeddedFontLst>
    <p:embeddedFont>
      <p:font typeface="Arial Black" panose="020B0A04020102020204" pitchFamily="34" charset="0"/>
      <p:bold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ambria Math" panose="02040503050406030204" pitchFamily="18" charset="0"/>
      <p:regular r:id="rId33"/>
    </p:embeddedFont>
    <p:embeddedFont>
      <p:font typeface="Georgia" panose="02040502050405020303" pitchFamily="18" charset="0"/>
      <p:regular r:id="rId34"/>
      <p:bold r:id="rId35"/>
      <p:italic r:id="rId36"/>
      <p:boldItalic r:id="rId37"/>
    </p:embeddedFont>
  </p:embeddedFontLst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9811" autoAdjust="0"/>
  </p:normalViewPr>
  <p:slideViewPr>
    <p:cSldViewPr snapToGrid="0" showGuides="1">
      <p:cViewPr varScale="1">
        <p:scale>
          <a:sx n="120" d="100"/>
          <a:sy n="120" d="100"/>
        </p:scale>
        <p:origin x="707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1.1000000000000001</c:v>
                </c:pt>
                <c:pt idx="1">
                  <c:v>2.5</c:v>
                </c:pt>
                <c:pt idx="2">
                  <c:v>14.7</c:v>
                </c:pt>
                <c:pt idx="3">
                  <c:v>9.5</c:v>
                </c:pt>
                <c:pt idx="4">
                  <c:v>1.1200000000000001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04-4D78-A5A0-FCAAA988B8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axId val="170877952"/>
        <c:axId val="49689088"/>
      </c:barChart>
      <c:catAx>
        <c:axId val="170877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  <c:crossAx val="49689088"/>
        <c:crosses val="autoZero"/>
        <c:auto val="1"/>
        <c:lblAlgn val="ctr"/>
        <c:lblOffset val="100"/>
        <c:noMultiLvlLbl val="0"/>
      </c:catAx>
      <c:valAx>
        <c:axId val="49689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  <c:crossAx val="170877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aseline="0">
          <a:solidFill>
            <a:schemeClr val="tx1"/>
          </a:solidFill>
          <a:latin typeface="Arial" pitchFamily="34" charset="0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6" Type="http://schemas.openxmlformats.org/officeDocument/2006/relationships/image" Target="../media/image77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6.wmf"/><Relationship Id="rId1" Type="http://schemas.openxmlformats.org/officeDocument/2006/relationships/image" Target="../media/image30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375B7-9DA5-4D65-977E-01EB4124F313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924C6-866B-4789-AFF8-563896E47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4545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11.11.2024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259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930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60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0ACB9-73E0-4AFD-8FF1-8A81C3C9059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7B8D-B0FD-4C72-8E08-E548F5D4B2F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73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89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427720" y="340043"/>
            <a:ext cx="64487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srgbClr val="002060"/>
                </a:solidFill>
              </a:rPr>
              <a:t>÷</a:t>
            </a:r>
            <a:fld id="{A147680F-F86F-469F-AD92-2EC1F3C512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jpeg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50.png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5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image" Target="../media/image69.png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40.bin"/><Relationship Id="rId9" Type="http://schemas.openxmlformats.org/officeDocument/2006/relationships/image" Target="../media/image68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jpeg"/><Relationship Id="rId7" Type="http://schemas.openxmlformats.org/officeDocument/2006/relationships/image" Target="../media/image70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3.bin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9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image" Target="../media/image76.wmf"/><Relationship Id="rId3" Type="http://schemas.openxmlformats.org/officeDocument/2006/relationships/image" Target="../media/image78.png"/><Relationship Id="rId7" Type="http://schemas.openxmlformats.org/officeDocument/2006/relationships/image" Target="../media/image73.wmf"/><Relationship Id="rId12" Type="http://schemas.openxmlformats.org/officeDocument/2006/relationships/oleObject" Target="../embeddings/oleObject48.bin"/><Relationship Id="rId17" Type="http://schemas.openxmlformats.org/officeDocument/2006/relationships/image" Target="../media/image86.pn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85.png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75.wmf"/><Relationship Id="rId5" Type="http://schemas.openxmlformats.org/officeDocument/2006/relationships/image" Target="../media/image72.wmf"/><Relationship Id="rId15" Type="http://schemas.openxmlformats.org/officeDocument/2006/relationships/image" Target="../media/image77.wmf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4.bin"/><Relationship Id="rId9" Type="http://schemas.openxmlformats.org/officeDocument/2006/relationships/image" Target="../media/image74.wmf"/><Relationship Id="rId14" Type="http://schemas.openxmlformats.org/officeDocument/2006/relationships/oleObject" Target="../embeddings/oleObject49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0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7.png"/><Relationship Id="rId5" Type="http://schemas.openxmlformats.org/officeDocument/2006/relationships/image" Target="../media/image860.png"/><Relationship Id="rId4" Type="http://schemas.openxmlformats.org/officeDocument/2006/relationships/image" Target="../media/image8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tiff"/><Relationship Id="rId7" Type="http://schemas.openxmlformats.org/officeDocument/2006/relationships/image" Target="../media/image95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81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12.wmf"/><Relationship Id="rId3" Type="http://schemas.openxmlformats.org/officeDocument/2006/relationships/oleObject" Target="../embeddings/oleObject5.bin"/><Relationship Id="rId7" Type="http://schemas.openxmlformats.org/officeDocument/2006/relationships/image" Target="../media/image9.w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1.wmf"/><Relationship Id="rId5" Type="http://schemas.openxmlformats.org/officeDocument/2006/relationships/image" Target="../media/image13.png"/><Relationship Id="rId10" Type="http://schemas.openxmlformats.org/officeDocument/2006/relationships/oleObject" Target="../embeddings/oleObject8.bin"/><Relationship Id="rId4" Type="http://schemas.openxmlformats.org/officeDocument/2006/relationships/image" Target="../media/image8.wmf"/><Relationship Id="rId9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17.wmf"/><Relationship Id="rId18" Type="http://schemas.openxmlformats.org/officeDocument/2006/relationships/image" Target="../media/image19.wmf"/><Relationship Id="rId3" Type="http://schemas.openxmlformats.org/officeDocument/2006/relationships/oleObject" Target="../embeddings/oleObject10.bin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4.bin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6.wmf"/><Relationship Id="rId5" Type="http://schemas.openxmlformats.org/officeDocument/2006/relationships/image" Target="../media/image22.png"/><Relationship Id="rId15" Type="http://schemas.openxmlformats.org/officeDocument/2006/relationships/oleObject" Target="../embeddings/oleObject15.bin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13.wmf"/><Relationship Id="rId9" Type="http://schemas.openxmlformats.org/officeDocument/2006/relationships/image" Target="../media/image15.wmf"/><Relationship Id="rId1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26.wmf"/><Relationship Id="rId18" Type="http://schemas.openxmlformats.org/officeDocument/2006/relationships/oleObject" Target="../embeddings/oleObject27.bin"/><Relationship Id="rId3" Type="http://schemas.openxmlformats.org/officeDocument/2006/relationships/oleObject" Target="../embeddings/oleObject20.bin"/><Relationship Id="rId7" Type="http://schemas.openxmlformats.org/officeDocument/2006/relationships/chart" Target="../charts/chart1.xml"/><Relationship Id="rId12" Type="http://schemas.openxmlformats.org/officeDocument/2006/relationships/oleObject" Target="../embeddings/oleObject24.bin"/><Relationship Id="rId17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6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11" Type="http://schemas.openxmlformats.org/officeDocument/2006/relationships/image" Target="../media/image25.wmf"/><Relationship Id="rId5" Type="http://schemas.openxmlformats.org/officeDocument/2006/relationships/oleObject" Target="../embeddings/oleObject21.bin"/><Relationship Id="rId15" Type="http://schemas.openxmlformats.org/officeDocument/2006/relationships/image" Target="../media/image27.wmf"/><Relationship Id="rId10" Type="http://schemas.openxmlformats.org/officeDocument/2006/relationships/oleObject" Target="../embeddings/oleObject23.bin"/><Relationship Id="rId19" Type="http://schemas.openxmlformats.org/officeDocument/2006/relationships/image" Target="../media/image29.wmf"/><Relationship Id="rId4" Type="http://schemas.openxmlformats.org/officeDocument/2006/relationships/image" Target="../media/image22.wmf"/><Relationship Id="rId9" Type="http://schemas.openxmlformats.org/officeDocument/2006/relationships/image" Target="../media/image24.wmf"/><Relationship Id="rId14" Type="http://schemas.openxmlformats.org/officeDocument/2006/relationships/oleObject" Target="../embeddings/oleObject2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2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3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41.png"/><Relationship Id="rId3" Type="http://schemas.openxmlformats.org/officeDocument/2006/relationships/oleObject" Target="../embeddings/oleObject33.bin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37.wmf"/><Relationship Id="rId5" Type="http://schemas.openxmlformats.org/officeDocument/2006/relationships/image" Target="../media/image38.png"/><Relationship Id="rId10" Type="http://schemas.openxmlformats.org/officeDocument/2006/relationships/oleObject" Target="../embeddings/oleObject36.bin"/><Relationship Id="rId4" Type="http://schemas.openxmlformats.org/officeDocument/2006/relationships/image" Target="../media/image34.wmf"/><Relationship Id="rId9" Type="http://schemas.openxmlformats.org/officeDocument/2006/relationships/image" Target="../media/image36.wmf"/><Relationship Id="rId1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16006" y="285734"/>
            <a:ext cx="4684621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Прони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5068315-6BD4-4EE4-8B83-09635C03458D}"/>
              </a:ext>
            </a:extLst>
          </p:cNvPr>
          <p:cNvSpPr txBox="1"/>
          <p:nvPr/>
        </p:nvSpPr>
        <p:spPr>
          <a:xfrm>
            <a:off x="5500694" y="3144244"/>
            <a:ext cx="29872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доцент</a:t>
            </a: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Кафедра «Автоматика»</a:t>
            </a:r>
          </a:p>
        </p:txBody>
      </p:sp>
    </p:spTree>
    <p:extLst>
      <p:ext uri="{BB962C8B-B14F-4D97-AF65-F5344CB8AC3E}">
        <p14:creationId xmlns:p14="http://schemas.microsoft.com/office/powerpoint/2010/main" val="741899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57157" y="417170"/>
            <a:ext cx="346046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Применение метода 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8576" y="832324"/>
            <a:ext cx="2850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Взвешивание в движении</a:t>
            </a:r>
          </a:p>
        </p:txBody>
      </p:sp>
      <p:pic>
        <p:nvPicPr>
          <p:cNvPr id="10" name="Picture 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983" y="1337828"/>
            <a:ext cx="3467043" cy="2748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53" name="Picture 5" descr="C:\Users\GavrilaMaster\ДФВ\Лекция6\Ваго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7170"/>
            <a:ext cx="3569076" cy="181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886130" y="4139929"/>
            <a:ext cx="2740751" cy="30777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i="1" dirty="0">
                <a:solidFill>
                  <a:srgbClr val="002060"/>
                </a:solidFill>
              </a:rPr>
              <a:t>p = 5	t</a:t>
            </a:r>
            <a:r>
              <a:rPr lang="ru-RU" sz="1400" i="1" dirty="0">
                <a:solidFill>
                  <a:srgbClr val="002060"/>
                </a:solidFill>
              </a:rPr>
              <a:t> </a:t>
            </a:r>
            <a:r>
              <a:rPr lang="en-US" sz="1400" i="1" dirty="0">
                <a:solidFill>
                  <a:srgbClr val="002060"/>
                </a:solidFill>
              </a:rPr>
              <a:t>=</a:t>
            </a:r>
            <a:r>
              <a:rPr lang="ru-RU" sz="1400" i="1" dirty="0">
                <a:solidFill>
                  <a:srgbClr val="002060"/>
                </a:solidFill>
              </a:rPr>
              <a:t> </a:t>
            </a:r>
            <a:r>
              <a:rPr lang="en-US" sz="1400" i="1" dirty="0">
                <a:solidFill>
                  <a:srgbClr val="002060"/>
                </a:solidFill>
              </a:rPr>
              <a:t>400	       Q</a:t>
            </a:r>
            <a:r>
              <a:rPr lang="ru-RU" sz="1400" i="1" dirty="0">
                <a:solidFill>
                  <a:srgbClr val="002060"/>
                </a:solidFill>
              </a:rPr>
              <a:t> </a:t>
            </a:r>
            <a:r>
              <a:rPr lang="en-US" sz="1400" i="1" dirty="0">
                <a:solidFill>
                  <a:srgbClr val="002060"/>
                </a:solidFill>
              </a:rPr>
              <a:t>=</a:t>
            </a:r>
            <a:r>
              <a:rPr lang="ru-RU" sz="1400" i="1" dirty="0">
                <a:solidFill>
                  <a:srgbClr val="002060"/>
                </a:solidFill>
              </a:rPr>
              <a:t> </a:t>
            </a:r>
            <a:r>
              <a:rPr lang="en-US" sz="1400" i="1" dirty="0">
                <a:solidFill>
                  <a:srgbClr val="002060"/>
                </a:solidFill>
              </a:rPr>
              <a:t>18192,4 </a:t>
            </a:r>
            <a:r>
              <a:rPr lang="ru-RU" sz="1400" i="1" dirty="0">
                <a:solidFill>
                  <a:srgbClr val="002060"/>
                </a:solidFill>
              </a:rPr>
              <a:t>кг</a:t>
            </a:r>
            <a:endParaRPr lang="ru-RU" sz="1400" b="1" i="1" cap="none" spc="0" dirty="0">
              <a:ln w="17780" cmpd="sng">
                <a:noFill/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 txBox="1"/>
              <p:nvPr/>
            </p:nvSpPr>
            <p:spPr bwMode="auto">
              <a:xfrm>
                <a:off x="4210471" y="2308111"/>
                <a:ext cx="4664587" cy="1212997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200" i="1" smtClean="0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ru-RU" sz="22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ru-RU" sz="22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2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2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ru-RU" sz="22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2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2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2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p>
                            <m:sSupPr>
                              <m:ctrlP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ru-RU" sz="2200" i="1">
                                      <a:solidFill>
                                        <a:srgbClr val="00008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200" i="1">
                                      <a:solidFill>
                                        <a:srgbClr val="00008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ru-RU" sz="2200" i="1">
                                      <a:solidFill>
                                        <a:srgbClr val="00008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func>
                            <m:funcPr>
                              <m:ctrlP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ru-RU" sz="2200" i="0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</m:e>
                          </m:func>
                          <m:sSub>
                            <m:sSubPr>
                              <m:ctrlP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2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sz="22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ru-RU" sz="2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2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2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10471" y="2308111"/>
                <a:ext cx="4664587" cy="1212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4849783"/>
              </p:ext>
            </p:extLst>
          </p:nvPr>
        </p:nvGraphicFramePr>
        <p:xfrm>
          <a:off x="4798707" y="3390751"/>
          <a:ext cx="3459163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15" name="Equation" r:id="rId6" imgW="1562040" imgH="507960" progId="Equation.DSMT4">
                  <p:embed/>
                </p:oleObj>
              </mc:Choice>
              <mc:Fallback>
                <p:oleObj name="Equation" r:id="rId6" imgW="1562040" imgH="50796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8707" y="3390751"/>
                        <a:ext cx="3459163" cy="938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Прони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95ADDD3-56CC-47B2-B095-71E1100B11E7}"/>
                  </a:ext>
                </a:extLst>
              </p:cNvPr>
              <p:cNvSpPr txBox="1"/>
              <p:nvPr/>
            </p:nvSpPr>
            <p:spPr>
              <a:xfrm>
                <a:off x="2256504" y="1999468"/>
                <a:ext cx="710756" cy="617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solidFill>
                      <a:srgbClr val="00008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12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eqArr>
                            <m:eqArrPr>
                              <m:ctrlPr>
                                <a:rPr lang="ru-RU" sz="1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sz="12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e>
                              <m:r>
                                <a:rPr lang="en-US" sz="1200" b="0" i="1" smtClean="0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</m:eqArr>
                        </m:e>
                      </m:acc>
                    </m:oMath>
                  </m:oMathPara>
                </a14:m>
                <a:endParaRPr lang="ru-RU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95ADDD3-56CC-47B2-B095-71E1100B11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6504" y="1999468"/>
                <a:ext cx="710756" cy="617285"/>
              </a:xfrm>
              <a:prstGeom prst="rect">
                <a:avLst/>
              </a:prstGeom>
              <a:blipFill>
                <a:blip r:embed="rId8"/>
                <a:stretch>
                  <a:fillRect t="-990" b="-19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A467D6B4-84DB-474C-8006-8AA9E32D21F4}"/>
              </a:ext>
            </a:extLst>
          </p:cNvPr>
          <p:cNvCxnSpPr/>
          <p:nvPr/>
        </p:nvCxnSpPr>
        <p:spPr>
          <a:xfrm>
            <a:off x="2544361" y="2156227"/>
            <a:ext cx="458385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ECEB1FE1-076E-4AE9-97ED-71CB7ECEF4AE}"/>
              </a:ext>
            </a:extLst>
          </p:cNvPr>
          <p:cNvCxnSpPr/>
          <p:nvPr/>
        </p:nvCxnSpPr>
        <p:spPr>
          <a:xfrm>
            <a:off x="2544361" y="2308775"/>
            <a:ext cx="458385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829D489F-1D2B-41D3-AB7A-B4D0D9531472}"/>
              </a:ext>
            </a:extLst>
          </p:cNvPr>
          <p:cNvCxnSpPr/>
          <p:nvPr/>
        </p:nvCxnSpPr>
        <p:spPr>
          <a:xfrm>
            <a:off x="2544361" y="2488312"/>
            <a:ext cx="458385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9DBB78-87EA-4965-B557-956F0E634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223" y="1086241"/>
            <a:ext cx="7826188" cy="36120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AC163D-B23A-460D-AA24-FEE201D99AE3}"/>
              </a:ext>
            </a:extLst>
          </p:cNvPr>
          <p:cNvSpPr txBox="1"/>
          <p:nvPr/>
        </p:nvSpPr>
        <p:spPr>
          <a:xfrm>
            <a:off x="5593976" y="1208327"/>
            <a:ext cx="13926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Исходный</a:t>
            </a:r>
          </a:p>
          <a:p>
            <a:r>
              <a:rPr lang="ru-RU" dirty="0"/>
              <a:t>Модель</a:t>
            </a:r>
          </a:p>
          <a:p>
            <a:r>
              <a:rPr lang="ru-RU" dirty="0"/>
              <a:t>Прогноз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4B6F21D-C82B-4AF9-9E36-3F468FC02198}"/>
              </a:ext>
            </a:extLst>
          </p:cNvPr>
          <p:cNvSpPr/>
          <p:nvPr/>
        </p:nvSpPr>
        <p:spPr>
          <a:xfrm>
            <a:off x="1102658" y="1286084"/>
            <a:ext cx="3263723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npro</a:t>
            </a:r>
            <a:r>
              <a:rPr lang="ru-RU" dirty="0"/>
              <a:t> = 6000     </a:t>
            </a:r>
            <a:r>
              <a:rPr lang="ru-RU" dirty="0" err="1"/>
              <a:t>npre</a:t>
            </a:r>
            <a:r>
              <a:rPr lang="ru-RU" dirty="0"/>
              <a:t> = 363</a:t>
            </a:r>
            <a:r>
              <a:rPr lang="en-US" dirty="0"/>
              <a:t> </a:t>
            </a:r>
            <a:r>
              <a:rPr lang="ru-RU" dirty="0"/>
              <a:t>     корней -7 (21)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B96483F-438B-4839-8781-DB67ACA5BD82}"/>
              </a:ext>
            </a:extLst>
          </p:cNvPr>
          <p:cNvCxnSpPr/>
          <p:nvPr/>
        </p:nvCxnSpPr>
        <p:spPr>
          <a:xfrm>
            <a:off x="6542824" y="1381301"/>
            <a:ext cx="558053" cy="0"/>
          </a:xfrm>
          <a:prstGeom prst="line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BDE99197-A7BB-4DD2-B2A8-C9BCC56D2692}"/>
              </a:ext>
            </a:extLst>
          </p:cNvPr>
          <p:cNvCxnSpPr/>
          <p:nvPr/>
        </p:nvCxnSpPr>
        <p:spPr>
          <a:xfrm>
            <a:off x="6542824" y="1586166"/>
            <a:ext cx="558053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97864D5-6BB9-4CE5-8912-F3EF73C83728}"/>
              </a:ext>
            </a:extLst>
          </p:cNvPr>
          <p:cNvCxnSpPr/>
          <p:nvPr/>
        </p:nvCxnSpPr>
        <p:spPr>
          <a:xfrm>
            <a:off x="6542824" y="1768547"/>
            <a:ext cx="55805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0B6BB75-7CC8-498B-9F50-6064C46AA413}"/>
              </a:ext>
            </a:extLst>
          </p:cNvPr>
          <p:cNvSpPr txBox="1"/>
          <p:nvPr/>
        </p:nvSpPr>
        <p:spPr>
          <a:xfrm>
            <a:off x="357158" y="417170"/>
            <a:ext cx="2796178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Применение метода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F9D78F-0F99-4CFE-AD2A-E0BF3A3C82BC}"/>
              </a:ext>
            </a:extLst>
          </p:cNvPr>
          <p:cNvSpPr txBox="1"/>
          <p:nvPr/>
        </p:nvSpPr>
        <p:spPr>
          <a:xfrm>
            <a:off x="302473" y="778464"/>
            <a:ext cx="3180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Прогнозирование временных рядов 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A15116-21F3-4FB4-A216-C95BDEC46AE6}"/>
              </a:ext>
            </a:extLst>
          </p:cNvPr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Прони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A6954B-7B87-464B-AF25-65E048D6E588}"/>
              </a:ext>
            </a:extLst>
          </p:cNvPr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BCADE98-861E-4E04-B0DE-258D1307F534}"/>
                  </a:ext>
                </a:extLst>
              </p:cNvPr>
              <p:cNvSpPr txBox="1"/>
              <p:nvPr/>
            </p:nvSpPr>
            <p:spPr>
              <a:xfrm>
                <a:off x="5774997" y="3716630"/>
                <a:ext cx="1211580" cy="573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dirty="0"/>
                  <a:t> 362,4 </a:t>
                </a:r>
                <a:r>
                  <a:rPr lang="ru-RU" dirty="0"/>
                  <a:t>д.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431,9</a:t>
                </a:r>
                <a:r>
                  <a:rPr lang="ru-RU" dirty="0"/>
                  <a:t> д.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BCADE98-861E-4E04-B0DE-258D1307F5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4997" y="3716630"/>
                <a:ext cx="1211580" cy="573490"/>
              </a:xfrm>
              <a:prstGeom prst="rect">
                <a:avLst/>
              </a:prstGeom>
              <a:blipFill>
                <a:blip r:embed="rId3"/>
                <a:stretch>
                  <a:fillRect r="-503" b="-106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040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8610220-0439-447C-B913-A1465F07D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05" y="1086241"/>
            <a:ext cx="7800975" cy="36004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AC163D-B23A-460D-AA24-FEE201D99AE3}"/>
              </a:ext>
            </a:extLst>
          </p:cNvPr>
          <p:cNvSpPr txBox="1"/>
          <p:nvPr/>
        </p:nvSpPr>
        <p:spPr>
          <a:xfrm>
            <a:off x="5609216" y="3699468"/>
            <a:ext cx="13926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Модель</a:t>
            </a:r>
          </a:p>
          <a:p>
            <a:r>
              <a:rPr lang="ru-RU" dirty="0"/>
              <a:t>Остаток</a:t>
            </a:r>
          </a:p>
          <a:p>
            <a:r>
              <a:rPr lang="ru-RU" dirty="0"/>
              <a:t>Прогноз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4B6F21D-C82B-4AF9-9E36-3F468FC02198}"/>
              </a:ext>
            </a:extLst>
          </p:cNvPr>
          <p:cNvSpPr/>
          <p:nvPr/>
        </p:nvSpPr>
        <p:spPr>
          <a:xfrm>
            <a:off x="1102659" y="1286084"/>
            <a:ext cx="3263722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npro</a:t>
            </a:r>
            <a:r>
              <a:rPr lang="ru-RU" dirty="0"/>
              <a:t> = 6000     </a:t>
            </a:r>
            <a:r>
              <a:rPr lang="ru-RU" dirty="0" err="1"/>
              <a:t>npre</a:t>
            </a:r>
            <a:r>
              <a:rPr lang="ru-RU" dirty="0"/>
              <a:t> = 363</a:t>
            </a:r>
            <a:r>
              <a:rPr lang="en-US" dirty="0"/>
              <a:t> </a:t>
            </a:r>
            <a:r>
              <a:rPr lang="ru-RU" dirty="0"/>
              <a:t>     корней -7 (21)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B96483F-438B-4839-8781-DB67ACA5BD82}"/>
              </a:ext>
            </a:extLst>
          </p:cNvPr>
          <p:cNvCxnSpPr/>
          <p:nvPr/>
        </p:nvCxnSpPr>
        <p:spPr>
          <a:xfrm>
            <a:off x="6443764" y="4057258"/>
            <a:ext cx="558053" cy="0"/>
          </a:xfrm>
          <a:prstGeom prst="line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BDE99197-A7BB-4DD2-B2A8-C9BCC56D2692}"/>
              </a:ext>
            </a:extLst>
          </p:cNvPr>
          <p:cNvCxnSpPr/>
          <p:nvPr/>
        </p:nvCxnSpPr>
        <p:spPr>
          <a:xfrm>
            <a:off x="6443764" y="3859138"/>
            <a:ext cx="558053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97864D5-6BB9-4CE5-8912-F3EF73C83728}"/>
              </a:ext>
            </a:extLst>
          </p:cNvPr>
          <p:cNvCxnSpPr/>
          <p:nvPr/>
        </p:nvCxnSpPr>
        <p:spPr>
          <a:xfrm>
            <a:off x="6443764" y="4277739"/>
            <a:ext cx="55805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0B6BB75-7CC8-498B-9F50-6064C46AA413}"/>
              </a:ext>
            </a:extLst>
          </p:cNvPr>
          <p:cNvSpPr txBox="1"/>
          <p:nvPr/>
        </p:nvSpPr>
        <p:spPr>
          <a:xfrm>
            <a:off x="357158" y="417170"/>
            <a:ext cx="2796178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Применение метода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F9D78F-0F99-4CFE-AD2A-E0BF3A3C82BC}"/>
              </a:ext>
            </a:extLst>
          </p:cNvPr>
          <p:cNvSpPr txBox="1"/>
          <p:nvPr/>
        </p:nvSpPr>
        <p:spPr>
          <a:xfrm>
            <a:off x="302473" y="778464"/>
            <a:ext cx="3180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Прогнозирование временных рядов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A15116-21F3-4FB4-A216-C95BDEC46AE6}"/>
              </a:ext>
            </a:extLst>
          </p:cNvPr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Прони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A6954B-7B87-464B-AF25-65E048D6E588}"/>
              </a:ext>
            </a:extLst>
          </p:cNvPr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341887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4362450" y="1079145"/>
            <a:ext cx="4114800" cy="2807055"/>
            <a:chOff x="1223935" y="955320"/>
            <a:chExt cx="6596090" cy="3394416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23935" y="955320"/>
              <a:ext cx="6596090" cy="3394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76537" y="2290183"/>
              <a:ext cx="481861" cy="40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Прямая со стрелкой 4"/>
            <p:cNvCxnSpPr/>
            <p:nvPr/>
          </p:nvCxnSpPr>
          <p:spPr>
            <a:xfrm rot="5400000">
              <a:off x="3262302" y="2028821"/>
              <a:ext cx="428628" cy="428628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1543027" y="1920151"/>
              <a:ext cx="31434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srgbClr val="C00000"/>
                  </a:solidFill>
                </a:rPr>
                <a:t>1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17918" y="3376485"/>
              <a:ext cx="240930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srgbClr val="C00000"/>
                  </a:solidFill>
                </a:rPr>
                <a:t>2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71877" y="1786801"/>
              <a:ext cx="24093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srgbClr val="C00000"/>
                  </a:solidFill>
                </a:rPr>
                <a:t>3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79187" y="1266173"/>
              <a:ext cx="3293617" cy="1620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C00000"/>
                  </a:solidFill>
                </a:rPr>
                <a:t>1 Ветер</a:t>
              </a:r>
            </a:p>
            <a:p>
              <a:r>
                <a:rPr lang="ru-RU" dirty="0">
                  <a:solidFill>
                    <a:srgbClr val="C00000"/>
                  </a:solidFill>
                </a:rPr>
                <a:t>2 Неровности дорожного</a:t>
              </a:r>
            </a:p>
            <a:p>
              <a:r>
                <a:rPr lang="ru-RU" dirty="0">
                  <a:solidFill>
                    <a:srgbClr val="C00000"/>
                  </a:solidFill>
                </a:rPr>
                <a:t>   покрытия</a:t>
              </a:r>
            </a:p>
            <a:p>
              <a:r>
                <a:rPr lang="ru-RU" dirty="0">
                  <a:solidFill>
                    <a:srgbClr val="C00000"/>
                  </a:solidFill>
                </a:rPr>
                <a:t>3 Действия водителя</a:t>
              </a:r>
            </a:p>
            <a:p>
              <a:r>
                <a:rPr lang="ru-RU" dirty="0">
                  <a:solidFill>
                    <a:srgbClr val="C00000"/>
                  </a:solidFill>
                </a:rPr>
                <a:t>4 …..</a:t>
              </a:r>
            </a:p>
          </p:txBody>
        </p:sp>
      </p:grpSp>
      <p:pic>
        <p:nvPicPr>
          <p:cNvPr id="13" name="Picture 4" descr="C:\Users\Gavrila\Documents\ДФВ\Лекция6\АПВГ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188" y="1014414"/>
            <a:ext cx="3100387" cy="283368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 rot="10800000" flipV="1">
            <a:off x="561972" y="404905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Взвешивание в движении 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623161" y="3900646"/>
            <a:ext cx="20539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Источники возмущений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813161" y="4053046"/>
            <a:ext cx="6823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АПВГК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380997" y="391048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Взвешивание в движении 2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3638" y="616587"/>
            <a:ext cx="3735037" cy="38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1075" y="759894"/>
            <a:ext cx="3086101" cy="371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205149" y="4271941"/>
            <a:ext cx="2830901" cy="32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Arial" pitchFamily="34" charset="0"/>
              </a:rPr>
              <a:t>Измерение осевой нагрузки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46" y="857234"/>
            <a:ext cx="6391304" cy="337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 rot="10800000" flipV="1">
            <a:off x="657222" y="400573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Взвешивание в движении 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0800000" flipV="1">
            <a:off x="657222" y="400573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Взвешивание в движении 4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205149" y="4271941"/>
            <a:ext cx="2830901" cy="32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Arial" pitchFamily="34" charset="0"/>
              </a:rPr>
              <a:t>Мультисенсорная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Arial" pitchFamily="34" charset="0"/>
              </a:rPr>
              <a:t> система</a:t>
            </a:r>
          </a:p>
        </p:txBody>
      </p:sp>
      <p:pic>
        <p:nvPicPr>
          <p:cNvPr id="120834" name="Picture 2" descr="C:\Users\Gavrila\Documents\ДФВ\Лекция6\Мультисенсорн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095375"/>
            <a:ext cx="6138472" cy="2971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723900" y="904858"/>
            <a:ext cx="7672418" cy="3711920"/>
            <a:chOff x="285720" y="1000108"/>
            <a:chExt cx="8643998" cy="513068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20" y="1000108"/>
              <a:ext cx="4214841" cy="3286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4876" y="1000108"/>
              <a:ext cx="4214842" cy="3286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571472" y="4429132"/>
              <a:ext cx="8215371" cy="1701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rgbClr val="002060"/>
                  </a:solidFill>
                </a:rPr>
                <a:t>Q</a:t>
              </a:r>
              <a:r>
                <a:rPr lang="en-US" sz="1400" dirty="0">
                  <a:solidFill>
                    <a:srgbClr val="002060"/>
                  </a:solidFill>
                </a:rPr>
                <a:t> = 10000 </a:t>
              </a:r>
              <a:r>
                <a:rPr lang="ru-RU" sz="1400" dirty="0">
                  <a:solidFill>
                    <a:srgbClr val="002060"/>
                  </a:solidFill>
                </a:rPr>
                <a:t>кг; Количество сенсоров = 16;</a:t>
              </a:r>
            </a:p>
            <a:p>
              <a:r>
                <a:rPr lang="en-US" sz="1400" i="1" dirty="0">
                  <a:solidFill>
                    <a:srgbClr val="002060"/>
                  </a:solidFill>
                </a:rPr>
                <a:t>f1</a:t>
              </a:r>
              <a:r>
                <a:rPr lang="en-US" sz="1400" dirty="0">
                  <a:solidFill>
                    <a:srgbClr val="002060"/>
                  </a:solidFill>
                </a:rPr>
                <a:t> = 1÷2 </a:t>
              </a:r>
              <a:r>
                <a:rPr lang="ru-RU" sz="1400" dirty="0">
                  <a:solidFill>
                    <a:srgbClr val="002060"/>
                  </a:solidFill>
                </a:rPr>
                <a:t>Гц;    </a:t>
              </a:r>
              <a:r>
                <a:rPr lang="en-US" sz="1400" i="1" dirty="0">
                  <a:solidFill>
                    <a:srgbClr val="002060"/>
                  </a:solidFill>
                </a:rPr>
                <a:t>f2</a:t>
              </a:r>
              <a:r>
                <a:rPr lang="ru-RU" sz="1400" dirty="0">
                  <a:solidFill>
                    <a:srgbClr val="002060"/>
                  </a:solidFill>
                </a:rPr>
                <a:t> =  6</a:t>
              </a:r>
              <a:r>
                <a:rPr lang="en-US" sz="1400" dirty="0">
                  <a:solidFill>
                    <a:srgbClr val="002060"/>
                  </a:solidFill>
                </a:rPr>
                <a:t>÷</a:t>
              </a:r>
              <a:r>
                <a:rPr lang="ru-RU" sz="1400" dirty="0">
                  <a:solidFill>
                    <a:srgbClr val="002060"/>
                  </a:solidFill>
                </a:rPr>
                <a:t>9</a:t>
              </a:r>
              <a:r>
                <a:rPr lang="en-US" sz="1400" dirty="0">
                  <a:solidFill>
                    <a:srgbClr val="002060"/>
                  </a:solidFill>
                </a:rPr>
                <a:t> </a:t>
              </a:r>
              <a:r>
                <a:rPr lang="ru-RU" sz="1400" dirty="0">
                  <a:solidFill>
                    <a:srgbClr val="002060"/>
                  </a:solidFill>
                </a:rPr>
                <a:t>Гц;</a:t>
              </a:r>
            </a:p>
            <a:p>
              <a:r>
                <a:rPr lang="ru-RU" sz="1400" dirty="0">
                  <a:solidFill>
                    <a:srgbClr val="002060"/>
                  </a:solidFill>
                </a:rPr>
                <a:t>Случайный шум: ± 5 %  от </a:t>
              </a:r>
              <a:r>
                <a:rPr lang="en-US" sz="1600" i="1" dirty="0">
                  <a:solidFill>
                    <a:srgbClr val="002060"/>
                  </a:solidFill>
                </a:rPr>
                <a:t>Q</a:t>
              </a:r>
              <a:r>
                <a:rPr lang="ru-RU" sz="1400" dirty="0">
                  <a:solidFill>
                    <a:srgbClr val="002060"/>
                  </a:solidFill>
                </a:rPr>
                <a:t>;</a:t>
              </a:r>
            </a:p>
            <a:p>
              <a:r>
                <a:rPr lang="ru-RU" sz="1400" dirty="0">
                  <a:solidFill>
                    <a:srgbClr val="002060"/>
                  </a:solidFill>
                </a:rPr>
                <a:t>Порядок модели </a:t>
              </a:r>
              <a:r>
                <a:rPr lang="en-US" sz="1600" i="1" dirty="0">
                  <a:solidFill>
                    <a:srgbClr val="002060"/>
                  </a:solidFill>
                </a:rPr>
                <a:t>p =  5</a:t>
              </a:r>
              <a:r>
                <a:rPr lang="en-US" sz="1600" dirty="0">
                  <a:solidFill>
                    <a:srgbClr val="002060"/>
                  </a:solidFill>
                </a:rPr>
                <a:t>÷</a:t>
              </a:r>
              <a:r>
                <a:rPr lang="ru-RU" sz="1600" i="1" dirty="0">
                  <a:solidFill>
                    <a:srgbClr val="002060"/>
                  </a:solidFill>
                </a:rPr>
                <a:t>11</a:t>
              </a:r>
              <a:r>
                <a:rPr lang="ru-RU" sz="1400" i="1" dirty="0">
                  <a:solidFill>
                    <a:srgbClr val="002060"/>
                  </a:solidFill>
                </a:rPr>
                <a:t>;</a:t>
              </a:r>
            </a:p>
            <a:p>
              <a:r>
                <a:rPr lang="ru-RU" sz="1400" dirty="0">
                  <a:solidFill>
                    <a:srgbClr val="002060"/>
                  </a:solidFill>
                </a:rPr>
                <a:t>Погрешность измерения нагрузки на ось не превышает 1%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 rot="10800000" flipV="1">
            <a:off x="657222" y="400573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Взвешивание в движении 5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33623" y="1176323"/>
            <a:ext cx="642942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433623" y="1390637"/>
            <a:ext cx="642942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453203" y="1166798"/>
            <a:ext cx="642942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453203" y="1381112"/>
            <a:ext cx="642942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19441" y="1033447"/>
            <a:ext cx="10715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>
                <a:solidFill>
                  <a:srgbClr val="FF0000"/>
                </a:solidFill>
              </a:rPr>
              <a:t>Сигнал</a:t>
            </a:r>
          </a:p>
          <a:p>
            <a:r>
              <a:rPr lang="ru-RU" sz="1300">
                <a:solidFill>
                  <a:srgbClr val="002060"/>
                </a:solidFill>
              </a:rPr>
              <a:t>Модель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39021" y="1023922"/>
            <a:ext cx="115729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>
                <a:solidFill>
                  <a:srgbClr val="FF0000"/>
                </a:solidFill>
              </a:rPr>
              <a:t>Сигнал</a:t>
            </a:r>
          </a:p>
          <a:p>
            <a:r>
              <a:rPr lang="ru-RU" sz="1300" dirty="0">
                <a:solidFill>
                  <a:srgbClr val="002060"/>
                </a:solidFill>
              </a:rPr>
              <a:t>Нулевая компонента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194253" y="2644806"/>
            <a:ext cx="2381229" cy="30777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u="sng" dirty="0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</a:rPr>
              <a:t>Балка на упругом основании</a:t>
            </a:r>
            <a:endParaRPr lang="ru-RU" sz="1400" u="sng" cap="none" spc="0" dirty="0">
              <a:ln w="17780" cmpd="sng">
                <a:noFill/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67361" y="3972116"/>
            <a:ext cx="2630849" cy="30777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u="sng" dirty="0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</a:rPr>
              <a:t>Дифференциальное  уравнение</a:t>
            </a:r>
            <a:endParaRPr lang="ru-RU" sz="1400" u="sng" cap="none" spc="0" dirty="0">
              <a:ln w="17780" cmpd="sng">
                <a:noFill/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558618" y="4038791"/>
            <a:ext cx="869790" cy="30777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u="sng" dirty="0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</a:rPr>
              <a:t>Решение</a:t>
            </a:r>
            <a:endParaRPr lang="ru-RU" sz="1400" u="sng" cap="none" spc="0" dirty="0">
              <a:ln w="17780" cmpd="sng">
                <a:noFill/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  <p:graphicFrame>
        <p:nvGraphicFramePr>
          <p:cNvPr id="25" name="Object 3"/>
          <p:cNvGraphicFramePr>
            <a:graphicFrameLocks noChangeAspect="1"/>
          </p:cNvGraphicFramePr>
          <p:nvPr/>
        </p:nvGraphicFramePr>
        <p:xfrm>
          <a:off x="4499993" y="3165816"/>
          <a:ext cx="4249311" cy="910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0" name="Формула" r:id="rId3" imgW="1688760" imgH="482400" progId="Equation.3">
                  <p:embed/>
                </p:oleObj>
              </mc:Choice>
              <mc:Fallback>
                <p:oleObj name="Формула" r:id="rId3" imgW="1688760" imgH="482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3" y="3165816"/>
                        <a:ext cx="4249311" cy="9108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6" descr="C:\Users\Gavrila\Kingston\Балка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789553"/>
            <a:ext cx="4392488" cy="1692701"/>
          </a:xfrm>
          <a:prstGeom prst="rect">
            <a:avLst/>
          </a:prstGeom>
          <a:noFill/>
        </p:spPr>
      </p:pic>
      <p:pic>
        <p:nvPicPr>
          <p:cNvPr id="26628" name="Рисунок 2" descr="a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73607" y="457200"/>
            <a:ext cx="4194309" cy="215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6059382" y="2635281"/>
            <a:ext cx="1779526" cy="30777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u="sng" dirty="0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</a:rPr>
              <a:t>Сигнал </a:t>
            </a:r>
            <a:r>
              <a:rPr lang="ru-RU" sz="1400" u="sng" dirty="0" err="1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</a:rPr>
              <a:t>тензодатчика</a:t>
            </a:r>
            <a:endParaRPr lang="ru-RU" sz="1400" u="sng" cap="none" spc="0" dirty="0">
              <a:ln w="17780" cmpd="sng">
                <a:noFill/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0800000" flipV="1">
            <a:off x="657222" y="400573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Взвешивание в движении 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462968" y="956143"/>
            <a:ext cx="583252" cy="575477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086100" y="1243881"/>
            <a:ext cx="668494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18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242483"/>
              </p:ext>
            </p:extLst>
          </p:nvPr>
        </p:nvGraphicFramePr>
        <p:xfrm>
          <a:off x="1496297" y="3208208"/>
          <a:ext cx="1966671" cy="53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1" name="Equation" r:id="rId7" imgW="787320" imgH="241200" progId="Equation.DSMT4">
                  <p:embed/>
                </p:oleObj>
              </mc:Choice>
              <mc:Fallback>
                <p:oleObj name="Equation" r:id="rId7" imgW="787320" imgH="2412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6297" y="3208208"/>
                        <a:ext cx="1966671" cy="538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 rot="10800000" flipV="1">
            <a:off x="657222" y="400573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Импульсный сигнал</a:t>
            </a:r>
            <a:r>
              <a:rPr lang="en-US" sz="2000" b="1" kern="0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1</a:t>
            </a:r>
            <a:endParaRPr kumimoji="0" lang="ru-RU" sz="2000" b="1" i="0" strike="noStrike" kern="0" cap="none" spc="0" normalizeH="0" baseline="0" noProof="0" dirty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7" name="Группа 76"/>
          <p:cNvGrpSpPr/>
          <p:nvPr/>
        </p:nvGrpSpPr>
        <p:grpSpPr>
          <a:xfrm>
            <a:off x="409574" y="857250"/>
            <a:ext cx="8389921" cy="3691357"/>
            <a:chOff x="571472" y="1261350"/>
            <a:chExt cx="8399474" cy="5065408"/>
          </a:xfrm>
        </p:grpSpPr>
        <p:sp>
          <p:nvSpPr>
            <p:cNvPr id="10" name="Rectangle 128"/>
            <p:cNvSpPr>
              <a:spLocks noChangeArrowheads="1"/>
            </p:cNvSpPr>
            <p:nvPr/>
          </p:nvSpPr>
          <p:spPr bwMode="auto">
            <a:xfrm rot="5400000">
              <a:off x="3147956" y="1797928"/>
              <a:ext cx="539750" cy="180975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rgbClr val="C0C0C0">
                    <a:gamma/>
                    <a:shade val="46275"/>
                    <a:invGamma/>
                    <a:alpha val="0"/>
                  </a:srgbClr>
                </a:gs>
                <a:gs pos="100000">
                  <a:srgbClr val="C0C0C0"/>
                </a:gs>
              </a:gsLst>
              <a:lin ang="0" scaled="1"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10800000" vert="eaVert" lIns="64922" tIns="32461" rIns="64922" bIns="3246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194"/>
            <p:cNvSpPr txBox="1">
              <a:spLocks noChangeArrowheads="1"/>
            </p:cNvSpPr>
            <p:nvPr/>
          </p:nvSpPr>
          <p:spPr bwMode="auto">
            <a:xfrm>
              <a:off x="4256038" y="2332920"/>
              <a:ext cx="242889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0721" tIns="60360" rIns="120721" bIns="60360"/>
            <a:lstStyle/>
            <a:p>
              <a:pPr algn="ctr">
                <a:spcAft>
                  <a:spcPts val="1000"/>
                </a:spcAft>
              </a:pPr>
              <a:r>
                <a:rPr lang="ru-RU" sz="1400" u="sng" dirty="0">
                  <a:solidFill>
                    <a:srgbClr val="002060"/>
                  </a:solidFill>
                  <a:cs typeface="Times New Roman" pitchFamily="18" charset="0"/>
                </a:rPr>
                <a:t>Система регистрации</a:t>
              </a:r>
            </a:p>
            <a:p>
              <a:pPr algn="ctr">
                <a:spcAft>
                  <a:spcPts val="1000"/>
                </a:spcAft>
              </a:pPr>
              <a:endParaRPr lang="ru-RU" u="sng" dirty="0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spcAft>
                  <a:spcPts val="1000"/>
                </a:spcAft>
              </a:pPr>
              <a:endParaRPr lang="ru-RU" u="sng" dirty="0">
                <a:cs typeface="Times New Roman" pitchFamily="18" charset="0"/>
              </a:endParaRPr>
            </a:p>
          </p:txBody>
        </p:sp>
        <p:sp>
          <p:nvSpPr>
            <p:cNvPr id="12" name="Text Box 194"/>
            <p:cNvSpPr txBox="1">
              <a:spLocks noChangeArrowheads="1"/>
            </p:cNvSpPr>
            <p:nvPr/>
          </p:nvSpPr>
          <p:spPr bwMode="auto">
            <a:xfrm>
              <a:off x="1898584" y="2332920"/>
              <a:ext cx="773097" cy="4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0721" tIns="60360" rIns="120721" bIns="60360"/>
            <a:lstStyle/>
            <a:p>
              <a:pPr algn="ctr"/>
              <a:r>
                <a:rPr lang="en-US" sz="1600" dirty="0" err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GaAs</a:t>
              </a:r>
              <a:endPara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120"/>
            <p:cNvSpPr>
              <a:spLocks/>
            </p:cNvSpPr>
            <p:nvPr/>
          </p:nvSpPr>
          <p:spPr bwMode="auto">
            <a:xfrm>
              <a:off x="3541658" y="1547102"/>
              <a:ext cx="928694" cy="576262"/>
            </a:xfrm>
            <a:custGeom>
              <a:avLst/>
              <a:gdLst>
                <a:gd name="T0" fmla="*/ 0 w 1191"/>
                <a:gd name="T1" fmla="*/ 2147483647 h 1337"/>
                <a:gd name="T2" fmla="*/ 2147483647 w 1191"/>
                <a:gd name="T3" fmla="*/ 2147483647 h 1337"/>
                <a:gd name="T4" fmla="*/ 2147483647 w 1191"/>
                <a:gd name="T5" fmla="*/ 2147483647 h 1337"/>
                <a:gd name="T6" fmla="*/ 2147483647 w 1191"/>
                <a:gd name="T7" fmla="*/ 2147483647 h 1337"/>
                <a:gd name="T8" fmla="*/ 2147483647 w 1191"/>
                <a:gd name="T9" fmla="*/ 2147483647 h 1337"/>
                <a:gd name="T10" fmla="*/ 2147483647 w 1191"/>
                <a:gd name="T11" fmla="*/ 2147483647 h 1337"/>
                <a:gd name="T12" fmla="*/ 2147483647 w 1191"/>
                <a:gd name="T13" fmla="*/ 2147483647 h 1337"/>
                <a:gd name="T14" fmla="*/ 2147483647 w 1191"/>
                <a:gd name="T15" fmla="*/ 2147483647 h 1337"/>
                <a:gd name="T16" fmla="*/ 2147483647 w 1191"/>
                <a:gd name="T17" fmla="*/ 2147483647 h 1337"/>
                <a:gd name="T18" fmla="*/ 2147483647 w 1191"/>
                <a:gd name="T19" fmla="*/ 2147483647 h 1337"/>
                <a:gd name="T20" fmla="*/ 2147483647 w 1191"/>
                <a:gd name="T21" fmla="*/ 2147483647 h 133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91"/>
                <a:gd name="T34" fmla="*/ 0 h 1337"/>
                <a:gd name="T35" fmla="*/ 1191 w 1191"/>
                <a:gd name="T36" fmla="*/ 1337 h 133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91" h="1337">
                  <a:moveTo>
                    <a:pt x="0" y="794"/>
                  </a:moveTo>
                  <a:cubicBezTo>
                    <a:pt x="40" y="730"/>
                    <a:pt x="81" y="666"/>
                    <a:pt x="114" y="737"/>
                  </a:cubicBezTo>
                  <a:cubicBezTo>
                    <a:pt x="147" y="808"/>
                    <a:pt x="171" y="1337"/>
                    <a:pt x="199" y="1219"/>
                  </a:cubicBezTo>
                  <a:cubicBezTo>
                    <a:pt x="227" y="1101"/>
                    <a:pt x="256" y="56"/>
                    <a:pt x="284" y="28"/>
                  </a:cubicBezTo>
                  <a:cubicBezTo>
                    <a:pt x="312" y="0"/>
                    <a:pt x="341" y="936"/>
                    <a:pt x="369" y="1049"/>
                  </a:cubicBezTo>
                  <a:cubicBezTo>
                    <a:pt x="397" y="1162"/>
                    <a:pt x="416" y="747"/>
                    <a:pt x="454" y="709"/>
                  </a:cubicBezTo>
                  <a:cubicBezTo>
                    <a:pt x="492" y="671"/>
                    <a:pt x="538" y="813"/>
                    <a:pt x="595" y="822"/>
                  </a:cubicBezTo>
                  <a:cubicBezTo>
                    <a:pt x="652" y="831"/>
                    <a:pt x="737" y="765"/>
                    <a:pt x="794" y="765"/>
                  </a:cubicBezTo>
                  <a:cubicBezTo>
                    <a:pt x="851" y="765"/>
                    <a:pt x="894" y="817"/>
                    <a:pt x="936" y="822"/>
                  </a:cubicBezTo>
                  <a:cubicBezTo>
                    <a:pt x="978" y="827"/>
                    <a:pt x="1007" y="799"/>
                    <a:pt x="1049" y="794"/>
                  </a:cubicBezTo>
                  <a:cubicBezTo>
                    <a:pt x="1091" y="789"/>
                    <a:pt x="1144" y="794"/>
                    <a:pt x="1191" y="794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25"/>
            <p:cNvSpPr txBox="1">
              <a:spLocks noChangeArrowheads="1"/>
            </p:cNvSpPr>
            <p:nvPr/>
          </p:nvSpPr>
          <p:spPr bwMode="auto">
            <a:xfrm>
              <a:off x="2184336" y="4690374"/>
              <a:ext cx="131959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ru-RU" i="1" baseline="-25000" dirty="0" err="1">
                  <a:latin typeface="Times New Roman" pitchFamily="18" charset="0"/>
                  <a:cs typeface="Times New Roman" pitchFamily="18" charset="0"/>
                </a:rPr>
                <a:t>имп</a:t>
              </a:r>
              <a:r>
                <a:rPr lang="ru-RU" i="1" baseline="-250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~1</a:t>
              </a: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00 </a:t>
              </a:r>
              <a:r>
                <a:rPr lang="ru-RU" dirty="0" err="1">
                  <a:latin typeface="Times New Roman" pitchFamily="18" charset="0"/>
                  <a:cs typeface="Times New Roman" pitchFamily="18" charset="0"/>
                </a:rPr>
                <a:t>фс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 Box 25"/>
            <p:cNvSpPr txBox="1">
              <a:spLocks noChangeArrowheads="1"/>
            </p:cNvSpPr>
            <p:nvPr/>
          </p:nvSpPr>
          <p:spPr bwMode="auto">
            <a:xfrm>
              <a:off x="8613756" y="1332788"/>
              <a:ext cx="31130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2400" b="1" i="1" dirty="0">
                  <a:latin typeface="Times New Roman" pitchFamily="18" charset="0"/>
                  <a:cs typeface="Times New Roman" pitchFamily="18" charset="0"/>
                </a:rPr>
                <a:t>έ</a:t>
              </a:r>
              <a:endParaRPr lang="ru-RU" sz="24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25"/>
            <p:cNvSpPr txBox="1">
              <a:spLocks noChangeArrowheads="1"/>
            </p:cNvSpPr>
            <p:nvPr/>
          </p:nvSpPr>
          <p:spPr bwMode="auto">
            <a:xfrm>
              <a:off x="3113030" y="4333184"/>
              <a:ext cx="2872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ru-RU" i="1" baseline="-25000" dirty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194"/>
            <p:cNvSpPr txBox="1">
              <a:spLocks noChangeArrowheads="1"/>
            </p:cNvSpPr>
            <p:nvPr/>
          </p:nvSpPr>
          <p:spPr bwMode="auto">
            <a:xfrm>
              <a:off x="2898716" y="2261482"/>
              <a:ext cx="107157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0721" tIns="60360" rIns="120721" bIns="60360"/>
            <a:lstStyle/>
            <a:p>
              <a:pPr algn="ctr">
                <a:spcAft>
                  <a:spcPts val="1000"/>
                </a:spcAft>
              </a:pPr>
              <a:r>
                <a:rPr lang="ru-RU" sz="1400" u="sng" dirty="0">
                  <a:solidFill>
                    <a:srgbClr val="002060"/>
                  </a:solidFill>
                  <a:cs typeface="Times New Roman" pitchFamily="18" charset="0"/>
                </a:rPr>
                <a:t>Образец материала </a:t>
              </a:r>
            </a:p>
            <a:p>
              <a:pPr algn="ctr">
                <a:spcAft>
                  <a:spcPts val="1000"/>
                </a:spcAft>
              </a:pPr>
              <a:endParaRPr lang="ru-RU" u="sng" dirty="0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spcAft>
                  <a:spcPts val="1000"/>
                </a:spcAft>
              </a:pPr>
              <a:endParaRPr lang="ru-RU" u="sng" dirty="0">
                <a:cs typeface="Times New Roman" pitchFamily="18" charset="0"/>
              </a:endParaRPr>
            </a:p>
          </p:txBody>
        </p:sp>
        <p:sp>
          <p:nvSpPr>
            <p:cNvPr id="18" name="Прямоугольник 208"/>
            <p:cNvSpPr>
              <a:spLocks noChangeArrowheads="1"/>
            </p:cNvSpPr>
            <p:nvPr/>
          </p:nvSpPr>
          <p:spPr bwMode="auto">
            <a:xfrm rot="16200000">
              <a:off x="813363" y="1473700"/>
              <a:ext cx="520700" cy="82550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chemeClr val="tx1"/>
                </a:gs>
              </a:gsLst>
              <a:lin ang="0" scaled="1"/>
            </a:gra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9" name="Group 126"/>
            <p:cNvGrpSpPr>
              <a:grpSpLocks/>
            </p:cNvGrpSpPr>
            <p:nvPr/>
          </p:nvGrpSpPr>
          <p:grpSpPr bwMode="auto">
            <a:xfrm rot="16200000">
              <a:off x="922108" y="1650707"/>
              <a:ext cx="293687" cy="530225"/>
              <a:chOff x="512" y="828"/>
              <a:chExt cx="192" cy="346"/>
            </a:xfrm>
          </p:grpSpPr>
          <p:sp>
            <p:nvSpPr>
              <p:cNvPr id="20" name="Line 127"/>
              <p:cNvSpPr>
                <a:spLocks noChangeShapeType="1"/>
              </p:cNvSpPr>
              <p:nvPr/>
            </p:nvSpPr>
            <p:spPr bwMode="auto">
              <a:xfrm>
                <a:off x="527" y="1083"/>
                <a:ext cx="170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Line 128"/>
              <p:cNvSpPr>
                <a:spLocks noChangeShapeType="1"/>
              </p:cNvSpPr>
              <p:nvPr/>
            </p:nvSpPr>
            <p:spPr bwMode="auto">
              <a:xfrm>
                <a:off x="612" y="828"/>
                <a:ext cx="0" cy="342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Line 129"/>
              <p:cNvSpPr>
                <a:spLocks noChangeShapeType="1"/>
              </p:cNvSpPr>
              <p:nvPr/>
            </p:nvSpPr>
            <p:spPr bwMode="auto">
              <a:xfrm rot="2700000">
                <a:off x="608" y="987"/>
                <a:ext cx="0" cy="192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Line 130"/>
              <p:cNvSpPr>
                <a:spLocks noChangeShapeType="1"/>
              </p:cNvSpPr>
              <p:nvPr/>
            </p:nvSpPr>
            <p:spPr bwMode="auto">
              <a:xfrm rot="8100000">
                <a:off x="612" y="987"/>
                <a:ext cx="0" cy="187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24" name="Прямая со стрелкой 23"/>
            <p:cNvCxnSpPr>
              <a:stCxn id="28" idx="2"/>
              <a:endCxn id="25" idx="0"/>
            </p:cNvCxnSpPr>
            <p:nvPr/>
          </p:nvCxnSpPr>
          <p:spPr>
            <a:xfrm>
              <a:off x="6399178" y="1868573"/>
              <a:ext cx="642942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08"/>
            <p:cNvSpPr>
              <a:spLocks noChangeArrowheads="1"/>
            </p:cNvSpPr>
            <p:nvPr/>
          </p:nvSpPr>
          <p:spPr bwMode="auto">
            <a:xfrm rot="16200000">
              <a:off x="7399310" y="1118474"/>
              <a:ext cx="785818" cy="1500198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Прямая со стрелкой 25"/>
            <p:cNvCxnSpPr/>
            <p:nvPr/>
          </p:nvCxnSpPr>
          <p:spPr>
            <a:xfrm>
              <a:off x="8542318" y="1904292"/>
              <a:ext cx="428628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3" descr="фото системы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0607" y="3021327"/>
              <a:ext cx="3889375" cy="2571768"/>
            </a:xfrm>
            <a:prstGeom prst="rect">
              <a:avLst/>
            </a:prstGeom>
            <a:noFill/>
          </p:spPr>
        </p:pic>
        <p:sp>
          <p:nvSpPr>
            <p:cNvPr id="28" name="Прямоугольник 208"/>
            <p:cNvSpPr>
              <a:spLocks noChangeArrowheads="1"/>
            </p:cNvSpPr>
            <p:nvPr/>
          </p:nvSpPr>
          <p:spPr bwMode="auto">
            <a:xfrm rot="16200000">
              <a:off x="5077575" y="939879"/>
              <a:ext cx="785818" cy="1857388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9" name="Group 2">
              <a:extLst>
                <a:ext uri="{FF2B5EF4-FFF2-40B4-BE49-F238E27FC236}">
                  <a16:creationId xmlns:a16="http://schemas.microsoft.com/office/drawing/2014/main" id="{9C6E953E-B23D-43A0-B291-4BB26E2A7D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9956" y="1261350"/>
              <a:ext cx="1507754" cy="972107"/>
              <a:chOff x="395288" y="2602339"/>
              <a:chExt cx="3060701" cy="2409399"/>
            </a:xfrm>
          </p:grpSpPr>
          <p:sp>
            <p:nvSpPr>
              <p:cNvPr id="30" name="Arc 23">
                <a:extLst>
                  <a:ext uri="{FF2B5EF4-FFF2-40B4-BE49-F238E27FC236}">
                    <a16:creationId xmlns:a16="http://schemas.microsoft.com/office/drawing/2014/main" id="{B57D9CE3-CFD5-4BB6-9023-2C8A9A9A6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6125" y="3429000"/>
                <a:ext cx="1439863" cy="1454150"/>
              </a:xfrm>
              <a:custGeom>
                <a:avLst/>
                <a:gdLst>
                  <a:gd name="T0" fmla="*/ 2147483647 w 21600"/>
                  <a:gd name="T1" fmla="*/ 0 h 23243"/>
                  <a:gd name="T2" fmla="*/ 2147483647 w 21600"/>
                  <a:gd name="T3" fmla="*/ 2147483647 h 23243"/>
                  <a:gd name="T4" fmla="*/ 0 w 21600"/>
                  <a:gd name="T5" fmla="*/ 2147483647 h 23243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3243"/>
                  <a:gd name="T11" fmla="*/ 21600 w 21600"/>
                  <a:gd name="T12" fmla="*/ 23243 h 2324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3243" fill="none" extrusionOk="0">
                    <a:moveTo>
                      <a:pt x="18232" y="0"/>
                    </a:moveTo>
                    <a:cubicBezTo>
                      <a:pt x="20432" y="3462"/>
                      <a:pt x="21600" y="7479"/>
                      <a:pt x="21600" y="11581"/>
                    </a:cubicBezTo>
                    <a:cubicBezTo>
                      <a:pt x="21600" y="15715"/>
                      <a:pt x="20413" y="19763"/>
                      <a:pt x="18181" y="23243"/>
                    </a:cubicBezTo>
                  </a:path>
                  <a:path w="21600" h="23243" stroke="0" extrusionOk="0">
                    <a:moveTo>
                      <a:pt x="18232" y="0"/>
                    </a:moveTo>
                    <a:cubicBezTo>
                      <a:pt x="20432" y="3462"/>
                      <a:pt x="21600" y="7479"/>
                      <a:pt x="21600" y="11581"/>
                    </a:cubicBezTo>
                    <a:cubicBezTo>
                      <a:pt x="21600" y="15715"/>
                      <a:pt x="20413" y="19763"/>
                      <a:pt x="18181" y="23243"/>
                    </a:cubicBezTo>
                    <a:lnTo>
                      <a:pt x="0" y="11581"/>
                    </a:lnTo>
                    <a:lnTo>
                      <a:pt x="18232" y="0"/>
                    </a:lnTo>
                    <a:close/>
                  </a:path>
                </a:pathLst>
              </a:custGeom>
              <a:solidFill>
                <a:srgbClr val="D7B56D"/>
              </a:solidFill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Rectangle 24">
                <a:extLst>
                  <a:ext uri="{FF2B5EF4-FFF2-40B4-BE49-F238E27FC236}">
                    <a16:creationId xmlns:a16="http://schemas.microsoft.com/office/drawing/2014/main" id="{8DC434EF-B60D-4F8A-A5EC-E91EC50CE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5150" y="3429000"/>
                <a:ext cx="360363" cy="1439863"/>
              </a:xfrm>
              <a:prstGeom prst="rect">
                <a:avLst/>
              </a:prstGeom>
              <a:gradFill>
                <a:gsLst>
                  <a:gs pos="0">
                    <a:srgbClr val="808080"/>
                  </a:gs>
                  <a:gs pos="50000">
                    <a:srgbClr val="808080">
                      <a:gamma/>
                      <a:shade val="46275"/>
                      <a:invGamma/>
                      <a:alpha val="0"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cs typeface="Calibri" pitchFamily="34" charset="0"/>
                </a:endParaRPr>
              </a:p>
            </p:txBody>
          </p:sp>
          <p:sp>
            <p:nvSpPr>
              <p:cNvPr id="32" name="Line 26">
                <a:extLst>
                  <a:ext uri="{FF2B5EF4-FFF2-40B4-BE49-F238E27FC236}">
                    <a16:creationId xmlns:a16="http://schemas.microsoft.com/office/drawing/2014/main" id="{57A9BC06-CE59-45CE-8280-98AC028169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288" y="4148138"/>
                <a:ext cx="1620837" cy="0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27">
                <a:extLst>
                  <a:ext uri="{FF2B5EF4-FFF2-40B4-BE49-F238E27FC236}">
                    <a16:creationId xmlns:a16="http://schemas.microsoft.com/office/drawing/2014/main" id="{F52C5AA1-96E6-45FF-9861-F65282BC4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6000" y="2889250"/>
                <a:ext cx="1169989" cy="2122488"/>
              </a:xfrm>
              <a:custGeom>
                <a:avLst/>
                <a:gdLst>
                  <a:gd name="T0" fmla="*/ 0 w 1191"/>
                  <a:gd name="T1" fmla="*/ 2147483647 h 1337"/>
                  <a:gd name="T2" fmla="*/ 2147483647 w 1191"/>
                  <a:gd name="T3" fmla="*/ 2147483647 h 1337"/>
                  <a:gd name="T4" fmla="*/ 2147483647 w 1191"/>
                  <a:gd name="T5" fmla="*/ 2147483647 h 1337"/>
                  <a:gd name="T6" fmla="*/ 2147483647 w 1191"/>
                  <a:gd name="T7" fmla="*/ 2147483647 h 1337"/>
                  <a:gd name="T8" fmla="*/ 2147483647 w 1191"/>
                  <a:gd name="T9" fmla="*/ 2147483647 h 1337"/>
                  <a:gd name="T10" fmla="*/ 2147483647 w 1191"/>
                  <a:gd name="T11" fmla="*/ 2147483647 h 1337"/>
                  <a:gd name="T12" fmla="*/ 2147483647 w 1191"/>
                  <a:gd name="T13" fmla="*/ 2147483647 h 1337"/>
                  <a:gd name="T14" fmla="*/ 2147483647 w 1191"/>
                  <a:gd name="T15" fmla="*/ 2147483647 h 1337"/>
                  <a:gd name="T16" fmla="*/ 2147483647 w 1191"/>
                  <a:gd name="T17" fmla="*/ 2147483647 h 1337"/>
                  <a:gd name="T18" fmla="*/ 2147483647 w 1191"/>
                  <a:gd name="T19" fmla="*/ 2147483647 h 1337"/>
                  <a:gd name="T20" fmla="*/ 2147483647 w 1191"/>
                  <a:gd name="T21" fmla="*/ 2147483647 h 13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191"/>
                  <a:gd name="T34" fmla="*/ 0 h 1337"/>
                  <a:gd name="T35" fmla="*/ 1191 w 1191"/>
                  <a:gd name="T36" fmla="*/ 1337 h 133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191" h="1337">
                    <a:moveTo>
                      <a:pt x="0" y="794"/>
                    </a:moveTo>
                    <a:cubicBezTo>
                      <a:pt x="40" y="730"/>
                      <a:pt x="81" y="666"/>
                      <a:pt x="114" y="737"/>
                    </a:cubicBezTo>
                    <a:cubicBezTo>
                      <a:pt x="147" y="808"/>
                      <a:pt x="171" y="1337"/>
                      <a:pt x="199" y="1219"/>
                    </a:cubicBezTo>
                    <a:cubicBezTo>
                      <a:pt x="227" y="1101"/>
                      <a:pt x="256" y="56"/>
                      <a:pt x="284" y="28"/>
                    </a:cubicBezTo>
                    <a:cubicBezTo>
                      <a:pt x="312" y="0"/>
                      <a:pt x="341" y="936"/>
                      <a:pt x="369" y="1049"/>
                    </a:cubicBezTo>
                    <a:cubicBezTo>
                      <a:pt x="397" y="1162"/>
                      <a:pt x="416" y="747"/>
                      <a:pt x="454" y="709"/>
                    </a:cubicBezTo>
                    <a:cubicBezTo>
                      <a:pt x="492" y="671"/>
                      <a:pt x="538" y="813"/>
                      <a:pt x="595" y="822"/>
                    </a:cubicBezTo>
                    <a:cubicBezTo>
                      <a:pt x="652" y="831"/>
                      <a:pt x="737" y="765"/>
                      <a:pt x="794" y="765"/>
                    </a:cubicBezTo>
                    <a:cubicBezTo>
                      <a:pt x="851" y="765"/>
                      <a:pt x="894" y="817"/>
                      <a:pt x="936" y="822"/>
                    </a:cubicBezTo>
                    <a:cubicBezTo>
                      <a:pt x="978" y="827"/>
                      <a:pt x="1007" y="799"/>
                      <a:pt x="1049" y="794"/>
                    </a:cubicBezTo>
                    <a:cubicBezTo>
                      <a:pt x="1091" y="789"/>
                      <a:pt x="1144" y="794"/>
                      <a:pt x="1191" y="794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Text Box 36">
                <a:extLst>
                  <a:ext uri="{FF2B5EF4-FFF2-40B4-BE49-F238E27FC236}">
                    <a16:creationId xmlns:a16="http://schemas.microsoft.com/office/drawing/2014/main" id="{30DBB2BD-E509-4BF2-BA62-5E453D7230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1636" y="2602339"/>
                <a:ext cx="1448439" cy="6624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Freeform 41">
                <a:extLst>
                  <a:ext uri="{FF2B5EF4-FFF2-40B4-BE49-F238E27FC236}">
                    <a16:creationId xmlns:a16="http://schemas.microsoft.com/office/drawing/2014/main" id="{1EC5F0B1-C1F9-4307-AF67-FD8AA2C4C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338" y="3259138"/>
                <a:ext cx="141287" cy="936625"/>
              </a:xfrm>
              <a:custGeom>
                <a:avLst/>
                <a:gdLst>
                  <a:gd name="T0" fmla="*/ 0 w 89"/>
                  <a:gd name="T1" fmla="*/ 2147483647 h 590"/>
                  <a:gd name="T2" fmla="*/ 2147483647 w 89"/>
                  <a:gd name="T3" fmla="*/ 2147483647 h 590"/>
                  <a:gd name="T4" fmla="*/ 2147483647 w 89"/>
                  <a:gd name="T5" fmla="*/ 0 h 590"/>
                  <a:gd name="T6" fmla="*/ 2147483647 w 89"/>
                  <a:gd name="T7" fmla="*/ 2147483647 h 590"/>
                  <a:gd name="T8" fmla="*/ 2147483647 w 89"/>
                  <a:gd name="T9" fmla="*/ 2147483647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590"/>
                  <a:gd name="T17" fmla="*/ 89 w 89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590">
                    <a:moveTo>
                      <a:pt x="0" y="561"/>
                    </a:moveTo>
                    <a:cubicBezTo>
                      <a:pt x="5" y="550"/>
                      <a:pt x="23" y="590"/>
                      <a:pt x="30" y="496"/>
                    </a:cubicBezTo>
                    <a:cubicBezTo>
                      <a:pt x="37" y="403"/>
                      <a:pt x="37" y="0"/>
                      <a:pt x="42" y="0"/>
                    </a:cubicBezTo>
                    <a:cubicBezTo>
                      <a:pt x="48" y="0"/>
                      <a:pt x="44" y="404"/>
                      <a:pt x="52" y="496"/>
                    </a:cubicBezTo>
                    <a:cubicBezTo>
                      <a:pt x="60" y="589"/>
                      <a:pt x="81" y="548"/>
                      <a:pt x="89" y="561"/>
                    </a:cubicBezTo>
                  </a:path>
                </a:pathLst>
              </a:cu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36" name="Picture 4" descr="\\L15-USER\Common\Nazar\images\pulse.png">
              <a:extLst>
                <a:ext uri="{FF2B5EF4-FFF2-40B4-BE49-F238E27FC236}">
                  <a16:creationId xmlns:a16="http://schemas.microsoft.com/office/drawing/2014/main" id="{5C4D6CE7-815F-4E43-8DBC-C151BE8B4B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472" y="2928934"/>
              <a:ext cx="3357586" cy="23038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 Box 194"/>
            <p:cNvSpPr txBox="1">
              <a:spLocks noChangeArrowheads="1"/>
            </p:cNvSpPr>
            <p:nvPr/>
          </p:nvSpPr>
          <p:spPr bwMode="auto">
            <a:xfrm>
              <a:off x="6756368" y="2332920"/>
              <a:ext cx="2143140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0721" tIns="60360" rIns="120721" bIns="60360"/>
            <a:lstStyle/>
            <a:p>
              <a:pPr algn="ctr">
                <a:spcAft>
                  <a:spcPts val="1000"/>
                </a:spcAft>
              </a:pPr>
              <a:r>
                <a:rPr lang="ru-RU" sz="1400" u="sng" dirty="0">
                  <a:solidFill>
                    <a:srgbClr val="002060"/>
                  </a:solidFill>
                  <a:cs typeface="Times New Roman" pitchFamily="18" charset="0"/>
                </a:rPr>
                <a:t>Система обработки</a:t>
              </a:r>
            </a:p>
            <a:p>
              <a:pPr algn="ctr">
                <a:spcAft>
                  <a:spcPts val="1000"/>
                </a:spcAft>
              </a:pPr>
              <a:endParaRPr lang="ru-RU" u="sng" dirty="0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spcAft>
                  <a:spcPts val="1000"/>
                </a:spcAft>
              </a:pPr>
              <a:endParaRPr lang="ru-RU" u="sng" dirty="0">
                <a:cs typeface="Times New Roman" pitchFamily="18" charset="0"/>
              </a:endParaRPr>
            </a:p>
          </p:txBody>
        </p:sp>
        <p:grpSp>
          <p:nvGrpSpPr>
            <p:cNvPr id="38" name="Group 272"/>
            <p:cNvGrpSpPr>
              <a:grpSpLocks/>
            </p:cNvGrpSpPr>
            <p:nvPr/>
          </p:nvGrpSpPr>
          <p:grpSpPr bwMode="auto">
            <a:xfrm>
              <a:off x="5613360" y="1618540"/>
              <a:ext cx="722413" cy="500066"/>
              <a:chOff x="3334" y="3867"/>
              <a:chExt cx="907" cy="453"/>
            </a:xfrm>
          </p:grpSpPr>
          <p:sp>
            <p:nvSpPr>
              <p:cNvPr id="39" name="Rectangle 255"/>
              <p:cNvSpPr>
                <a:spLocks noChangeArrowheads="1"/>
              </p:cNvSpPr>
              <p:nvPr/>
            </p:nvSpPr>
            <p:spPr bwMode="auto">
              <a:xfrm>
                <a:off x="3334" y="3867"/>
                <a:ext cx="907" cy="453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0" name="Rectangle 256"/>
              <p:cNvSpPr>
                <a:spLocks noChangeArrowheads="1"/>
              </p:cNvSpPr>
              <p:nvPr/>
            </p:nvSpPr>
            <p:spPr bwMode="auto">
              <a:xfrm>
                <a:off x="3419" y="3974"/>
                <a:ext cx="454" cy="255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1" name="Arc 257"/>
              <p:cNvSpPr>
                <a:spLocks/>
              </p:cNvSpPr>
              <p:nvPr/>
            </p:nvSpPr>
            <p:spPr bwMode="auto">
              <a:xfrm>
                <a:off x="3476" y="4031"/>
                <a:ext cx="354" cy="172"/>
              </a:xfrm>
              <a:custGeom>
                <a:avLst/>
                <a:gdLst>
                  <a:gd name="T0" fmla="*/ 0 w 41686"/>
                  <a:gd name="T1" fmla="*/ 0 h 21600"/>
                  <a:gd name="T2" fmla="*/ 0 w 41686"/>
                  <a:gd name="T3" fmla="*/ 0 h 21600"/>
                  <a:gd name="T4" fmla="*/ 0 w 416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1686"/>
                  <a:gd name="T10" fmla="*/ 0 h 21600"/>
                  <a:gd name="T11" fmla="*/ 41686 w 416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686" h="21600" fill="none" extrusionOk="0">
                    <a:moveTo>
                      <a:pt x="0" y="16126"/>
                    </a:moveTo>
                    <a:cubicBezTo>
                      <a:pt x="2489" y="6625"/>
                      <a:pt x="11073" y="-1"/>
                      <a:pt x="20895" y="0"/>
                    </a:cubicBezTo>
                    <a:cubicBezTo>
                      <a:pt x="30568" y="0"/>
                      <a:pt x="39062" y="6431"/>
                      <a:pt x="41685" y="15743"/>
                    </a:cubicBezTo>
                  </a:path>
                  <a:path w="41686" h="21600" stroke="0" extrusionOk="0">
                    <a:moveTo>
                      <a:pt x="0" y="16126"/>
                    </a:moveTo>
                    <a:cubicBezTo>
                      <a:pt x="2489" y="6625"/>
                      <a:pt x="11073" y="-1"/>
                      <a:pt x="20895" y="0"/>
                    </a:cubicBezTo>
                    <a:cubicBezTo>
                      <a:pt x="30568" y="0"/>
                      <a:pt x="39062" y="6431"/>
                      <a:pt x="41685" y="15743"/>
                    </a:cubicBezTo>
                    <a:lnTo>
                      <a:pt x="20895" y="21600"/>
                    </a:lnTo>
                    <a:lnTo>
                      <a:pt x="0" y="16126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" name="Line 258"/>
              <p:cNvSpPr>
                <a:spLocks noChangeShapeType="1"/>
              </p:cNvSpPr>
              <p:nvPr/>
            </p:nvSpPr>
            <p:spPr bwMode="auto">
              <a:xfrm flipV="1">
                <a:off x="3646" y="4003"/>
                <a:ext cx="85" cy="141"/>
              </a:xfrm>
              <a:prstGeom prst="line">
                <a:avLst/>
              </a:prstGeom>
              <a:noFill/>
              <a:ln w="25400">
                <a:solidFill>
                  <a:srgbClr val="333333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Rectangle 265"/>
              <p:cNvSpPr>
                <a:spLocks noChangeArrowheads="1"/>
              </p:cNvSpPr>
              <p:nvPr/>
            </p:nvSpPr>
            <p:spPr bwMode="auto">
              <a:xfrm>
                <a:off x="3929" y="4003"/>
                <a:ext cx="85" cy="29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4" name="Rectangle 266"/>
              <p:cNvSpPr>
                <a:spLocks noChangeArrowheads="1"/>
              </p:cNvSpPr>
              <p:nvPr/>
            </p:nvSpPr>
            <p:spPr bwMode="auto">
              <a:xfrm>
                <a:off x="3929" y="4059"/>
                <a:ext cx="85" cy="29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5" name="Rectangle 267"/>
              <p:cNvSpPr>
                <a:spLocks noChangeArrowheads="1"/>
              </p:cNvSpPr>
              <p:nvPr/>
            </p:nvSpPr>
            <p:spPr bwMode="auto">
              <a:xfrm>
                <a:off x="3929" y="4116"/>
                <a:ext cx="85" cy="29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6" name="Rectangle 268"/>
              <p:cNvSpPr>
                <a:spLocks noChangeArrowheads="1"/>
              </p:cNvSpPr>
              <p:nvPr/>
            </p:nvSpPr>
            <p:spPr bwMode="auto">
              <a:xfrm>
                <a:off x="3929" y="4173"/>
                <a:ext cx="85" cy="29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7" name="Oval 269"/>
              <p:cNvSpPr>
                <a:spLocks noChangeArrowheads="1"/>
              </p:cNvSpPr>
              <p:nvPr/>
            </p:nvSpPr>
            <p:spPr bwMode="auto">
              <a:xfrm>
                <a:off x="4099" y="4003"/>
                <a:ext cx="85" cy="85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8" name="Oval 270"/>
              <p:cNvSpPr>
                <a:spLocks noChangeArrowheads="1"/>
              </p:cNvSpPr>
              <p:nvPr/>
            </p:nvSpPr>
            <p:spPr bwMode="auto">
              <a:xfrm>
                <a:off x="4099" y="4116"/>
                <a:ext cx="85" cy="85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Georgia" pitchFamily="18" charset="0"/>
                </a:endParaRPr>
              </a:p>
            </p:txBody>
          </p:sp>
        </p:grpSp>
        <p:grpSp>
          <p:nvGrpSpPr>
            <p:cNvPr id="49" name="Group 191"/>
            <p:cNvGrpSpPr>
              <a:grpSpLocks/>
            </p:cNvGrpSpPr>
            <p:nvPr/>
          </p:nvGrpSpPr>
          <p:grpSpPr bwMode="auto">
            <a:xfrm>
              <a:off x="5184732" y="1475664"/>
              <a:ext cx="355719" cy="341199"/>
              <a:chOff x="4978" y="1877"/>
              <a:chExt cx="341" cy="341"/>
            </a:xfrm>
          </p:grpSpPr>
          <p:sp>
            <p:nvSpPr>
              <p:cNvPr id="50" name="Oval 159"/>
              <p:cNvSpPr>
                <a:spLocks noChangeArrowheads="1"/>
              </p:cNvSpPr>
              <p:nvPr/>
            </p:nvSpPr>
            <p:spPr bwMode="auto">
              <a:xfrm>
                <a:off x="4978" y="1877"/>
                <a:ext cx="341" cy="34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595959">
                      <a:alpha val="0"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2000">
                  <a:latin typeface="Georgia" pitchFamily="18" charset="0"/>
                </a:endParaRPr>
              </a:p>
            </p:txBody>
          </p:sp>
          <p:sp>
            <p:nvSpPr>
              <p:cNvPr id="51" name="AutoShape 160"/>
              <p:cNvSpPr>
                <a:spLocks noChangeArrowheads="1"/>
              </p:cNvSpPr>
              <p:nvPr/>
            </p:nvSpPr>
            <p:spPr bwMode="auto">
              <a:xfrm>
                <a:off x="5063" y="1962"/>
                <a:ext cx="170" cy="142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2000">
                  <a:latin typeface="Georgia" pitchFamily="18" charset="0"/>
                </a:endParaRPr>
              </a:p>
            </p:txBody>
          </p:sp>
          <p:sp>
            <p:nvSpPr>
              <p:cNvPr id="52" name="Line 161"/>
              <p:cNvSpPr>
                <a:spLocks noChangeShapeType="1"/>
              </p:cNvSpPr>
              <p:nvPr/>
            </p:nvSpPr>
            <p:spPr bwMode="auto">
              <a:xfrm>
                <a:off x="5063" y="1962"/>
                <a:ext cx="17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Line 162"/>
              <p:cNvSpPr>
                <a:spLocks noChangeShapeType="1"/>
              </p:cNvSpPr>
              <p:nvPr/>
            </p:nvSpPr>
            <p:spPr bwMode="auto">
              <a:xfrm flipV="1">
                <a:off x="5148" y="1877"/>
                <a:ext cx="0" cy="8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Line 163"/>
              <p:cNvSpPr>
                <a:spLocks noChangeShapeType="1"/>
              </p:cNvSpPr>
              <p:nvPr/>
            </p:nvSpPr>
            <p:spPr bwMode="auto">
              <a:xfrm>
                <a:off x="5148" y="2104"/>
                <a:ext cx="0" cy="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5" name="Group 191"/>
            <p:cNvGrpSpPr>
              <a:grpSpLocks/>
            </p:cNvGrpSpPr>
            <p:nvPr/>
          </p:nvGrpSpPr>
          <p:grpSpPr bwMode="auto">
            <a:xfrm>
              <a:off x="5184732" y="1904292"/>
              <a:ext cx="355719" cy="341199"/>
              <a:chOff x="4978" y="1877"/>
              <a:chExt cx="341" cy="341"/>
            </a:xfrm>
          </p:grpSpPr>
          <p:sp>
            <p:nvSpPr>
              <p:cNvPr id="56" name="Oval 159"/>
              <p:cNvSpPr>
                <a:spLocks noChangeArrowheads="1"/>
              </p:cNvSpPr>
              <p:nvPr/>
            </p:nvSpPr>
            <p:spPr bwMode="auto">
              <a:xfrm>
                <a:off x="4978" y="1877"/>
                <a:ext cx="341" cy="34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595959">
                      <a:alpha val="0"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2000">
                  <a:latin typeface="Georgia" pitchFamily="18" charset="0"/>
                </a:endParaRPr>
              </a:p>
            </p:txBody>
          </p:sp>
          <p:sp>
            <p:nvSpPr>
              <p:cNvPr id="57" name="AutoShape 160"/>
              <p:cNvSpPr>
                <a:spLocks noChangeArrowheads="1"/>
              </p:cNvSpPr>
              <p:nvPr/>
            </p:nvSpPr>
            <p:spPr bwMode="auto">
              <a:xfrm>
                <a:off x="5063" y="1962"/>
                <a:ext cx="170" cy="142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2000">
                  <a:latin typeface="Georgia" pitchFamily="18" charset="0"/>
                </a:endParaRPr>
              </a:p>
            </p:txBody>
          </p:sp>
          <p:sp>
            <p:nvSpPr>
              <p:cNvPr id="58" name="Line 161"/>
              <p:cNvSpPr>
                <a:spLocks noChangeShapeType="1"/>
              </p:cNvSpPr>
              <p:nvPr/>
            </p:nvSpPr>
            <p:spPr bwMode="auto">
              <a:xfrm>
                <a:off x="5063" y="1962"/>
                <a:ext cx="17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Line 162"/>
              <p:cNvSpPr>
                <a:spLocks noChangeShapeType="1"/>
              </p:cNvSpPr>
              <p:nvPr/>
            </p:nvSpPr>
            <p:spPr bwMode="auto">
              <a:xfrm flipV="1">
                <a:off x="5148" y="1877"/>
                <a:ext cx="0" cy="8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Line 163"/>
              <p:cNvSpPr>
                <a:spLocks noChangeShapeType="1"/>
              </p:cNvSpPr>
              <p:nvPr/>
            </p:nvSpPr>
            <p:spPr bwMode="auto">
              <a:xfrm>
                <a:off x="5148" y="2104"/>
                <a:ext cx="0" cy="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cxnSp>
          <p:nvCxnSpPr>
            <p:cNvPr id="61" name="Прямая соединительная линия 60"/>
            <p:cNvCxnSpPr>
              <a:stCxn id="54" idx="1"/>
              <a:endCxn id="59" idx="0"/>
            </p:cNvCxnSpPr>
            <p:nvPr/>
          </p:nvCxnSpPr>
          <p:spPr>
            <a:xfrm rot="16200000" flipH="1">
              <a:off x="5275330" y="1902602"/>
              <a:ext cx="173480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 стрелкой 61"/>
            <p:cNvCxnSpPr/>
            <p:nvPr/>
          </p:nvCxnSpPr>
          <p:spPr>
            <a:xfrm>
              <a:off x="5369790" y="1865490"/>
              <a:ext cx="262800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Равнобедренный треугольник 62"/>
            <p:cNvSpPr/>
            <p:nvPr/>
          </p:nvSpPr>
          <p:spPr>
            <a:xfrm>
              <a:off x="4684666" y="1689978"/>
              <a:ext cx="357190" cy="428628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30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Равнобедренный треугольник 63"/>
            <p:cNvSpPr/>
            <p:nvPr/>
          </p:nvSpPr>
          <p:spPr>
            <a:xfrm rot="10800000">
              <a:off x="4684666" y="1689978"/>
              <a:ext cx="357190" cy="428628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30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5" name="Прямая со стрелкой 64"/>
            <p:cNvCxnSpPr>
              <a:stCxn id="64" idx="5"/>
              <a:endCxn id="50" idx="3"/>
            </p:cNvCxnSpPr>
            <p:nvPr/>
          </p:nvCxnSpPr>
          <p:spPr>
            <a:xfrm rot="10800000" flipH="1">
              <a:off x="4863260" y="1766896"/>
              <a:ext cx="373565" cy="13739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 стрелкой 65"/>
            <p:cNvCxnSpPr>
              <a:stCxn id="64" idx="5"/>
              <a:endCxn id="56" idx="2"/>
            </p:cNvCxnSpPr>
            <p:nvPr/>
          </p:nvCxnSpPr>
          <p:spPr>
            <a:xfrm rot="10800000" flipH="1" flipV="1">
              <a:off x="4863260" y="1904292"/>
              <a:ext cx="321471" cy="17060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 стрелкой 66"/>
            <p:cNvCxnSpPr>
              <a:stCxn id="31" idx="3"/>
              <a:endCxn id="64" idx="5"/>
            </p:cNvCxnSpPr>
            <p:nvPr/>
          </p:nvCxnSpPr>
          <p:spPr>
            <a:xfrm>
              <a:off x="2356778" y="1885345"/>
              <a:ext cx="2506483" cy="18947"/>
            </a:xfrm>
            <a:prstGeom prst="straightConnector1">
              <a:avLst/>
            </a:prstGeom>
            <a:ln w="15875">
              <a:solidFill>
                <a:srgbClr val="FF0000"/>
              </a:solidFill>
              <a:miter lim="800000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 Box 25"/>
            <p:cNvSpPr txBox="1">
              <a:spLocks noChangeArrowheads="1"/>
            </p:cNvSpPr>
            <p:nvPr/>
          </p:nvSpPr>
          <p:spPr bwMode="auto">
            <a:xfrm>
              <a:off x="6399178" y="1404226"/>
              <a:ext cx="7143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b="1" i="1" dirty="0">
                  <a:latin typeface="Times New Roman" pitchFamily="18" charset="0"/>
                  <a:cs typeface="Times New Roman" pitchFamily="18" charset="0"/>
                </a:rPr>
                <a:t>E(t)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9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27872" y="1618540"/>
              <a:ext cx="357190" cy="239710"/>
            </a:xfrm>
            <a:prstGeom prst="rect">
              <a:avLst/>
            </a:prstGeom>
            <a:noFill/>
          </p:spPr>
        </p:pic>
        <p:sp>
          <p:nvSpPr>
            <p:cNvPr id="70" name="TextBox 69"/>
            <p:cNvSpPr txBox="1"/>
            <p:nvPr/>
          </p:nvSpPr>
          <p:spPr>
            <a:xfrm>
              <a:off x="7184996" y="1832854"/>
              <a:ext cx="457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042120" y="1618540"/>
              <a:ext cx="16430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i="1" dirty="0">
                  <a:latin typeface="Times New Roman" pitchFamily="18" charset="0"/>
                  <a:cs typeface="Times New Roman" pitchFamily="18" charset="0"/>
                </a:rPr>
                <a:t>Ê(t)=             exp(</a:t>
              </a:r>
              <a:r>
                <a:rPr lang="el-GR" sz="800" b="1" i="1" dirty="0"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US" sz="800" b="1" i="1" baseline="-25000" dirty="0" err="1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800" b="1" i="1" dirty="0" err="1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800" b="1" i="1" dirty="0">
                  <a:latin typeface="Times New Roman" pitchFamily="18" charset="0"/>
                  <a:cs typeface="Times New Roman" pitchFamily="18" charset="0"/>
                </a:rPr>
                <a:t>)sin</a:t>
              </a:r>
              <a:r>
                <a:rPr lang="el-GR" sz="800" b="1" i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800" b="1" i="1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l-GR" sz="800" b="1" i="1" dirty="0">
                  <a:latin typeface="Times New Roman" pitchFamily="18" charset="0"/>
                  <a:cs typeface="Times New Roman" pitchFamily="18" charset="0"/>
                </a:rPr>
                <a:t>ω</a:t>
              </a:r>
              <a:r>
                <a:rPr lang="en-US" sz="800" b="1" i="1" baseline="-25000" dirty="0" err="1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800" b="1" i="1" dirty="0" err="1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800" b="1" i="1" dirty="0"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800" b="1" i="1" dirty="0">
                  <a:latin typeface="Times New Roman" pitchFamily="18" charset="0"/>
                  <a:cs typeface="Times New Roman" pitchFamily="18" charset="0"/>
                </a:rPr>
                <a:t>ϕ</a:t>
              </a:r>
              <a:r>
                <a:rPr lang="en-US" sz="800" b="1" i="1" baseline="-25000" dirty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800" b="1" i="1" dirty="0">
                  <a:latin typeface="Times New Roman" pitchFamily="18" charset="0"/>
                  <a:cs typeface="Times New Roman" pitchFamily="18" charset="0"/>
                </a:rPr>
                <a:t>)</a:t>
              </a:r>
              <a:r>
                <a:rPr lang="en-US" sz="1000" b="1" i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000" b="1" dirty="0">
                  <a:latin typeface="Times New Roman" pitchFamily="18" charset="0"/>
                  <a:cs typeface="Times New Roman" pitchFamily="18" charset="0"/>
                </a:rPr>
                <a:t>            </a:t>
              </a:r>
              <a:endParaRPr lang="ru-RU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113558" y="1904292"/>
              <a:ext cx="14287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i="1" dirty="0">
                  <a:latin typeface="Times New Roman" pitchFamily="18" charset="0"/>
                  <a:cs typeface="Times New Roman" pitchFamily="18" charset="0"/>
                </a:rPr>
                <a:t>    </a:t>
              </a:r>
              <a:r>
                <a:rPr lang="el-GR" sz="800" b="1" i="1" dirty="0">
                  <a:latin typeface="Times New Roman" pitchFamily="18" charset="0"/>
                  <a:cs typeface="Times New Roman" pitchFamily="18" charset="0"/>
                </a:rPr>
                <a:t>έ</a:t>
              </a:r>
              <a:r>
                <a:rPr lang="en-US" sz="800" b="1" i="1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l-GR" sz="800" b="1" i="1" dirty="0">
                  <a:latin typeface="Times New Roman" pitchFamily="18" charset="0"/>
                  <a:cs typeface="Times New Roman" pitchFamily="18" charset="0"/>
                </a:rPr>
                <a:t>ω</a:t>
              </a:r>
              <a:r>
                <a:rPr lang="en-US" sz="800" b="1" i="1" dirty="0">
                  <a:latin typeface="Times New Roman" pitchFamily="18" charset="0"/>
                  <a:cs typeface="Times New Roman" pitchFamily="18" charset="0"/>
                </a:rPr>
                <a:t>) = f(</a:t>
              </a:r>
              <a:r>
                <a:rPr lang="el-GR" sz="800" b="1" i="1" dirty="0">
                  <a:latin typeface="Times New Roman" pitchFamily="18" charset="0"/>
                  <a:cs typeface="Times New Roman" pitchFamily="18" charset="0"/>
                </a:rPr>
                <a:t>ω</a:t>
              </a:r>
              <a:r>
                <a:rPr lang="en-US" sz="800" b="1" i="1" dirty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800" b="1" i="1" dirty="0" err="1">
                  <a:latin typeface="Times New Roman" pitchFamily="18" charset="0"/>
                  <a:cs typeface="Times New Roman" pitchFamily="18" charset="0"/>
                </a:rPr>
                <a:t>Ê</a:t>
              </a:r>
              <a:r>
                <a:rPr lang="en-US" sz="800" b="1" i="1" baseline="-25000" dirty="0" err="1">
                  <a:latin typeface="Times New Roman" pitchFamily="18" charset="0"/>
                  <a:cs typeface="Times New Roman" pitchFamily="18" charset="0"/>
                </a:rPr>
                <a:t>sam</a:t>
              </a:r>
              <a:r>
                <a:rPr lang="en-US" sz="800" b="1" i="1" dirty="0" err="1">
                  <a:latin typeface="Times New Roman" pitchFamily="18" charset="0"/>
                  <a:cs typeface="Times New Roman" pitchFamily="18" charset="0"/>
                </a:rPr>
                <a:t>Ê</a:t>
              </a:r>
              <a:r>
                <a:rPr lang="en-US" sz="800" b="1" i="1" baseline="-25000" dirty="0" err="1">
                  <a:latin typeface="Times New Roman" pitchFamily="18" charset="0"/>
                  <a:cs typeface="Times New Roman" pitchFamily="18" charset="0"/>
                </a:rPr>
                <a:t>ref</a:t>
              </a:r>
              <a:r>
                <a:rPr lang="en-US" sz="800" b="1" i="1" dirty="0" err="1">
                  <a:latin typeface="Times New Roman" pitchFamily="18" charset="0"/>
                  <a:cs typeface="Times New Roman" pitchFamily="18" charset="0"/>
                </a:rPr>
                <a:t>,c,l</a:t>
              </a:r>
              <a:r>
                <a:rPr lang="en-US" sz="800" b="1" i="1" dirty="0">
                  <a:latin typeface="Times New Roman" pitchFamily="18" charset="0"/>
                  <a:cs typeface="Times New Roman" pitchFamily="18" charset="0"/>
                </a:rPr>
                <a:t>,)</a:t>
              </a:r>
              <a:endParaRPr lang="ru-RU" sz="8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94"/>
            <p:cNvSpPr txBox="1">
              <a:spLocks noChangeArrowheads="1"/>
            </p:cNvSpPr>
            <p:nvPr/>
          </p:nvSpPr>
          <p:spPr bwMode="auto">
            <a:xfrm>
              <a:off x="1486464" y="5395407"/>
              <a:ext cx="2857520" cy="931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0721" tIns="60360" rIns="120721" bIns="60360"/>
            <a:lstStyle/>
            <a:p>
              <a:pPr>
                <a:spcAft>
                  <a:spcPts val="1000"/>
                </a:spcAft>
              </a:pPr>
              <a:r>
                <a:rPr lang="ru-RU" sz="1400" u="sng" dirty="0">
                  <a:solidFill>
                    <a:srgbClr val="002060"/>
                  </a:solidFill>
                  <a:cs typeface="Times New Roman" pitchFamily="18" charset="0"/>
                </a:rPr>
                <a:t>Нормировочный импульс</a:t>
              </a:r>
              <a:r>
                <a:rPr lang="en-US" sz="1400" i="1" u="sng" dirty="0">
                  <a:solidFill>
                    <a:srgbClr val="002060"/>
                  </a:solidFill>
                  <a:cs typeface="Times New Roman" pitchFamily="18" charset="0"/>
                </a:rPr>
                <a:t> </a:t>
              </a:r>
              <a:r>
                <a:rPr lang="en-US" sz="1400" i="1" u="sng" dirty="0" err="1">
                  <a:solidFill>
                    <a:srgbClr val="002060"/>
                  </a:solidFill>
                  <a:cs typeface="Times New Roman" pitchFamily="18" charset="0"/>
                </a:rPr>
                <a:t>Ê</a:t>
              </a:r>
              <a:r>
                <a:rPr lang="en-US" sz="1400" i="1" u="sng" baseline="-25000" dirty="0" err="1">
                  <a:solidFill>
                    <a:srgbClr val="002060"/>
                  </a:solidFill>
                  <a:cs typeface="Times New Roman" pitchFamily="18" charset="0"/>
                </a:rPr>
                <a:t>ref</a:t>
              </a:r>
              <a:r>
                <a:rPr lang="en-US" sz="1400" i="1" u="sng" baseline="-25000" dirty="0">
                  <a:solidFill>
                    <a:srgbClr val="002060"/>
                  </a:solidFill>
                  <a:cs typeface="Times New Roman" pitchFamily="18" charset="0"/>
                </a:rPr>
                <a:t> </a:t>
              </a:r>
              <a:r>
                <a:rPr lang="en-US" sz="1400" u="sng" dirty="0">
                  <a:solidFill>
                    <a:srgbClr val="002060"/>
                  </a:solidFill>
                  <a:cs typeface="Times New Roman" pitchFamily="18" charset="0"/>
                </a:rPr>
                <a:t> (</a:t>
              </a:r>
              <a:r>
                <a:rPr lang="en-US" sz="1600" i="1" u="sng" dirty="0">
                  <a:solidFill>
                    <a:srgbClr val="002060"/>
                  </a:solidFill>
                  <a:cs typeface="Times New Roman" pitchFamily="18" charset="0"/>
                </a:rPr>
                <a:t>x</a:t>
              </a:r>
              <a:r>
                <a:rPr lang="en-US" sz="1400" u="sng" dirty="0">
                  <a:solidFill>
                    <a:srgbClr val="002060"/>
                  </a:solidFill>
                  <a:cs typeface="Times New Roman" pitchFamily="18" charset="0"/>
                </a:rPr>
                <a:t>) </a:t>
              </a:r>
              <a:r>
                <a:rPr lang="ru-RU" sz="1400" u="sng" dirty="0">
                  <a:solidFill>
                    <a:srgbClr val="002060"/>
                  </a:solidFill>
                  <a:cs typeface="Times New Roman" pitchFamily="18" charset="0"/>
                </a:rPr>
                <a:t>Рабочий импульс</a:t>
              </a:r>
              <a:r>
                <a:rPr lang="en-US" sz="1400" i="1" u="sng" dirty="0">
                  <a:solidFill>
                    <a:srgbClr val="002060"/>
                  </a:solidFill>
                  <a:cs typeface="Times New Roman" pitchFamily="18" charset="0"/>
                </a:rPr>
                <a:t> </a:t>
              </a:r>
              <a:r>
                <a:rPr lang="en-US" sz="1400" i="1" u="sng" dirty="0" err="1">
                  <a:solidFill>
                    <a:srgbClr val="002060"/>
                  </a:solidFill>
                  <a:cs typeface="Times New Roman" pitchFamily="18" charset="0"/>
                </a:rPr>
                <a:t>Ê</a:t>
              </a:r>
              <a:r>
                <a:rPr lang="en-US" sz="1400" i="1" u="sng" baseline="-25000" dirty="0" err="1">
                  <a:solidFill>
                    <a:srgbClr val="002060"/>
                  </a:solidFill>
                  <a:cs typeface="Times New Roman" pitchFamily="18" charset="0"/>
                </a:rPr>
                <a:t>sam</a:t>
              </a:r>
              <a:r>
                <a:rPr lang="en-US" sz="1400" u="sng" dirty="0">
                  <a:solidFill>
                    <a:srgbClr val="002060"/>
                  </a:solidFill>
                  <a:cs typeface="Times New Roman" pitchFamily="18" charset="0"/>
                </a:rPr>
                <a:t> (</a:t>
              </a:r>
              <a:r>
                <a:rPr lang="en-US" sz="1600" i="1" u="sng" dirty="0">
                  <a:solidFill>
                    <a:srgbClr val="002060"/>
                  </a:solidFill>
                  <a:cs typeface="Times New Roman" pitchFamily="18" charset="0"/>
                </a:rPr>
                <a:t>y</a:t>
              </a:r>
              <a:r>
                <a:rPr lang="en-US" sz="1400" u="sng" dirty="0">
                  <a:solidFill>
                    <a:srgbClr val="002060"/>
                  </a:solidFill>
                  <a:cs typeface="Times New Roman" pitchFamily="18" charset="0"/>
                </a:rPr>
                <a:t>)</a:t>
              </a:r>
              <a:endParaRPr lang="ru-RU" sz="1400" u="sng" dirty="0">
                <a:solidFill>
                  <a:srgbClr val="002060"/>
                </a:solidFill>
                <a:cs typeface="Times New Roman" pitchFamily="18" charset="0"/>
              </a:endParaRPr>
            </a:p>
            <a:p>
              <a:pPr algn="ctr">
                <a:spcAft>
                  <a:spcPts val="1000"/>
                </a:spcAft>
              </a:pPr>
              <a:endParaRPr lang="ru-RU" u="sng" dirty="0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spcAft>
                  <a:spcPts val="1000"/>
                </a:spcAft>
              </a:pPr>
              <a:endParaRPr lang="ru-RU" u="sng" dirty="0">
                <a:cs typeface="Times New Roman" pitchFamily="18" charset="0"/>
              </a:endParaRPr>
            </a:p>
          </p:txBody>
        </p:sp>
        <p:cxnSp>
          <p:nvCxnSpPr>
            <p:cNvPr id="74" name="Прямая соединительная линия 73"/>
            <p:cNvCxnSpPr/>
            <p:nvPr/>
          </p:nvCxnSpPr>
          <p:spPr>
            <a:xfrm>
              <a:off x="755576" y="5715016"/>
              <a:ext cx="64294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>
              <a:off x="755576" y="6000768"/>
              <a:ext cx="642942" cy="15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 Box 194"/>
            <p:cNvSpPr txBox="1">
              <a:spLocks noChangeArrowheads="1"/>
            </p:cNvSpPr>
            <p:nvPr/>
          </p:nvSpPr>
          <p:spPr bwMode="auto">
            <a:xfrm>
              <a:off x="5243550" y="5735972"/>
              <a:ext cx="2428892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0721" tIns="60360" rIns="120721" bIns="60360"/>
            <a:lstStyle/>
            <a:p>
              <a:pPr algn="ctr">
                <a:spcAft>
                  <a:spcPts val="1000"/>
                </a:spcAft>
              </a:pPr>
              <a:r>
                <a:rPr lang="ru-RU" sz="1400" u="sng" dirty="0">
                  <a:solidFill>
                    <a:srgbClr val="002060"/>
                  </a:solidFill>
                  <a:cs typeface="Times New Roman" pitchFamily="18" charset="0"/>
                </a:rPr>
                <a:t>Вид установки</a:t>
              </a:r>
            </a:p>
            <a:p>
              <a:pPr algn="ctr">
                <a:spcAft>
                  <a:spcPts val="1000"/>
                </a:spcAft>
              </a:pPr>
              <a:endParaRPr lang="ru-RU" u="sng" dirty="0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spcAft>
                  <a:spcPts val="1000"/>
                </a:spcAft>
              </a:pPr>
              <a:endParaRPr lang="ru-RU" u="sng" dirty="0">
                <a:cs typeface="Times New Roman" pitchFamily="18" charset="0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3466" y="1631386"/>
            <a:ext cx="6399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1400" u="sng" dirty="0">
                <a:solidFill>
                  <a:srgbClr val="002060"/>
                </a:solidFill>
                <a:cs typeface="Times New Roman" pitchFamily="18" charset="0"/>
              </a:rPr>
              <a:t>Лазер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602840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Метод гармонического разложения Прони 1</a:t>
            </a: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57158" y="816859"/>
            <a:ext cx="330044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   Метод Прони заключатся в моделировании исходных данных в виде суммы экспоненциально затухающих синусоид в линейной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ru-RU" sz="1400" dirty="0">
                <a:solidFill>
                  <a:srgbClr val="002060"/>
                </a:solidFill>
              </a:rPr>
              <a:t>комбинации. </a:t>
            </a:r>
          </a:p>
          <a:p>
            <a:endParaRPr lang="ru-RU" sz="500" dirty="0">
              <a:solidFill>
                <a:srgbClr val="002060"/>
              </a:solidFill>
            </a:endParaRPr>
          </a:p>
          <a:p>
            <a:r>
              <a:rPr lang="ru-RU" sz="1400" dirty="0">
                <a:solidFill>
                  <a:srgbClr val="002060"/>
                </a:solidFill>
              </a:rPr>
              <a:t>   Реализация метода состоит из 3-х этапов:</a:t>
            </a:r>
          </a:p>
          <a:p>
            <a:r>
              <a:rPr lang="ru-RU" sz="1400" dirty="0">
                <a:solidFill>
                  <a:srgbClr val="002060"/>
                </a:solidFill>
              </a:rPr>
              <a:t>- определение параметров авторегрессионной модели;</a:t>
            </a:r>
          </a:p>
          <a:p>
            <a:r>
              <a:rPr lang="ru-RU" sz="1400" dirty="0">
                <a:solidFill>
                  <a:srgbClr val="002060"/>
                </a:solidFill>
              </a:rPr>
              <a:t>- определение корней полинома;</a:t>
            </a:r>
          </a:p>
          <a:p>
            <a:r>
              <a:rPr lang="ru-RU" sz="1400" dirty="0">
                <a:solidFill>
                  <a:srgbClr val="002060"/>
                </a:solidFill>
              </a:rPr>
              <a:t>- нахождение оценок амплитуд и начальных фаз гармонических составляющих.</a:t>
            </a:r>
          </a:p>
          <a:p>
            <a:endParaRPr lang="ru-RU" sz="500" dirty="0">
              <a:solidFill>
                <a:srgbClr val="002060"/>
              </a:solidFill>
            </a:endParaRPr>
          </a:p>
          <a:p>
            <a:r>
              <a:rPr lang="ru-RU" sz="1400" dirty="0">
                <a:solidFill>
                  <a:srgbClr val="002060"/>
                </a:solidFill>
              </a:rPr>
              <a:t>   Нахождение параметров модели Прони основано на применении</a:t>
            </a:r>
          </a:p>
          <a:p>
            <a:r>
              <a:rPr lang="ru-RU" sz="1400" dirty="0">
                <a:solidFill>
                  <a:srgbClr val="002060"/>
                </a:solidFill>
              </a:rPr>
              <a:t>метода наименьших квадратов </a:t>
            </a:r>
            <a:r>
              <a:rPr lang="ru-RU" sz="1400">
                <a:solidFill>
                  <a:srgbClr val="002060"/>
                </a:solidFill>
              </a:rPr>
              <a:t>и определении </a:t>
            </a:r>
            <a:r>
              <a:rPr lang="ru-RU" sz="1400" dirty="0">
                <a:solidFill>
                  <a:srgbClr val="002060"/>
                </a:solidFill>
              </a:rPr>
              <a:t>корней полинома.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952638"/>
              </p:ext>
            </p:extLst>
          </p:nvPr>
        </p:nvGraphicFramePr>
        <p:xfrm>
          <a:off x="4264807" y="1638701"/>
          <a:ext cx="4040188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82" name="Equation" r:id="rId3" imgW="1726451" imgH="444307" progId="Equation.DSMT4">
                  <p:embed/>
                </p:oleObj>
              </mc:Choice>
              <mc:Fallback>
                <p:oleObj name="Equation" r:id="rId3" imgW="1726451" imgH="444307" progId="Equation.DSMT4">
                  <p:embed/>
                  <p:pic>
                    <p:nvPicPr>
                      <p:cNvPr id="0" name="Picture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4807" y="1638701"/>
                        <a:ext cx="4040188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3977332"/>
              </p:ext>
            </p:extLst>
          </p:nvPr>
        </p:nvGraphicFramePr>
        <p:xfrm>
          <a:off x="4764088" y="885825"/>
          <a:ext cx="2884487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83" name="Equation" r:id="rId5" imgW="1231560" imgH="228600" progId="Equation.DSMT4">
                  <p:embed/>
                </p:oleObj>
              </mc:Choice>
              <mc:Fallback>
                <p:oleObj name="Equation" r:id="rId5" imgW="1231560" imgH="228600" progId="Equation.DSMT4">
                  <p:embed/>
                  <p:pic>
                    <p:nvPicPr>
                      <p:cNvPr id="0" name="Picture 1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4088" y="885825"/>
                        <a:ext cx="2884487" cy="439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700461"/>
              </p:ext>
            </p:extLst>
          </p:nvPr>
        </p:nvGraphicFramePr>
        <p:xfrm>
          <a:off x="3657600" y="2763982"/>
          <a:ext cx="5395789" cy="841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84" name="Equation" r:id="rId7" imgW="2476440" imgH="469800" progId="Equation.DSMT4">
                  <p:embed/>
                </p:oleObj>
              </mc:Choice>
              <mc:Fallback>
                <p:oleObj name="Equation" r:id="rId7" imgW="2476440" imgH="469800" progId="Equation.DSMT4">
                  <p:embed/>
                  <p:pic>
                    <p:nvPicPr>
                      <p:cNvPr id="0" name="Picture 1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2763982"/>
                        <a:ext cx="5395789" cy="8418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762153"/>
              </p:ext>
            </p:extLst>
          </p:nvPr>
        </p:nvGraphicFramePr>
        <p:xfrm>
          <a:off x="3660775" y="3922713"/>
          <a:ext cx="535305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85" name="Equation" r:id="rId9" imgW="2793960" imgH="241200" progId="Equation.DSMT4">
                  <p:embed/>
                </p:oleObj>
              </mc:Choice>
              <mc:Fallback>
                <p:oleObj name="Equation" r:id="rId9" imgW="2793960" imgH="241200" progId="Equation.DSMT4">
                  <p:embed/>
                  <p:pic>
                    <p:nvPicPr>
                      <p:cNvPr id="0" name="Picture 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0775" y="3922713"/>
                        <a:ext cx="5353050" cy="46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965521"/>
            <a:ext cx="8201025" cy="3679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1688241"/>
              </p:ext>
            </p:extLst>
          </p:nvPr>
        </p:nvGraphicFramePr>
        <p:xfrm>
          <a:off x="2515869" y="1331595"/>
          <a:ext cx="760731" cy="449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4" name="Equation" r:id="rId4" imgW="291960" imgH="203040" progId="Equation.DSMT4">
                  <p:embed/>
                </p:oleObj>
              </mc:Choice>
              <mc:Fallback>
                <p:oleObj name="Equation" r:id="rId4" imgW="29196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869" y="1331595"/>
                        <a:ext cx="760731" cy="4490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7806115"/>
              </p:ext>
            </p:extLst>
          </p:nvPr>
        </p:nvGraphicFramePr>
        <p:xfrm>
          <a:off x="4161616" y="1442404"/>
          <a:ext cx="762809" cy="449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5" name="Equation" r:id="rId6" imgW="291960" imgH="203040" progId="Equation.DSMT4">
                  <p:embed/>
                </p:oleObj>
              </mc:Choice>
              <mc:Fallback>
                <p:oleObj name="Equation" r:id="rId6" imgW="29196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1616" y="1442404"/>
                        <a:ext cx="762809" cy="4499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1" name="Object 9"/>
          <p:cNvGraphicFramePr>
            <a:graphicFrameLocks noChangeAspect="1"/>
          </p:cNvGraphicFramePr>
          <p:nvPr/>
        </p:nvGraphicFramePr>
        <p:xfrm>
          <a:off x="4745038" y="2422525"/>
          <a:ext cx="32051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6" name="Equation" r:id="rId8" imgW="1396800" imgH="203040" progId="Equation.DSMT4">
                  <p:embed/>
                </p:oleObj>
              </mc:Choice>
              <mc:Fallback>
                <p:oleObj name="Equation" r:id="rId8" imgW="139680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5038" y="2422525"/>
                        <a:ext cx="3205162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 rot="10800000" flipV="1">
            <a:off x="657222" y="400573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ru-RU" sz="2000" b="1" kern="0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Импульсный сигнал</a:t>
            </a:r>
            <a:r>
              <a:rPr lang="en-US" sz="2000" b="1" kern="0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2</a:t>
            </a:r>
            <a:endParaRPr kumimoji="0" lang="ru-RU" sz="2000" b="1" i="0" strike="noStrike" kern="0" cap="none" spc="0" normalizeH="0" baseline="0" noProof="0" dirty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2483322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7" descr="C:\Users\GavrilaMaster\ДФВ\Лекция6\X+Y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" y="989141"/>
            <a:ext cx="7415026" cy="3498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 txBox="1"/>
              <p:nvPr/>
            </p:nvSpPr>
            <p:spPr bwMode="auto">
              <a:xfrm>
                <a:off x="4343400" y="1169988"/>
                <a:ext cx="990600" cy="506412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43400" y="1169988"/>
                <a:ext cx="990600" cy="506412"/>
              </a:xfrm>
              <a:prstGeom prst="rect">
                <a:avLst/>
              </a:prstGeom>
              <a:blipFill>
                <a:blip r:embed="rId4"/>
                <a:stretch>
                  <a:fillRect r="-1852" b="-7229"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 txBox="1"/>
              <p:nvPr/>
            </p:nvSpPr>
            <p:spPr bwMode="auto">
              <a:xfrm>
                <a:off x="5849938" y="3235325"/>
                <a:ext cx="995362" cy="504825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solidFill>
                                <a:srgbClr val="00C16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 smtClean="0">
                              <a:solidFill>
                                <a:srgbClr val="00C16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2400" i="1">
                              <a:solidFill>
                                <a:srgbClr val="00C16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ru-RU" sz="2400" i="1">
                          <a:solidFill>
                            <a:srgbClr val="00C16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C16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00C16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49938" y="3235325"/>
                <a:ext cx="995362" cy="504825"/>
              </a:xfrm>
              <a:prstGeom prst="rect">
                <a:avLst/>
              </a:prstGeom>
              <a:blipFill>
                <a:blip r:embed="rId5"/>
                <a:stretch>
                  <a:fillRect r="-1227" b="-7229"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 rot="10800000" flipV="1">
            <a:off x="657222" y="400573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ru-RU" sz="2000" b="1" kern="0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Импульсный сигнал</a:t>
            </a:r>
            <a:r>
              <a:rPr lang="en-US" sz="2000" b="1" kern="0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3</a:t>
            </a:r>
            <a:endParaRPr kumimoji="0" lang="ru-RU" sz="2000" b="1" i="0" strike="noStrike" kern="0" cap="none" spc="0" normalizeH="0" baseline="0" noProof="0" dirty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241807" y="2708121"/>
            <a:ext cx="694803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072640" y="1255039"/>
            <a:ext cx="0" cy="1450607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834640" y="1255038"/>
            <a:ext cx="0" cy="1450607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2072640" y="1265466"/>
            <a:ext cx="76200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2417"/>
              </p:ext>
            </p:extLst>
          </p:nvPr>
        </p:nvGraphicFramePr>
        <p:xfrm>
          <a:off x="1345565" y="1531080"/>
          <a:ext cx="72707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36" name="Equation" r:id="rId6" imgW="279360" imgH="203040" progId="Equation.DSMT4">
                  <p:embed/>
                </p:oleObj>
              </mc:Choice>
              <mc:Fallback>
                <p:oleObj name="Equation" r:id="rId6" imgW="279360" imgH="203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5565" y="1531080"/>
                        <a:ext cx="727075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47DA098-C5BC-4473-AC6A-73D9B78B8630}"/>
                  </a:ext>
                </a:extLst>
              </p:cNvPr>
              <p:cNvSpPr txBox="1"/>
              <p:nvPr/>
            </p:nvSpPr>
            <p:spPr>
              <a:xfrm>
                <a:off x="1844609" y="2705645"/>
                <a:ext cx="5171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800" baseline="-25000" dirty="0">
                    <a:solidFill>
                      <a:schemeClr val="accent5">
                        <a:lumMod val="75000"/>
                      </a:schemeClr>
                    </a:solidFill>
                  </a:rPr>
                  <a:t>1</a:t>
                </a:r>
                <a:endParaRPr lang="ru-RU" sz="2800" baseline="-250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47DA098-C5BC-4473-AC6A-73D9B78B8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4609" y="2705645"/>
                <a:ext cx="517160" cy="523220"/>
              </a:xfrm>
              <a:prstGeom prst="rect">
                <a:avLst/>
              </a:prstGeom>
              <a:blipFill>
                <a:blip r:embed="rId8"/>
                <a:stretch>
                  <a:fillRect b="-279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167BD6B-7565-4BAC-A6DE-FC79263D2DF1}"/>
                  </a:ext>
                </a:extLst>
              </p:cNvPr>
              <p:cNvSpPr txBox="1"/>
              <p:nvPr/>
            </p:nvSpPr>
            <p:spPr>
              <a:xfrm>
                <a:off x="2755099" y="2716072"/>
                <a:ext cx="5171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baseline="-2500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ru-RU" sz="2800" baseline="-250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167BD6B-7565-4BAC-A6DE-FC79263D2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5099" y="2716072"/>
                <a:ext cx="517160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9408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00627"/>
            <a:ext cx="9029700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50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4777576"/>
              </p:ext>
            </p:extLst>
          </p:nvPr>
        </p:nvGraphicFramePr>
        <p:xfrm>
          <a:off x="1169988" y="1215882"/>
          <a:ext cx="72707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68" name="Equation" r:id="rId4" imgW="279360" imgH="203040" progId="Equation.DSMT4">
                  <p:embed/>
                </p:oleObj>
              </mc:Choice>
              <mc:Fallback>
                <p:oleObj name="Equation" r:id="rId4" imgW="27936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9988" y="1215882"/>
                        <a:ext cx="727075" cy="449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264972"/>
              </p:ext>
            </p:extLst>
          </p:nvPr>
        </p:nvGraphicFramePr>
        <p:xfrm>
          <a:off x="2096582" y="2510790"/>
          <a:ext cx="9953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69" name="Equation" r:id="rId6" imgW="380880" imgH="241200" progId="Equation.DSMT4">
                  <p:embed/>
                </p:oleObj>
              </mc:Choice>
              <mc:Fallback>
                <p:oleObj name="Equation" r:id="rId6" imgW="38088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6582" y="2510790"/>
                        <a:ext cx="995363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278880" y="1133478"/>
            <a:ext cx="2531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exp(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α</a:t>
            </a:r>
            <a:r>
              <a:rPr kumimoji="0" lang="en-US" sz="2000" b="0" i="1" u="none" strike="noStrike" cap="none" normalizeH="0" baseline="-3000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sin(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ω</a:t>
            </a:r>
            <a:r>
              <a:rPr kumimoji="0" lang="en-US" sz="2000" b="0" i="1" u="none" strike="noStrike" cap="none" normalizeH="0" baseline="-3000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t+φ</a:t>
            </a:r>
            <a:r>
              <a:rPr kumimoji="0" lang="en-US" sz="2000" b="0" i="1" u="none" strike="noStrike" cap="none" normalizeH="0" baseline="-3000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412099" y="1982404"/>
            <a:ext cx="35623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exp(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α</a:t>
            </a:r>
            <a:r>
              <a:rPr kumimoji="0" lang="en-US" sz="2000" b="0" i="1" u="none" strike="noStrike" cap="none" normalizeH="0" baseline="-3000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en-US" sz="2000" b="0" i="1" u="none" strike="noStrike" cap="none" normalizeH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t+</a:t>
            </a:r>
            <a:r>
              <a:rPr lang="el-GR" sz="2000" i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l-GR" sz="2000" i="1" dirty="0">
                <a:solidFill>
                  <a:srgbClr val="002060"/>
                </a:solidFill>
              </a:rPr>
              <a:t>τ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sin(</a:t>
            </a:r>
            <a:r>
              <a:rPr kumimoji="0" lang="en-US" sz="2000" b="0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ω</a:t>
            </a:r>
            <a:r>
              <a:rPr kumimoji="0" lang="en-US" sz="2000" b="0" i="1" u="none" strike="noStrike" cap="none" normalizeH="0" baseline="-3000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</a:t>
            </a:r>
            <a:r>
              <a:rPr lang="en-US" sz="2000" i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(t+</a:t>
            </a:r>
            <a:r>
              <a:rPr lang="el-GR" sz="2000" i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l-GR" sz="2000" i="1" dirty="0">
                <a:solidFill>
                  <a:srgbClr val="002060"/>
                </a:solidFill>
              </a:rPr>
              <a:t>τ</a:t>
            </a:r>
            <a:r>
              <a:rPr lang="en-US" sz="2000" i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)+</a:t>
            </a:r>
            <a:r>
              <a:rPr lang="en-US" sz="2000" i="1" dirty="0" err="1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φ</a:t>
            </a:r>
            <a:r>
              <a:rPr kumimoji="0" lang="en-US" sz="2000" b="0" i="1" u="none" strike="noStrike" cap="none" normalizeH="0" baseline="-3000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en-US" sz="2000" b="0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322420"/>
              </p:ext>
            </p:extLst>
          </p:nvPr>
        </p:nvGraphicFramePr>
        <p:xfrm>
          <a:off x="3460793" y="904714"/>
          <a:ext cx="2901907" cy="885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70" name="Equation" r:id="rId8" imgW="1714320" imgH="431640" progId="Equation.DSMT4">
                  <p:embed/>
                </p:oleObj>
              </mc:Choice>
              <mc:Fallback>
                <p:oleObj name="Equation" r:id="rId8" imgW="1714320" imgH="431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793" y="904714"/>
                        <a:ext cx="2901907" cy="8859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8274470"/>
              </p:ext>
            </p:extLst>
          </p:nvPr>
        </p:nvGraphicFramePr>
        <p:xfrm>
          <a:off x="4682490" y="1720850"/>
          <a:ext cx="894353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71" name="Equation" r:id="rId10" imgW="380880" imgH="431640" progId="Equation.DSMT4">
                  <p:embed/>
                </p:oleObj>
              </mc:Choice>
              <mc:Fallback>
                <p:oleObj name="Equation" r:id="rId10" imgW="380880" imgH="431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2490" y="1720850"/>
                        <a:ext cx="894353" cy="917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93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553341"/>
              </p:ext>
            </p:extLst>
          </p:nvPr>
        </p:nvGraphicFramePr>
        <p:xfrm>
          <a:off x="2470439" y="1570140"/>
          <a:ext cx="247650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72" name="Equation" r:id="rId12" imgW="126720" imgH="139680" progId="Equation.DSMT4">
                  <p:embed/>
                </p:oleObj>
              </mc:Choice>
              <mc:Fallback>
                <p:oleObj name="Equation" r:id="rId12" imgW="126720" imgH="1396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0439" y="1570140"/>
                        <a:ext cx="247650" cy="242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 rot="10800000" flipV="1">
            <a:off x="657222" y="278653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ru-RU" sz="2000" b="1" kern="0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Импульсный сигнал</a:t>
            </a:r>
            <a:r>
              <a:rPr lang="en-US" sz="2000" b="1" kern="0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4</a:t>
            </a:r>
            <a:endParaRPr kumimoji="0" lang="ru-RU" sz="2000" b="1" i="0" strike="noStrike" kern="0" cap="none" spc="0" normalizeH="0" baseline="0" noProof="0" dirty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730769" y="2909520"/>
            <a:ext cx="311861" cy="42100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1974273" y="1870364"/>
            <a:ext cx="1239982" cy="6927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1016106"/>
              </p:ext>
            </p:extLst>
          </p:nvPr>
        </p:nvGraphicFramePr>
        <p:xfrm>
          <a:off x="4282560" y="2639928"/>
          <a:ext cx="4261935" cy="850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73" name="Equation" r:id="rId14" imgW="1828800" imgH="444240" progId="Equation.DSMT4">
                  <p:embed/>
                </p:oleObj>
              </mc:Choice>
              <mc:Fallback>
                <p:oleObj name="Equation" r:id="rId14" imgW="1828800" imgH="4442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2560" y="2639928"/>
                        <a:ext cx="4261935" cy="8500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22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8C8B24F-7C0E-4EEC-B84C-19D25BDEDD0D}"/>
                  </a:ext>
                </a:extLst>
              </p:cNvPr>
              <p:cNvSpPr txBox="1"/>
              <p:nvPr/>
            </p:nvSpPr>
            <p:spPr>
              <a:xfrm>
                <a:off x="1715693" y="3520910"/>
                <a:ext cx="5171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800" baseline="-25000" dirty="0">
                    <a:solidFill>
                      <a:schemeClr val="accent5">
                        <a:lumMod val="75000"/>
                      </a:schemeClr>
                    </a:solidFill>
                  </a:rPr>
                  <a:t>1</a:t>
                </a:r>
                <a:endParaRPr lang="ru-RU" sz="2800" baseline="-250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8C8B24F-7C0E-4EEC-B84C-19D25BDED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693" y="3520910"/>
                <a:ext cx="517160" cy="523220"/>
              </a:xfrm>
              <a:prstGeom prst="rect">
                <a:avLst/>
              </a:prstGeom>
              <a:blipFill>
                <a:blip r:embed="rId16"/>
                <a:stretch>
                  <a:fillRect b="-294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4A3C820-CE13-48F3-B0FE-C6CCD694ED84}"/>
                  </a:ext>
                </a:extLst>
              </p:cNvPr>
              <p:cNvSpPr txBox="1"/>
              <p:nvPr/>
            </p:nvSpPr>
            <p:spPr>
              <a:xfrm>
                <a:off x="2943633" y="3504141"/>
                <a:ext cx="5171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baseline="-2500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ru-RU" sz="2800" baseline="-250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4A3C820-CE13-48F3-B0FE-C6CCD694ED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3633" y="3504141"/>
                <a:ext cx="517160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7997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 rot="10800000" flipV="1">
            <a:off x="657222" y="278653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ru-RU" sz="2000" b="1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Импульсный сигнал</a:t>
            </a:r>
            <a:r>
              <a:rPr lang="en-US" sz="2000" b="1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5</a:t>
            </a:r>
            <a:endParaRPr kumimoji="0" lang="ru-RU" sz="2000" b="1" i="0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D3C19A74-B914-4122-8ECF-8C1C4247DE1C}"/>
                  </a:ext>
                </a:extLst>
              </p:cNvPr>
              <p:cNvSpPr/>
              <p:nvPr/>
            </p:nvSpPr>
            <p:spPr>
              <a:xfrm>
                <a:off x="389836" y="1957297"/>
                <a:ext cx="3943865" cy="697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ru-RU" sz="20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0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ru-RU" sz="2000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ru-RU" sz="2000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bSup>
                          <m:r>
                            <a:rPr lang="ru-RU" sz="20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2000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sSubSup>
                        <m:sSubSup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lang="ru-RU" sz="200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D3C19A74-B914-4122-8ECF-8C1C4247DE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836" y="1957297"/>
                <a:ext cx="3943865" cy="69711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6F151BDD-1A59-4DC3-9F88-34812BD988EA}"/>
                  </a:ext>
                </a:extLst>
              </p:cNvPr>
              <p:cNvSpPr/>
              <p:nvPr/>
            </p:nvSpPr>
            <p:spPr>
              <a:xfrm>
                <a:off x="909170" y="1007815"/>
                <a:ext cx="2533277" cy="697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ru-RU" sz="20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0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ru-RU" sz="2000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bSup>
                        </m:e>
                      </m:nary>
                      <m:r>
                        <a:rPr lang="ru-RU" sz="20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200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6F151BDD-1A59-4DC3-9F88-34812BD988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170" y="1007815"/>
                <a:ext cx="2533277" cy="6971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CB41BDCE-BC8E-4274-8A1C-8F88F6756CFA}"/>
                  </a:ext>
                </a:extLst>
              </p:cNvPr>
              <p:cNvSpPr/>
              <p:nvPr/>
            </p:nvSpPr>
            <p:spPr>
              <a:xfrm>
                <a:off x="533223" y="3234704"/>
                <a:ext cx="3800478" cy="4365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ru-RU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ru-RU" sz="20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ru-RU" sz="20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ru-RU" sz="20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ru-RU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sSubSup>
                          <m:sSubSupPr>
                            <m:ctrlPr>
                              <a:rPr lang="ru-RU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p>
                        </m:sSubSup>
                        <m:sSubSup>
                          <m:sSubSupPr>
                            <m:ctrlPr>
                              <a:rPr lang="ru-RU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sup>
                        </m:sSubSup>
                        <m:r>
                          <a:rPr lang="ru-RU" sz="20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nary>
                          <m:naryPr>
                            <m:chr m:val="∑"/>
                            <m:limLoc m:val="subSup"/>
                            <m:ctrlPr>
                              <a:rPr lang="ru-RU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ru-RU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ru-RU" sz="2000" i="1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e>
                    </m:nary>
                    <m:sSubSup>
                      <m:sSubSupPr>
                        <m:ctrlPr>
                          <a:rPr lang="ru-RU" sz="20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bSup>
                    <m:r>
                      <a:rPr lang="ru-RU" sz="20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ru-RU" sz="2000" dirty="0">
                    <a:solidFill>
                      <a:srgbClr val="00206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endParaRPr lang="ru-RU" sz="200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CB41BDCE-BC8E-4274-8A1C-8F88F6756C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223" y="3234704"/>
                <a:ext cx="3800478" cy="436530"/>
              </a:xfrm>
              <a:prstGeom prst="rect">
                <a:avLst/>
              </a:prstGeom>
              <a:blipFill>
                <a:blip r:embed="rId4"/>
                <a:stretch>
                  <a:fillRect t="-108451" b="-1676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5971DF6C-D5A0-4D3B-874F-17225DFB6E81}"/>
                  </a:ext>
                </a:extLst>
              </p:cNvPr>
              <p:cNvSpPr/>
              <p:nvPr/>
            </p:nvSpPr>
            <p:spPr>
              <a:xfrm>
                <a:off x="4073065" y="912286"/>
                <a:ext cx="4884245" cy="697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ru-RU" sz="20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0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endChr m:val=""/>
                                  <m:ctrlP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ru-RU" sz="20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ru-RU" sz="20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ru-RU" sz="20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ru-RU" sz="20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sup>
                                  </m:sSubSup>
                                  <m:r>
                                    <a:rPr lang="ru-RU" sz="2000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−1)</m:t>
                                  </m:r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  <m:r>
                                    <a:rPr lang="ru-RU" sz="2000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bSup>
                          <m:r>
                            <a:rPr lang="ru-RU" sz="20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  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2000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bSup>
                            </m:e>
                          </m:nary>
                        </m:e>
                      </m:nary>
                    </m:oMath>
                  </m:oMathPara>
                </a14:m>
                <a:endParaRPr lang="ru-RU" sz="200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5971DF6C-D5A0-4D3B-874F-17225DFB6E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065" y="912286"/>
                <a:ext cx="4884245" cy="6971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E2824309-BD21-4B2B-AEFF-2E99792FFD20}"/>
                  </a:ext>
                </a:extLst>
              </p:cNvPr>
              <p:cNvSpPr/>
              <p:nvPr/>
            </p:nvSpPr>
            <p:spPr>
              <a:xfrm>
                <a:off x="4397177" y="1895742"/>
                <a:ext cx="4236019" cy="4101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ru-RU" sz="20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ru-RU" sz="20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p>
                        <m:sSup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ru-RU" sz="20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ru-RU" sz="20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p>
                        <m:sSup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ru-RU" sz="200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E2824309-BD21-4B2B-AEFF-2E99792FFD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7177" y="1895742"/>
                <a:ext cx="4236019" cy="410112"/>
              </a:xfrm>
              <a:prstGeom prst="rect">
                <a:avLst/>
              </a:prstGeom>
              <a:blipFill>
                <a:blip r:embed="rId6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3BBD9C8D-D064-43A5-9029-04327C50B570}"/>
                  </a:ext>
                </a:extLst>
              </p:cNvPr>
              <p:cNvSpPr/>
              <p:nvPr/>
            </p:nvSpPr>
            <p:spPr>
              <a:xfrm>
                <a:off x="4903733" y="2632591"/>
                <a:ext cx="3133764" cy="4101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ru-RU" sz="20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ru-RU" sz="20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ru-RU" sz="2000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ru-RU" sz="20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− 1),</m:t>
                      </m:r>
                    </m:oMath>
                  </m:oMathPara>
                </a14:m>
                <a:endParaRPr lang="ru-RU" sz="200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3BBD9C8D-D064-43A5-9029-04327C50B5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3733" y="2632591"/>
                <a:ext cx="3133764" cy="410112"/>
              </a:xfrm>
              <a:prstGeom prst="rect">
                <a:avLst/>
              </a:prstGeom>
              <a:blipFill>
                <a:blip r:embed="rId7"/>
                <a:stretch>
                  <a:fillRect b="-164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F59522BF-9A20-4A86-BA9F-34704AA500B7}"/>
                  </a:ext>
                </a:extLst>
              </p:cNvPr>
              <p:cNvSpPr/>
              <p:nvPr/>
            </p:nvSpPr>
            <p:spPr>
              <a:xfrm>
                <a:off x="4308035" y="3228726"/>
                <a:ext cx="4325161" cy="722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ru-RU" sz="20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ru-RU" sz="20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0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ru-RU" sz="20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ru-RU" sz="2000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ru-RU" sz="20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0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ru-RU" sz="20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ru-RU" sz="2000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ru-RU" sz="2000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− 1</m:t>
                              </m:r>
                            </m:e>
                          </m:d>
                        </m:den>
                      </m:f>
                      <m:r>
                        <a:rPr lang="ru-RU" sz="20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p>
                        <m:sSup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ru-RU" sz="2000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00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F59522BF-9A20-4A86-BA9F-34704AA500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035" y="3228726"/>
                <a:ext cx="4325161" cy="72250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9764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 rot="10800000" flipV="1">
            <a:off x="657222" y="278653"/>
            <a:ext cx="3800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ru-RU" sz="2000" b="1" kern="0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Импульсный сигнал</a:t>
            </a:r>
            <a:r>
              <a:rPr lang="en-US" sz="2000" b="1" kern="0" dirty="0">
                <a:solidFill>
                  <a:srgbClr val="0F6FC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6</a:t>
            </a:r>
            <a:endParaRPr kumimoji="0" lang="ru-RU" sz="2000" b="1" i="0" strike="noStrike" kern="0" cap="none" spc="0" normalizeH="0" baseline="0" noProof="0" dirty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24</a:t>
            </a: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659B4BF0-7A76-4897-99E1-5305C9CEA16B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340" y="749378"/>
            <a:ext cx="3800478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A2839ACD-DFB5-462F-964A-8E9489D7D64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26" y="2728517"/>
            <a:ext cx="3556215" cy="1608159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C32B5E99-9ACE-411C-BA8B-A786479441E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048" y="749378"/>
            <a:ext cx="3788728" cy="16751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1AEC0A22-AD33-4A3E-B219-516535072E3C}"/>
                  </a:ext>
                </a:extLst>
              </p:cNvPr>
              <p:cNvSpPr/>
              <p:nvPr/>
            </p:nvSpPr>
            <p:spPr>
              <a:xfrm>
                <a:off x="4856059" y="2718993"/>
                <a:ext cx="363070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7051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d>
                      <m:dPr>
                        <m:ctrlPr>
                          <a:rPr lang="ru-RU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ru-RU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US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sSub>
                      <m:sSubPr>
                        <m:ctrlPr>
                          <a:rPr lang="ru-RU" sz="20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ru-RU" sz="20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ru-RU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ru-RU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ru-RU" sz="2000" i="1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i="1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</a:t>
                </a:r>
                <a:r>
                  <a:rPr lang="en-US" sz="2000" i="1" spc="-5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X(s)</a:t>
                </a:r>
                <a:r>
                  <a:rPr lang="ru-RU" sz="2000" spc="-5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spc="-5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ru-RU" sz="2000" i="1" spc="-5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1/</a:t>
                </a:r>
                <a:r>
                  <a:rPr lang="en-US" sz="2000" i="1" spc="-5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</a:t>
                </a:r>
                <a:endParaRPr lang="ru-RU" sz="2000" spc="-5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1AEC0A22-AD33-4A3E-B219-516535072E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059" y="2718993"/>
                <a:ext cx="3630705" cy="400110"/>
              </a:xfrm>
              <a:prstGeom prst="rect">
                <a:avLst/>
              </a:prstGeom>
              <a:blipFill>
                <a:blip r:embed="rId5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550A30C6-05FE-48B3-A51B-FA999E0AB188}"/>
                  </a:ext>
                </a:extLst>
              </p:cNvPr>
              <p:cNvSpPr/>
              <p:nvPr/>
            </p:nvSpPr>
            <p:spPr>
              <a:xfrm>
                <a:off x="5600028" y="3276151"/>
                <a:ext cx="214276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ru-RU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ru-RU" sz="200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sup>
                      </m:sSup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ru-RU" sz="20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550A30C6-05FE-48B3-A51B-FA999E0AB1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0028" y="3276151"/>
                <a:ext cx="2142766" cy="400110"/>
              </a:xfrm>
              <a:prstGeom prst="rect">
                <a:avLst/>
              </a:prstGeom>
              <a:blipFill>
                <a:blip r:embed="rId6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66B84DAE-5FD9-40F1-B091-3C136FCB5469}"/>
                  </a:ext>
                </a:extLst>
              </p:cNvPr>
              <p:cNvSpPr/>
              <p:nvPr/>
            </p:nvSpPr>
            <p:spPr>
              <a:xfrm>
                <a:off x="5103159" y="3833309"/>
                <a:ext cx="3556215" cy="4456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(1− </m:t>
                          </m:r>
                          <m:sSup>
                            <m:sSup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d>
                                <m:dPr>
                                  <m:begChr m:val=""/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ru-RU" sz="2000" i="0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sup>
                          </m:sSup>
                        </m:e>
                      </m:d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66B84DAE-5FD9-40F1-B091-3C136FCB54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3159" y="3833309"/>
                <a:ext cx="3556215" cy="445635"/>
              </a:xfrm>
              <a:prstGeom prst="rect">
                <a:avLst/>
              </a:prstGeom>
              <a:blipFill>
                <a:blip r:embed="rId7"/>
                <a:stretch>
                  <a:fillRect t="-153425" r="-19692" b="-2273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9261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602840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Метод гармонического разложения Прони </a:t>
            </a:r>
            <a:r>
              <a:rPr lang="en-US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2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613582"/>
              </p:ext>
            </p:extLst>
          </p:nvPr>
        </p:nvGraphicFramePr>
        <p:xfrm>
          <a:off x="357158" y="912803"/>
          <a:ext cx="5008563" cy="176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2" name="Equation" r:id="rId3" imgW="2806560" imgH="990360" progId="Equation.DSMT4">
                  <p:embed/>
                </p:oleObj>
              </mc:Choice>
              <mc:Fallback>
                <p:oleObj name="Equation" r:id="rId3" imgW="2806560" imgH="990360" progId="Equation.DSMT4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912803"/>
                        <a:ext cx="5008563" cy="176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527139" y="3411082"/>
            <a:ext cx="26153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Характеристическое уравнение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бъект 9"/>
              <p:cNvSpPr txBox="1"/>
              <p:nvPr/>
            </p:nvSpPr>
            <p:spPr bwMode="auto">
              <a:xfrm>
                <a:off x="889000" y="3843338"/>
                <a:ext cx="3892550" cy="512762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1800" i="1" smtClean="0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ru-RU" sz="1800" i="1">
                          <a:solidFill>
                            <a:srgbClr val="240048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ru-RU" sz="1800" b="0" i="1" smtClean="0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ru-RU" sz="1800" i="1">
                          <a:solidFill>
                            <a:srgbClr val="240048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ru-RU" sz="1800" i="1">
                          <a:solidFill>
                            <a:srgbClr val="240048"/>
                          </a:solidFill>
                          <a:latin typeface="Cambria Math" panose="02040503050406030204" pitchFamily="18" charset="0"/>
                        </a:rPr>
                        <m:t>+...+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ru-RU" sz="1800" i="1">
                              <a:solidFill>
                                <a:srgbClr val="240048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ru-RU" sz="1800" i="1">
                          <a:solidFill>
                            <a:srgbClr val="240048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sz="1800" dirty="0"/>
              </a:p>
            </p:txBody>
          </p:sp>
        </mc:Choice>
        <mc:Fallback xmlns="">
          <p:sp>
            <p:nvSpPr>
              <p:cNvPr id="10" name="Объект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9000" y="3843338"/>
                <a:ext cx="3892550" cy="5127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5652655" y="822749"/>
            <a:ext cx="33103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Корни характеристического уравнения</a:t>
            </a: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152954"/>
              </p:ext>
            </p:extLst>
          </p:nvPr>
        </p:nvGraphicFramePr>
        <p:xfrm>
          <a:off x="5759450" y="1268413"/>
          <a:ext cx="2867025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3" name="Equation" r:id="rId6" imgW="1396800" imgH="266400" progId="Equation.DSMT4">
                  <p:embed/>
                </p:oleObj>
              </mc:Choice>
              <mc:Fallback>
                <p:oleObj name="Equation" r:id="rId6" imgW="1396800" imgH="266400" progId="Equation.DSMT4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9450" y="1268413"/>
                        <a:ext cx="2867025" cy="5191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672412"/>
              </p:ext>
            </p:extLst>
          </p:nvPr>
        </p:nvGraphicFramePr>
        <p:xfrm>
          <a:off x="6332970" y="2314661"/>
          <a:ext cx="14684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4" name="Equation" r:id="rId8" imgW="672840" imgH="419040" progId="Equation.DSMT4">
                  <p:embed/>
                </p:oleObj>
              </mc:Choice>
              <mc:Fallback>
                <p:oleObj name="Equation" r:id="rId8" imgW="672840" imgH="419040" progId="Equation.DSMT4">
                  <p:embed/>
                  <p:pic>
                    <p:nvPicPr>
                      <p:cNvPr id="0" name="Picture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2970" y="2314661"/>
                        <a:ext cx="1468438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6102928" y="1894117"/>
            <a:ext cx="21820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Коэффициенты затухания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761019" y="3240367"/>
            <a:ext cx="8659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Частоты</a:t>
            </a: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997639"/>
              </p:ext>
            </p:extLst>
          </p:nvPr>
        </p:nvGraphicFramePr>
        <p:xfrm>
          <a:off x="5558848" y="3683000"/>
          <a:ext cx="327025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5" name="Equation" r:id="rId10" imgW="1498320" imgH="482400" progId="Equation.DSMT4">
                  <p:embed/>
                </p:oleObj>
              </mc:Choice>
              <mc:Fallback>
                <p:oleObj name="Equation" r:id="rId10" imgW="1498320" imgH="482400" progId="Equation.DSMT4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8848" y="3683000"/>
                        <a:ext cx="3270250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3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0032758"/>
              </p:ext>
            </p:extLst>
          </p:nvPr>
        </p:nvGraphicFramePr>
        <p:xfrm>
          <a:off x="1782763" y="2813050"/>
          <a:ext cx="2103437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6" name="Equation" r:id="rId12" imgW="1193760" imgH="330120" progId="Equation.DSMT4">
                  <p:embed/>
                </p:oleObj>
              </mc:Choice>
              <mc:Fallback>
                <p:oleObj name="Equation" r:id="rId12" imgW="1193760" imgH="330120" progId="Equation.DSMT4">
                  <p:embed/>
                  <p:pic>
                    <p:nvPicPr>
                      <p:cNvPr id="0" name="Object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2763" y="2813050"/>
                        <a:ext cx="2103437" cy="51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8650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602840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Метод гармонического разложения Прони </a:t>
            </a:r>
            <a:r>
              <a:rPr lang="en-US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3</a:t>
            </a:r>
            <a:endParaRPr lang="ru-RU" sz="2000" dirty="0">
              <a:solidFill>
                <a:srgbClr val="002060"/>
              </a:solidFill>
              <a:latin typeface="Arial" pitchFamily="34" charset="0"/>
              <a:ea typeface="Stem Text Bold" pitchFamily="34" charset="-52"/>
              <a:cs typeface="Arial" pitchFamily="34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46502" y="774804"/>
            <a:ext cx="37159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Комплексное представление модели Прони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94206"/>
              </p:ext>
            </p:extLst>
          </p:nvPr>
        </p:nvGraphicFramePr>
        <p:xfrm>
          <a:off x="646502" y="1082581"/>
          <a:ext cx="3543300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23" name="Equation" r:id="rId3" imgW="1625400" imgH="469800" progId="Equation.DSMT4">
                  <p:embed/>
                </p:oleObj>
              </mc:Choice>
              <mc:Fallback>
                <p:oleObj name="Equation" r:id="rId3" imgW="1625400" imgH="469800" progId="Equation.DSMT4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502" y="1082581"/>
                        <a:ext cx="3543300" cy="84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 txBox="1"/>
              <p:nvPr/>
            </p:nvSpPr>
            <p:spPr bwMode="auto">
              <a:xfrm>
                <a:off x="407987" y="1941573"/>
                <a:ext cx="3954462" cy="522288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p>
                        <m:sSupPr>
                          <m:ctrlP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sz="2000" b="0" i="1" smtClean="0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;  </m:t>
                      </m:r>
                      <m:sSubSup>
                        <m:sSubSupPr>
                          <m:ctrlPr>
                            <a:rPr lang="ru-RU" sz="2000" i="1" smtClean="0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srgbClr val="00008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srgbClr val="00008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srgbClr val="00008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ru-RU" sz="20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sz="2000" i="1">
                                  <a:solidFill>
                                    <a:srgbClr val="00008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srgbClr val="00008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srgbClr val="00008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srgbClr val="00008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m:rPr>
                              <m:sty m:val="p"/>
                            </m:rP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6" name="Объект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7" y="1941573"/>
                <a:ext cx="3954462" cy="52228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9191616"/>
              </p:ext>
            </p:extLst>
          </p:nvPr>
        </p:nvGraphicFramePr>
        <p:xfrm>
          <a:off x="339413" y="3003766"/>
          <a:ext cx="3232231" cy="1450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24" name="Equation" r:id="rId6" imgW="1523880" imgH="990360" progId="Equation.DSMT4">
                  <p:embed/>
                </p:oleObj>
              </mc:Choice>
              <mc:Fallback>
                <p:oleObj name="Equation" r:id="rId6" imgW="1523880" imgH="990360" progId="Equation.DSMT4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13" y="3003766"/>
                        <a:ext cx="3232231" cy="14509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7914886"/>
              </p:ext>
            </p:extLst>
          </p:nvPr>
        </p:nvGraphicFramePr>
        <p:xfrm>
          <a:off x="5160388" y="961632"/>
          <a:ext cx="3105150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25" name="Equation" r:id="rId8" imgW="1307880" imgH="317160" progId="Equation.DSMT4">
                  <p:embed/>
                </p:oleObj>
              </mc:Choice>
              <mc:Fallback>
                <p:oleObj name="Equation" r:id="rId8" imgW="1307880" imgH="317160" progId="Equation.DSMT4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0388" y="961632"/>
                        <a:ext cx="3105150" cy="519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6747578"/>
              </p:ext>
            </p:extLst>
          </p:nvPr>
        </p:nvGraphicFramePr>
        <p:xfrm>
          <a:off x="5153172" y="1596114"/>
          <a:ext cx="32480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26" name="Equation" r:id="rId10" imgW="1409400" imgH="279360" progId="Equation.DSMT4">
                  <p:embed/>
                </p:oleObj>
              </mc:Choice>
              <mc:Fallback>
                <p:oleObj name="Equation" r:id="rId10" imgW="1409400" imgH="279360" progId="Equation.DSMT4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3172" y="1596114"/>
                        <a:ext cx="324802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7615182"/>
              </p:ext>
            </p:extLst>
          </p:nvPr>
        </p:nvGraphicFramePr>
        <p:xfrm>
          <a:off x="5672717" y="2230393"/>
          <a:ext cx="2220913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27" name="Equation" r:id="rId12" imgW="1206360" imgH="330120" progId="Equation.DSMT4">
                  <p:embed/>
                </p:oleObj>
              </mc:Choice>
              <mc:Fallback>
                <p:oleObj name="Equation" r:id="rId12" imgW="1206360" imgH="330120" progId="Equation.DSMT4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2717" y="2230393"/>
                        <a:ext cx="2220913" cy="538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991768" y="2610932"/>
            <a:ext cx="27545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МНК 3-го этапа метода Прони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635" name="Object 67"/>
              <p:cNvSpPr txBox="1"/>
              <p:nvPr/>
            </p:nvSpPr>
            <p:spPr bwMode="auto">
              <a:xfrm>
                <a:off x="3820400" y="3554413"/>
                <a:ext cx="1084098" cy="334962"/>
              </a:xfrm>
              <a:prstGeom prst="rect">
                <a:avLst/>
              </a:prstGeom>
              <a:noFill/>
              <a:ex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ru-RU" sz="1800" i="1" smtClean="0">
                          <a:solidFill>
                            <a:srgbClr val="00004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ru-RU" sz="1800" i="1" smtClean="0">
                          <a:solidFill>
                            <a:srgbClr val="00004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ru-RU" sz="1800" i="1" smtClean="0">
                          <a:solidFill>
                            <a:srgbClr val="000040"/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n-US" sz="1800" b="0" i="1" smtClean="0">
                          <a:solidFill>
                            <a:srgbClr val="00004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ru-RU" sz="1800" dirty="0"/>
              </a:p>
            </p:txBody>
          </p:sp>
        </mc:Choice>
        <mc:Fallback xmlns="">
          <p:sp>
            <p:nvSpPr>
              <p:cNvPr id="109635" name="Object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20400" y="3554413"/>
                <a:ext cx="1084098" cy="334962"/>
              </a:xfrm>
              <a:prstGeom prst="rect">
                <a:avLst/>
              </a:prstGeom>
              <a:blipFill>
                <a:blip r:embed="rId14"/>
                <a:stretch>
                  <a:fillRect b="-1818"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3425079"/>
              </p:ext>
            </p:extLst>
          </p:nvPr>
        </p:nvGraphicFramePr>
        <p:xfrm>
          <a:off x="5239687" y="3696866"/>
          <a:ext cx="1117981" cy="475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28" name="Equation" r:id="rId15" imgW="507960" imgH="253800" progId="Equation.DSMT4">
                  <p:embed/>
                </p:oleObj>
              </mc:Choice>
              <mc:Fallback>
                <p:oleObj name="Equation" r:id="rId15" imgW="507960" imgH="253800" progId="Equation.DSMT4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9687" y="3696866"/>
                        <a:ext cx="1117981" cy="4757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5270736" y="3119596"/>
            <a:ext cx="10910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Амплитуды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465692" y="3100007"/>
            <a:ext cx="6442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Фазы</a:t>
            </a:r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195938"/>
              </p:ext>
            </p:extLst>
          </p:nvPr>
        </p:nvGraphicFramePr>
        <p:xfrm>
          <a:off x="6608943" y="3545457"/>
          <a:ext cx="2357894" cy="77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29" name="Equation" r:id="rId17" imgW="1244520" imgH="482400" progId="Equation.DSMT4">
                  <p:embed/>
                </p:oleObj>
              </mc:Choice>
              <mc:Fallback>
                <p:oleObj name="Equation" r:id="rId17" imgW="1244520" imgH="482400" progId="Equation.DSMT4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8943" y="3545457"/>
                        <a:ext cx="2357894" cy="777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338253-BC0E-4F0D-97E2-7741A64CDAF0}"/>
              </a:ext>
            </a:extLst>
          </p:cNvPr>
          <p:cNvSpPr txBox="1"/>
          <p:nvPr/>
        </p:nvSpPr>
        <p:spPr>
          <a:xfrm>
            <a:off x="3459021" y="3537228"/>
            <a:ext cx="174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,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85168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9" y="445399"/>
            <a:ext cx="814676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Модель Прони как регуляризирующий оператор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49972" y="2101621"/>
            <a:ext cx="2022158" cy="523220"/>
          </a:xfrm>
          <a:prstGeom prst="roundRect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717550" y="1375568"/>
            <a:ext cx="2849880" cy="2883462"/>
            <a:chOff x="6179820" y="828188"/>
            <a:chExt cx="2004060" cy="1926442"/>
          </a:xfrm>
        </p:grpSpPr>
        <p:sp>
          <p:nvSpPr>
            <p:cNvPr id="12" name="Овал 11"/>
            <p:cNvSpPr/>
            <p:nvPr/>
          </p:nvSpPr>
          <p:spPr>
            <a:xfrm>
              <a:off x="6179820" y="828188"/>
              <a:ext cx="2004060" cy="1926442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6667500" y="1664970"/>
              <a:ext cx="769620" cy="7239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7132073" y="1846299"/>
              <a:ext cx="102870" cy="1097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921943" y="1079364"/>
            <a:ext cx="1842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rgbClr val="002060"/>
                </a:solidFill>
              </a:rPr>
              <a:t>«Точное решение»</a:t>
            </a:r>
            <a:r>
              <a:rPr lang="en-US" sz="1400" b="1" u="sng" dirty="0">
                <a:solidFill>
                  <a:srgbClr val="002060"/>
                </a:solidFill>
              </a:rPr>
              <a:t> </a:t>
            </a:r>
            <a:endParaRPr lang="ru-RU" sz="1400" u="sng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29883" y="1994941"/>
            <a:ext cx="2517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</a:rPr>
              <a:t>Множество возможных решений</a:t>
            </a:r>
            <a:endParaRPr lang="ru-RU" sz="1400" dirty="0">
              <a:solidFill>
                <a:schemeClr val="bg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 flipH="1" flipV="1">
            <a:off x="2291066" y="1292645"/>
            <a:ext cx="1536379" cy="1725375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168805" y="1674575"/>
            <a:ext cx="2896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rgbClr val="002060"/>
                </a:solidFill>
              </a:rPr>
              <a:t>Регуляризованное решение</a:t>
            </a:r>
            <a:endParaRPr lang="ru-RU" sz="1600" b="1" i="1" u="sng" dirty="0">
              <a:solidFill>
                <a:srgbClr val="00206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1958277" y="2456787"/>
            <a:ext cx="2216075" cy="83787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9878819"/>
              </p:ext>
            </p:extLst>
          </p:nvPr>
        </p:nvGraphicFramePr>
        <p:xfrm>
          <a:off x="4191165" y="1914951"/>
          <a:ext cx="4040505" cy="854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4" name="Equation" r:id="rId3" imgW="1726451" imgH="444307" progId="Equation.DSMT4">
                  <p:embed/>
                </p:oleObj>
              </mc:Choice>
              <mc:Fallback>
                <p:oleObj name="Equation" r:id="rId3" imgW="1726451" imgH="444307" progId="Equation.DSMT4">
                  <p:embed/>
                  <p:pic>
                    <p:nvPicPr>
                      <p:cNvPr id="0" name="Picture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165" y="1914951"/>
                        <a:ext cx="4040505" cy="8547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3938627"/>
              </p:ext>
            </p:extLst>
          </p:nvPr>
        </p:nvGraphicFramePr>
        <p:xfrm>
          <a:off x="4905375" y="2968625"/>
          <a:ext cx="2711450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5" name="Equation" r:id="rId5" imgW="1536700" imgH="787400" progId="Equation.DSMT4">
                  <p:embed/>
                </p:oleObj>
              </mc:Choice>
              <mc:Fallback>
                <p:oleObj name="Equation" r:id="rId5" imgW="1536700" imgH="787400" progId="Equation.DSMT4">
                  <p:embed/>
                  <p:pic>
                    <p:nvPicPr>
                      <p:cNvPr id="0" name="Picture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5375" y="2968625"/>
                        <a:ext cx="2711450" cy="1506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093319"/>
              </p:ext>
            </p:extLst>
          </p:nvPr>
        </p:nvGraphicFramePr>
        <p:xfrm>
          <a:off x="5640761" y="1014134"/>
          <a:ext cx="133667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6" name="Equation" r:id="rId7" imgW="571252" imgH="203112" progId="Equation.DSMT4">
                  <p:embed/>
                </p:oleObj>
              </mc:Choice>
              <mc:Fallback>
                <p:oleObj name="Equation" r:id="rId7" imgW="571252" imgH="203112" progId="Equation.DSMT4">
                  <p:embed/>
                  <p:pic>
                    <p:nvPicPr>
                      <p:cNvPr id="0" name="Picture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0761" y="1014134"/>
                        <a:ext cx="1336675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6208" y="290500"/>
            <a:ext cx="250110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Свойства метода 1</a:t>
            </a: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358614"/>
              </p:ext>
            </p:extLst>
          </p:nvPr>
        </p:nvGraphicFramePr>
        <p:xfrm>
          <a:off x="474663" y="949325"/>
          <a:ext cx="6797675" cy="1458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92" name="Equation" r:id="rId3" imgW="3504960" imgH="914400" progId="Equation.DSMT4">
                  <p:embed/>
                </p:oleObj>
              </mc:Choice>
              <mc:Fallback>
                <p:oleObj name="Equation" r:id="rId3" imgW="3504960" imgH="914400" progId="Equation.DSMT4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63" y="949325"/>
                        <a:ext cx="6797675" cy="1458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853985"/>
              </p:ext>
            </p:extLst>
          </p:nvPr>
        </p:nvGraphicFramePr>
        <p:xfrm>
          <a:off x="342900" y="2892425"/>
          <a:ext cx="3457575" cy="167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93" name="Equation" r:id="rId5" imgW="1638000" imgH="965160" progId="Equation.DSMT4">
                  <p:embed/>
                </p:oleObj>
              </mc:Choice>
              <mc:Fallback>
                <p:oleObj name="Equation" r:id="rId5" imgW="1638000" imgH="965160" progId="Equation.DSMT4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" y="2892425"/>
                        <a:ext cx="3457575" cy="167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00289" y="2547378"/>
            <a:ext cx="21624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Фильтрация помех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6208" y="685069"/>
            <a:ext cx="21624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Изображение по Лапласу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4366381" y="2658457"/>
            <a:ext cx="3213025" cy="2141159"/>
            <a:chOff x="1524000" y="539749"/>
            <a:chExt cx="6096000" cy="4064001"/>
          </a:xfrm>
        </p:grpSpPr>
        <p:graphicFrame>
          <p:nvGraphicFramePr>
            <p:cNvPr id="12" name="Диаграмма 11"/>
            <p:cNvGraphicFramePr/>
            <p:nvPr/>
          </p:nvGraphicFramePr>
          <p:xfrm>
            <a:off x="1524000" y="539750"/>
            <a:ext cx="6096000" cy="406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2364534" y="3117186"/>
              <a:ext cx="5004668" cy="402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157040" y="3764806"/>
              <a:ext cx="1389926" cy="52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>
                  <a:solidFill>
                    <a:srgbClr val="002060"/>
                  </a:solidFill>
                </a:rPr>
                <a:t>Частота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410619" y="1924665"/>
              <a:ext cx="3295375" cy="525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>
                  <a:solidFill>
                    <a:srgbClr val="002060"/>
                  </a:solidFill>
                </a:rPr>
                <a:t>Амплитуда (мощность)</a:t>
              </a:r>
            </a:p>
          </p:txBody>
        </p:sp>
        <p:graphicFrame>
          <p:nvGraphicFramePr>
            <p:cNvPr id="16" name="Object 28"/>
            <p:cNvGraphicFramePr>
              <a:graphicFrameLocks noChangeAspect="1"/>
            </p:cNvGraphicFramePr>
            <p:nvPr/>
          </p:nvGraphicFramePr>
          <p:xfrm>
            <a:off x="4833104" y="1170732"/>
            <a:ext cx="415925" cy="4381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294" name="Equation" r:id="rId8" imgW="177480" imgH="228600" progId="Equation.DSMT4">
                    <p:embed/>
                  </p:oleObj>
                </mc:Choice>
                <mc:Fallback>
                  <p:oleObj name="Equation" r:id="rId8" imgW="177480" imgH="228600" progId="Equation.DSMT4">
                    <p:embed/>
                    <p:pic>
                      <p:nvPicPr>
                        <p:cNvPr id="0" name="Picture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3104" y="1170732"/>
                          <a:ext cx="415925" cy="43815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29"/>
            <p:cNvGraphicFramePr>
              <a:graphicFrameLocks noChangeAspect="1"/>
            </p:cNvGraphicFramePr>
            <p:nvPr/>
          </p:nvGraphicFramePr>
          <p:xfrm>
            <a:off x="5822569" y="1878708"/>
            <a:ext cx="444500" cy="4381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295" name="Equation" r:id="rId10" imgW="190440" imgH="228600" progId="Equation.DSMT4">
                    <p:embed/>
                  </p:oleObj>
                </mc:Choice>
                <mc:Fallback>
                  <p:oleObj name="Equation" r:id="rId10" imgW="190440" imgH="228600" progId="Equation.DSMT4">
                    <p:embed/>
                    <p:pic>
                      <p:nvPicPr>
                        <p:cNvPr id="0" name="Picture 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22569" y="1878708"/>
                          <a:ext cx="444500" cy="43815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30"/>
            <p:cNvGraphicFramePr>
              <a:graphicFrameLocks noChangeAspect="1"/>
            </p:cNvGraphicFramePr>
            <p:nvPr/>
          </p:nvGraphicFramePr>
          <p:xfrm>
            <a:off x="6798003" y="3071971"/>
            <a:ext cx="446088" cy="4381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296" name="Equation" r:id="rId12" imgW="190440" imgH="228600" progId="Equation.DSMT4">
                    <p:embed/>
                  </p:oleObj>
                </mc:Choice>
                <mc:Fallback>
                  <p:oleObj name="Equation" r:id="rId12" imgW="190440" imgH="228600" progId="Equation.DSMT4">
                    <p:embed/>
                    <p:pic>
                      <p:nvPicPr>
                        <p:cNvPr id="0" name="Picture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98003" y="3071971"/>
                          <a:ext cx="446088" cy="4381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31"/>
            <p:cNvGraphicFramePr>
              <a:graphicFrameLocks noChangeAspect="1"/>
            </p:cNvGraphicFramePr>
            <p:nvPr/>
          </p:nvGraphicFramePr>
          <p:xfrm>
            <a:off x="2885268" y="3025782"/>
            <a:ext cx="446088" cy="4381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297" name="Equation" r:id="rId14" imgW="190440" imgH="228600" progId="Equation.DSMT4">
                    <p:embed/>
                  </p:oleObj>
                </mc:Choice>
                <mc:Fallback>
                  <p:oleObj name="Equation" r:id="rId14" imgW="190440" imgH="228600" progId="Equation.DSMT4">
                    <p:embed/>
                    <p:pic>
                      <p:nvPicPr>
                        <p:cNvPr id="0" name="Picture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5268" y="3025782"/>
                          <a:ext cx="446088" cy="4381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32"/>
            <p:cNvGraphicFramePr>
              <a:graphicFrameLocks noChangeAspect="1"/>
            </p:cNvGraphicFramePr>
            <p:nvPr/>
          </p:nvGraphicFramePr>
          <p:xfrm>
            <a:off x="3860613" y="2870448"/>
            <a:ext cx="444500" cy="4381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298" name="Equation" r:id="rId16" imgW="190440" imgH="228600" progId="Equation.DSMT4">
                    <p:embed/>
                  </p:oleObj>
                </mc:Choice>
                <mc:Fallback>
                  <p:oleObj name="Equation" r:id="rId16" imgW="190440" imgH="228600" progId="Equation.DSMT4">
                    <p:embed/>
                    <p:pic>
                      <p:nvPicPr>
                        <p:cNvPr id="0" name="Picture 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0613" y="2870448"/>
                          <a:ext cx="444500" cy="4381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3018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4494489"/>
              </p:ext>
            </p:extLst>
          </p:nvPr>
        </p:nvGraphicFramePr>
        <p:xfrm>
          <a:off x="7759934" y="3277223"/>
          <a:ext cx="745290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99" name="Equation" r:id="rId18" imgW="380880" imgH="431640" progId="Equation.DSMT4">
                  <p:embed/>
                </p:oleObj>
              </mc:Choice>
              <mc:Fallback>
                <p:oleObj name="Equation" r:id="rId18" imgW="380880" imgH="431640" progId="Equation.DSMT4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9934" y="3277223"/>
                        <a:ext cx="745290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62940" y="3756660"/>
            <a:ext cx="3169920" cy="80112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endCxn id="6" idx="3"/>
          </p:cNvCxnSpPr>
          <p:nvPr/>
        </p:nvCxnSpPr>
        <p:spPr>
          <a:xfrm flipV="1">
            <a:off x="662940" y="3729037"/>
            <a:ext cx="3137535" cy="828748"/>
          </a:xfrm>
          <a:prstGeom prst="lin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49012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612" y="845970"/>
            <a:ext cx="3405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Последовательная аппроксимация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7158" y="368616"/>
            <a:ext cx="305660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Свойства метода 2</a:t>
            </a:r>
          </a:p>
        </p:txBody>
      </p:sp>
      <p:graphicFrame>
        <p:nvGraphicFramePr>
          <p:cNvPr id="101543" name="Object 167"/>
          <p:cNvGraphicFramePr>
            <a:graphicFrameLocks noChangeAspect="1"/>
          </p:cNvGraphicFramePr>
          <p:nvPr/>
        </p:nvGraphicFramePr>
        <p:xfrm>
          <a:off x="3529013" y="728663"/>
          <a:ext cx="2852737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09" name="Equation" r:id="rId3" imgW="1218960" imgH="253800" progId="Equation.DSMT4">
                  <p:embed/>
                </p:oleObj>
              </mc:Choice>
              <mc:Fallback>
                <p:oleObj name="Equation" r:id="rId3" imgW="1218960" imgH="253800" progId="Equation.DSMT4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9013" y="728663"/>
                        <a:ext cx="2852737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544" name="Object 168"/>
          <p:cNvGraphicFramePr>
            <a:graphicFrameLocks noChangeAspect="1"/>
          </p:cNvGraphicFramePr>
          <p:nvPr/>
        </p:nvGraphicFramePr>
        <p:xfrm>
          <a:off x="419100" y="1241425"/>
          <a:ext cx="53848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10" name="Equation" r:id="rId5" imgW="2476440" imgH="469800" progId="Equation.DSMT4">
                  <p:embed/>
                </p:oleObj>
              </mc:Choice>
              <mc:Fallback>
                <p:oleObj name="Equation" r:id="rId5" imgW="2476440" imgH="469800" progId="Equation.DSMT4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1241425"/>
                        <a:ext cx="53848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545" name="Object 169"/>
          <p:cNvGraphicFramePr>
            <a:graphicFrameLocks noChangeAspect="1"/>
          </p:cNvGraphicFramePr>
          <p:nvPr/>
        </p:nvGraphicFramePr>
        <p:xfrm>
          <a:off x="444500" y="2266950"/>
          <a:ext cx="51117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11" name="Equation" r:id="rId7" imgW="2184120" imgH="253800" progId="Equation.DSMT4">
                  <p:embed/>
                </p:oleObj>
              </mc:Choice>
              <mc:Fallback>
                <p:oleObj name="Equation" r:id="rId7" imgW="2184120" imgH="253800" progId="Equation.DSMT4">
                  <p:embed/>
                  <p:pic>
                    <p:nvPicPr>
                      <p:cNvPr id="0" name="Picture 1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0" y="2266950"/>
                        <a:ext cx="5111750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546" name="Object 170"/>
          <p:cNvGraphicFramePr>
            <a:graphicFrameLocks noChangeAspect="1"/>
          </p:cNvGraphicFramePr>
          <p:nvPr/>
        </p:nvGraphicFramePr>
        <p:xfrm>
          <a:off x="481013" y="2876550"/>
          <a:ext cx="552291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12" name="Equation" r:id="rId9" imgW="2539800" imgH="469800" progId="Equation.DSMT4">
                  <p:embed/>
                </p:oleObj>
              </mc:Choice>
              <mc:Fallback>
                <p:oleObj name="Equation" r:id="rId9" imgW="2539800" imgH="469800" progId="Equation.DSMT4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013" y="2876550"/>
                        <a:ext cx="5522912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548" name="Object 172"/>
          <p:cNvGraphicFramePr>
            <a:graphicFrameLocks noChangeAspect="1"/>
          </p:cNvGraphicFramePr>
          <p:nvPr/>
        </p:nvGraphicFramePr>
        <p:xfrm>
          <a:off x="1798638" y="3800475"/>
          <a:ext cx="54959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13" name="Equation" r:id="rId11" imgW="2527200" imgH="469800" progId="Equation.DSMT4">
                  <p:embed/>
                </p:oleObj>
              </mc:Choice>
              <mc:Fallback>
                <p:oleObj name="Equation" r:id="rId11" imgW="2527200" imgH="469800" progId="Equation.DSMT4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8638" y="3800475"/>
                        <a:ext cx="5495925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Скругленный прямоугольник 34"/>
          <p:cNvSpPr/>
          <p:nvPr/>
        </p:nvSpPr>
        <p:spPr>
          <a:xfrm>
            <a:off x="1727431" y="3790950"/>
            <a:ext cx="5673494" cy="857249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9966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161808"/>
              </p:ext>
            </p:extLst>
          </p:nvPr>
        </p:nvGraphicFramePr>
        <p:xfrm>
          <a:off x="322263" y="1095514"/>
          <a:ext cx="550227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33" name="Equation" r:id="rId3" imgW="2819160" imgH="469800" progId="Equation.DSMT4">
                  <p:embed/>
                </p:oleObj>
              </mc:Choice>
              <mc:Fallback>
                <p:oleObj name="Equation" r:id="rId3" imgW="2819160" imgH="469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63" y="1095514"/>
                        <a:ext cx="5502275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1462" y="750720"/>
            <a:ext cx="4310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Идентификация динамических характеристик ДС 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7158" y="368616"/>
            <a:ext cx="305660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Применение метода 1</a:t>
            </a:r>
          </a:p>
        </p:txBody>
      </p:sp>
      <p:grpSp>
        <p:nvGrpSpPr>
          <p:cNvPr id="28" name="Группа 27"/>
          <p:cNvGrpSpPr/>
          <p:nvPr/>
        </p:nvGrpSpPr>
        <p:grpSpPr>
          <a:xfrm>
            <a:off x="5948127" y="455993"/>
            <a:ext cx="2811889" cy="897229"/>
            <a:chOff x="5892083" y="841419"/>
            <a:chExt cx="2811889" cy="897229"/>
          </a:xfrm>
        </p:grpSpPr>
        <p:sp>
          <p:nvSpPr>
            <p:cNvPr id="29" name="TextBox 28"/>
            <p:cNvSpPr txBox="1"/>
            <p:nvPr/>
          </p:nvSpPr>
          <p:spPr>
            <a:xfrm>
              <a:off x="6923876" y="1081826"/>
              <a:ext cx="865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i="1" dirty="0">
                  <a:solidFill>
                    <a:srgbClr val="002060"/>
                  </a:solidFill>
                </a:rPr>
                <a:t>W</a:t>
              </a:r>
              <a:r>
                <a:rPr lang="ru-RU" sz="2800" b="1" i="1" dirty="0">
                  <a:solidFill>
                    <a:srgbClr val="002060"/>
                  </a:solidFill>
                </a:rPr>
                <a:t> ?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31604" y="841419"/>
              <a:ext cx="4142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i="1" dirty="0">
                  <a:solidFill>
                    <a:srgbClr val="002060"/>
                  </a:solidFill>
                </a:rPr>
                <a:t>X</a:t>
              </a:r>
              <a:endParaRPr lang="ru-RU" sz="2800" b="1" i="1" dirty="0">
                <a:solidFill>
                  <a:srgbClr val="00206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135153" y="852151"/>
              <a:ext cx="4142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i="1" dirty="0">
                  <a:solidFill>
                    <a:srgbClr val="002060"/>
                  </a:solidFill>
                </a:rPr>
                <a:t>Y</a:t>
              </a:r>
              <a:endParaRPr lang="ru-RU" sz="2800" b="1" i="1" dirty="0">
                <a:solidFill>
                  <a:srgbClr val="00206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626180" y="978794"/>
              <a:ext cx="1352282" cy="759854"/>
            </a:xfrm>
            <a:prstGeom prst="rect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" name="Прямая со стрелкой 33"/>
            <p:cNvCxnSpPr>
              <a:endCxn id="33" idx="1"/>
            </p:cNvCxnSpPr>
            <p:nvPr/>
          </p:nvCxnSpPr>
          <p:spPr>
            <a:xfrm flipV="1">
              <a:off x="5892083" y="1358721"/>
              <a:ext cx="734097" cy="6439"/>
            </a:xfrm>
            <a:prstGeom prst="straightConnector1">
              <a:avLst/>
            </a:prstGeom>
            <a:ln w="158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 flipV="1">
              <a:off x="7969875" y="1369453"/>
              <a:ext cx="734097" cy="6439"/>
            </a:xfrm>
            <a:prstGeom prst="straightConnector1">
              <a:avLst/>
            </a:prstGeom>
            <a:ln w="158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5723" name="Object 11"/>
              <p:cNvSpPr txBox="1"/>
              <p:nvPr/>
            </p:nvSpPr>
            <p:spPr bwMode="auto">
              <a:xfrm>
                <a:off x="322263" y="2089150"/>
                <a:ext cx="4173537" cy="725488"/>
              </a:xfrm>
              <a:prstGeom prst="rect">
                <a:avLst/>
              </a:prstGeom>
              <a:noFill/>
              <a:ex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ru-RU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ru-RU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r>
                        <a:rPr lang="en-US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;      </m:t>
                      </m:r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0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15723" name="Object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2263" y="2089150"/>
                <a:ext cx="4173537" cy="72548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5725" name="Object 13"/>
          <p:cNvGraphicFramePr>
            <a:graphicFrameLocks noChangeAspect="1"/>
          </p:cNvGraphicFramePr>
          <p:nvPr/>
        </p:nvGraphicFramePr>
        <p:xfrm>
          <a:off x="5453063" y="2060575"/>
          <a:ext cx="326072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34" name="Equation" r:id="rId6" imgW="1549080" imgH="393480" progId="Equation.DSMT4">
                  <p:embed/>
                </p:oleObj>
              </mc:Choice>
              <mc:Fallback>
                <p:oleObj name="Equation" r:id="rId6" imgW="1549080" imgH="3934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3063" y="2060575"/>
                        <a:ext cx="3260725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5729" name="Object 17"/>
          <p:cNvGraphicFramePr>
            <a:graphicFrameLocks noChangeAspect="1"/>
          </p:cNvGraphicFramePr>
          <p:nvPr/>
        </p:nvGraphicFramePr>
        <p:xfrm>
          <a:off x="284163" y="3038475"/>
          <a:ext cx="295275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35" name="Equation" r:id="rId8" imgW="1180800" imgH="228600" progId="Equation.DSMT4">
                  <p:embed/>
                </p:oleObj>
              </mc:Choice>
              <mc:Fallback>
                <p:oleObj name="Equation" r:id="rId8" imgW="1180800" imgH="22860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3038475"/>
                        <a:ext cx="2952750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3171825" y="3121472"/>
            <a:ext cx="24955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МНК 3-го этапа метода </a:t>
            </a:r>
            <a:r>
              <a:rPr lang="ru-RU" sz="1400" b="1" dirty="0" err="1">
                <a:solidFill>
                  <a:srgbClr val="002060"/>
                </a:solidFill>
              </a:rPr>
              <a:t>Прони</a:t>
            </a:r>
            <a:r>
              <a:rPr lang="ru-RU" sz="1400" b="1" dirty="0">
                <a:solidFill>
                  <a:srgbClr val="002060"/>
                </a:solidFill>
              </a:rPr>
              <a:t> </a:t>
            </a:r>
          </a:p>
        </p:txBody>
      </p:sp>
      <p:graphicFrame>
        <p:nvGraphicFramePr>
          <p:cNvPr id="11573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3045203"/>
              </p:ext>
            </p:extLst>
          </p:nvPr>
        </p:nvGraphicFramePr>
        <p:xfrm>
          <a:off x="5753007" y="3063875"/>
          <a:ext cx="7143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36" name="Equation" r:id="rId10" imgW="304560" imgH="203040" progId="Equation.DSMT4">
                  <p:embed/>
                </p:oleObj>
              </mc:Choice>
              <mc:Fallback>
                <p:oleObj name="Equation" r:id="rId10" imgW="304560" imgH="20304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007" y="3063875"/>
                        <a:ext cx="714375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5732" name="Object 20"/>
              <p:cNvSpPr txBox="1"/>
              <p:nvPr/>
            </p:nvSpPr>
            <p:spPr bwMode="auto">
              <a:xfrm>
                <a:off x="6189243" y="2873880"/>
                <a:ext cx="2092978" cy="893669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acc>
                        <m:accPr>
                          <m:chr m:val="̃"/>
                          <m:ctrlP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d>
                        <m:dPr>
                          <m:begChr m:val="["/>
                          <m:endChr m:val="]"/>
                          <m:ctrlP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40004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40004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40004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r>
                        <a:rPr lang="ru-RU" sz="2000" i="1">
                          <a:solidFill>
                            <a:srgbClr val="40004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15732" name="Object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89243" y="2873880"/>
                <a:ext cx="2092978" cy="89366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733" name="Object 21"/>
              <p:cNvSpPr txBox="1"/>
              <p:nvPr/>
            </p:nvSpPr>
            <p:spPr bwMode="auto">
              <a:xfrm>
                <a:off x="2220913" y="3905250"/>
                <a:ext cx="4873625" cy="481013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ru-RU" sz="2000" i="1">
                            <a:solidFill>
                              <a:srgbClr val="00008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sz="2000" i="1">
                            <a:solidFill>
                              <a:srgbClr val="00008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  <m:r>
                      <a:rPr lang="ru-RU" sz="2000" i="1">
                        <a:solidFill>
                          <a:srgbClr val="00008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ru-RU" sz="2000" i="1">
                        <a:solidFill>
                          <a:srgbClr val="00008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ru-RU" sz="2000" i="1">
                        <a:solidFill>
                          <a:srgbClr val="000080"/>
                        </a:solidFill>
                        <a:latin typeface="Cambria Math" panose="02040503050406030204" pitchFamily="18" charset="0"/>
                      </a:rPr>
                      <m:t>]=</m:t>
                    </m:r>
                    <m:d>
                      <m:dPr>
                        <m:begChr m:val="["/>
                        <m:endChr m:val="]"/>
                        <m:ctrlPr>
                          <a:rPr lang="ru-RU" sz="2000" i="1">
                            <a:solidFill>
                              <a:srgbClr val="00008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sz="2000" i="1">
                            <a:solidFill>
                              <a:srgbClr val="00008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ru-RU" sz="2000" i="1">
                                    <a:solidFill>
                                      <a:srgbClr val="00008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ru-RU" sz="2000" i="1">
                                    <a:solidFill>
                                      <a:srgbClr val="00008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sz="2000" i="1">
                            <a:solidFill>
                              <a:srgbClr val="00008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ru-RU" sz="2000" i="1">
                            <a:solidFill>
                              <a:srgbClr val="00008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ru-RU" sz="2000" i="1">
                                    <a:solidFill>
                                      <a:srgbClr val="00008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ru-RU" sz="2000" i="1">
                                    <a:solidFill>
                                      <a:srgbClr val="00008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ru-RU" sz="2000" i="1">
                            <a:solidFill>
                              <a:srgbClr val="000080"/>
                            </a:solidFill>
                            <a:latin typeface="Cambria Math" panose="02040503050406030204" pitchFamily="18" charset="0"/>
                          </a:rPr>
                          <m:t>,...</m:t>
                        </m:r>
                        <m:sSub>
                          <m:sSubPr>
                            <m:ctrlP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r>
                          <a:rPr lang="ru-RU" sz="2000" i="1">
                            <a:solidFill>
                              <a:srgbClr val="00008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ru-RU" sz="2000" i="1">
                                    <a:solidFill>
                                      <a:srgbClr val="00008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ru-RU" sz="2000" i="1">
                                    <a:solidFill>
                                      <a:srgbClr val="00008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ru-RU" sz="2000" i="1">
                                <a:solidFill>
                                  <a:srgbClr val="00008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sz="2000" dirty="0"/>
                  <a:t>.</a:t>
                </a:r>
              </a:p>
            </p:txBody>
          </p:sp>
        </mc:Choice>
        <mc:Fallback xmlns="">
          <p:sp>
            <p:nvSpPr>
              <p:cNvPr id="115733" name="Object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20913" y="3905250"/>
                <a:ext cx="4873625" cy="481013"/>
              </a:xfrm>
              <a:prstGeom prst="rect">
                <a:avLst/>
              </a:prstGeom>
              <a:blipFill>
                <a:blip r:embed="rId14"/>
                <a:stretch>
                  <a:fillRect t="-7595" b="-5063"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39966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/>
              <p:cNvSpPr txBox="1"/>
              <p:nvPr/>
            </p:nvSpPr>
            <p:spPr bwMode="auto">
              <a:xfrm>
                <a:off x="1388431" y="1045169"/>
                <a:ext cx="5839385" cy="1002652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ru-RU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d>
                        <m:d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sup>
                        <m:e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ru-RU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n-US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;   </m:t>
                      </m:r>
                      <m:acc>
                        <m:accPr>
                          <m:chr m:val="̃"/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</m:acc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88431" y="1045169"/>
                <a:ext cx="5839385" cy="1002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71462" y="666182"/>
            <a:ext cx="4262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Идентификация динамических характеристик ДС 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7158" y="284078"/>
            <a:ext cx="305660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Stem Text Bold" pitchFamily="34" charset="-52"/>
                <a:cs typeface="Arial" pitchFamily="34" charset="0"/>
              </a:rPr>
              <a:t>Применение метода 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6745" name="Object 9"/>
              <p:cNvSpPr txBox="1"/>
              <p:nvPr/>
            </p:nvSpPr>
            <p:spPr bwMode="auto">
              <a:xfrm>
                <a:off x="1314450" y="1989138"/>
                <a:ext cx="6296025" cy="1712912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ru-RU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𝑋𝑊</m:t>
                      </m:r>
                      <m:r>
                        <a:rPr lang="ru-RU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𝐸𝐷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𝐵𝐷</m:t>
                          </m:r>
                        </m:den>
                      </m:f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𝐵𝐹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𝐵𝐷</m:t>
                          </m:r>
                        </m:den>
                      </m:f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𝐸𝐷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𝐵𝐹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𝐵𝐷</m:t>
                          </m:r>
                        </m:den>
                      </m:f>
                    </m:oMath>
                  </m:oMathPara>
                </a14:m>
                <a:br>
                  <a:rPr lang="ru-RU" sz="2000" i="1" dirty="0">
                    <a:solidFill>
                      <a:srgbClr val="002060"/>
                    </a:solidFill>
                    <a:latin typeface="Cambria Math" panose="02040503050406030204" pitchFamily="18" charset="0"/>
                  </a:rPr>
                </a:br>
                <a:br>
                  <a:rPr lang="ru-RU" sz="2000" i="1" dirty="0">
                    <a:solidFill>
                      <a:srgbClr val="00206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𝐸𝐷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𝐵𝐹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𝐴𝐵𝐷</m:t>
                          </m:r>
                        </m:den>
                      </m:f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𝐸𝐷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𝐵𝐹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𝐴𝐷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ru-RU" sz="20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16745" name="Object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14450" y="1989138"/>
                <a:ext cx="6296025" cy="171291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Скругленный прямоугольник 19"/>
          <p:cNvSpPr/>
          <p:nvPr/>
        </p:nvSpPr>
        <p:spPr>
          <a:xfrm>
            <a:off x="5250872" y="2880781"/>
            <a:ext cx="1066801" cy="714375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6746" name="Object 10"/>
              <p:cNvSpPr txBox="1"/>
              <p:nvPr/>
            </p:nvSpPr>
            <p:spPr bwMode="auto">
              <a:xfrm>
                <a:off x="3262633" y="3963988"/>
                <a:ext cx="2240281" cy="461962"/>
              </a:xfrm>
              <a:prstGeom prst="rect">
                <a:avLst/>
              </a:prstGeom>
              <a:noFill/>
              <a:ex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ru-RU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16746" name="Object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62633" y="3963988"/>
                <a:ext cx="2240281" cy="461962"/>
              </a:xfrm>
              <a:prstGeom prst="rect">
                <a:avLst/>
              </a:prstGeom>
              <a:blipFill>
                <a:blip r:embed="rId4"/>
                <a:stretch>
                  <a:fillRect t="-5263"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Скругленный прямоугольник 21"/>
          <p:cNvSpPr/>
          <p:nvPr/>
        </p:nvSpPr>
        <p:spPr>
          <a:xfrm>
            <a:off x="3229847" y="3905818"/>
            <a:ext cx="2273068" cy="57150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57158" y="0"/>
            <a:ext cx="4009223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Метод гармонического разложения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Прони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399665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17030</TotalTime>
  <Words>770</Words>
  <Application>Microsoft Office PowerPoint</Application>
  <PresentationFormat>Экран (16:9)</PresentationFormat>
  <Paragraphs>196</Paragraphs>
  <Slides>24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5" baseType="lpstr">
      <vt:lpstr>Times New Roman</vt:lpstr>
      <vt:lpstr>Arial Black</vt:lpstr>
      <vt:lpstr>Stem Text</vt:lpstr>
      <vt:lpstr>Cambria Math</vt:lpstr>
      <vt:lpstr>Arial</vt:lpstr>
      <vt:lpstr>Georgia</vt:lpstr>
      <vt:lpstr>Calibri</vt:lpstr>
      <vt:lpstr>Stem Text Bold</vt:lpstr>
      <vt:lpstr>Тема Office</vt:lpstr>
      <vt:lpstr>Equation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840</cp:revision>
  <dcterms:created xsi:type="dcterms:W3CDTF">2019-09-27T08:18:31Z</dcterms:created>
  <dcterms:modified xsi:type="dcterms:W3CDTF">2024-11-11T07:20:57Z</dcterms:modified>
</cp:coreProperties>
</file>