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0" r:id="rId1"/>
  </p:sldMasterIdLst>
  <p:notesMasterIdLst>
    <p:notesMasterId r:id="rId20"/>
  </p:notesMasterIdLst>
  <p:handoutMasterIdLst>
    <p:handoutMasterId r:id="rId21"/>
  </p:handoutMasterIdLst>
  <p:sldIdLst>
    <p:sldId id="256" r:id="rId2"/>
    <p:sldId id="305" r:id="rId3"/>
    <p:sldId id="306" r:id="rId4"/>
    <p:sldId id="317" r:id="rId5"/>
    <p:sldId id="297" r:id="rId6"/>
    <p:sldId id="282" r:id="rId7"/>
    <p:sldId id="316" r:id="rId8"/>
    <p:sldId id="320" r:id="rId9"/>
    <p:sldId id="308" r:id="rId10"/>
    <p:sldId id="315" r:id="rId11"/>
    <p:sldId id="266" r:id="rId12"/>
    <p:sldId id="335" r:id="rId13"/>
    <p:sldId id="336" r:id="rId14"/>
    <p:sldId id="323" r:id="rId15"/>
    <p:sldId id="337" r:id="rId16"/>
    <p:sldId id="338" r:id="rId17"/>
    <p:sldId id="339" r:id="rId18"/>
    <p:sldId id="340" r:id="rId19"/>
  </p:sldIdLst>
  <p:sldSz cx="9144000" cy="5143500" type="screen16x9"/>
  <p:notesSz cx="6858000" cy="9144000"/>
  <p:embeddedFontLst>
    <p:embeddedFont>
      <p:font typeface="Arial Black" panose="020B0A04020102020204" pitchFamily="34" charset="0"/>
      <p:bold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9811" autoAdjust="0"/>
  </p:normalViewPr>
  <p:slideViewPr>
    <p:cSldViewPr snapToGrid="0" showGuides="1">
      <p:cViewPr varScale="1">
        <p:scale>
          <a:sx n="114" d="100"/>
          <a:sy n="114" d="100"/>
        </p:scale>
        <p:origin x="547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375B7-9DA5-4D65-977E-01EB4124F313}" type="datetimeFigureOut">
              <a:rPr lang="ru-RU" smtClean="0"/>
              <a:pPr/>
              <a:t>04.06.2024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924C6-866B-4789-AFF8-563896E47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4545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04.06.2024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259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930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790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89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427720" y="340043"/>
            <a:ext cx="64487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srgbClr val="002060"/>
                </a:solidFill>
              </a:rPr>
              <a:t>÷</a:t>
            </a:r>
            <a:fld id="{A147680F-F86F-469F-AD92-2EC1F3C512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jpe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3.jpe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9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A28265FC-3FCE-459D-AE68-98560522B1EE}"/>
              </a:ext>
            </a:extLst>
          </p:cNvPr>
          <p:cNvSpPr txBox="1">
            <a:spLocks/>
          </p:cNvSpPr>
          <p:nvPr/>
        </p:nvSpPr>
        <p:spPr>
          <a:xfrm>
            <a:off x="316006" y="285734"/>
            <a:ext cx="4684621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A4FE05-D979-43FE-B9D2-722E657924A9}"/>
              </a:ext>
            </a:extLst>
          </p:cNvPr>
          <p:cNvSpPr txBox="1"/>
          <p:nvPr/>
        </p:nvSpPr>
        <p:spPr>
          <a:xfrm>
            <a:off x="5500694" y="3144244"/>
            <a:ext cx="29872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доцент</a:t>
            </a: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Кафедра «Автоматика»</a:t>
            </a:r>
          </a:p>
        </p:txBody>
      </p:sp>
    </p:spTree>
    <p:extLst>
      <p:ext uri="{BB962C8B-B14F-4D97-AF65-F5344CB8AC3E}">
        <p14:creationId xmlns:p14="http://schemas.microsoft.com/office/powerpoint/2010/main" val="741899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2408" y="309550"/>
            <a:ext cx="236699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Эффект</a:t>
            </a:r>
            <a:r>
              <a:rPr lang="ru-RU" sz="2000" dirty="0">
                <a:solidFill>
                  <a:srgbClr val="002060"/>
                </a:solidFill>
              </a:rPr>
              <a:t> </a:t>
            </a:r>
            <a:r>
              <a:rPr lang="ru-RU" sz="2000" b="1" dirty="0">
                <a:solidFill>
                  <a:srgbClr val="002060"/>
                </a:solidFill>
              </a:rPr>
              <a:t>Холла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4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2886" y="4152661"/>
            <a:ext cx="2372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Измерение угла поворота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28112" y="4171711"/>
            <a:ext cx="1486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Измерение тока</a:t>
            </a:r>
          </a:p>
        </p:txBody>
      </p:sp>
      <p:pic>
        <p:nvPicPr>
          <p:cNvPr id="15363" name="Picture 3" descr="C:\Users\Gavrila\Documents\ДФВ\Лекция7\ХоллВращение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8275" y="566737"/>
            <a:ext cx="2814638" cy="2297270"/>
          </a:xfrm>
          <a:prstGeom prst="rect">
            <a:avLst/>
          </a:prstGeom>
          <a:noFill/>
        </p:spPr>
      </p:pic>
      <p:pic>
        <p:nvPicPr>
          <p:cNvPr id="15364" name="Picture 4" descr="C:\Users\Gavrila\Documents\ДФВ\Лекция7\ХоллВращение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3038" y="2971800"/>
            <a:ext cx="2824161" cy="909638"/>
          </a:xfrm>
          <a:prstGeom prst="rect">
            <a:avLst/>
          </a:prstGeom>
          <a:noFill/>
        </p:spPr>
      </p:pic>
      <p:pic>
        <p:nvPicPr>
          <p:cNvPr id="15367" name="Picture 7" descr="C:\Users\Gavrila\Documents\ДФВ\Лекция7\ИзмерениеТо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857249"/>
            <a:ext cx="4647526" cy="30194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339966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2408" y="309550"/>
            <a:ext cx="431771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Закон электромагнитной индукции 1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60" y="853440"/>
            <a:ext cx="350520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Явление электромагнитной индукции определяется возникновением электрического тока в замкнутом электропроводящем контуре при изменении магнитного потока через площадь этого контура.</a:t>
            </a:r>
          </a:p>
          <a:p>
            <a:endParaRPr lang="ru-RU" sz="500" dirty="0">
              <a:solidFill>
                <a:srgbClr val="002060"/>
              </a:solidFill>
            </a:endParaRPr>
          </a:p>
          <a:p>
            <a:r>
              <a:rPr lang="ru-RU" sz="1400" dirty="0">
                <a:solidFill>
                  <a:srgbClr val="002060"/>
                </a:solidFill>
              </a:rPr>
              <a:t>Основной закон Фарадея заключается в том, что электродвижущая сила (ЭДС) прямо пропорциональна скорости изменения магнитного потока.</a:t>
            </a:r>
          </a:p>
        </p:txBody>
      </p:sp>
      <p:sp>
        <p:nvSpPr>
          <p:cNvPr id="44037" name="AutoShape 5" descr="{\displaystyle {\mathcal {E}}=-{\frac {\partial \Phi }{\partial t}}}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44038" name="Object 6"/>
          <p:cNvGraphicFramePr>
            <a:graphicFrameLocks noChangeAspect="1"/>
          </p:cNvGraphicFramePr>
          <p:nvPr/>
        </p:nvGraphicFramePr>
        <p:xfrm>
          <a:off x="1268730" y="3481705"/>
          <a:ext cx="133032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8" name="Equation" r:id="rId3" imgW="622080" imgH="393480" progId="Equation.DSMT4">
                  <p:embed/>
                </p:oleObj>
              </mc:Choice>
              <mc:Fallback>
                <p:oleObj name="Equation" r:id="rId3" imgW="622080" imgH="393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730" y="3481705"/>
                        <a:ext cx="1330325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040" name="Picture 8" descr="Опыты Фарадея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6027" y="935710"/>
            <a:ext cx="4787454" cy="298859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672427" y="4045981"/>
            <a:ext cx="158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Опыты Фарадея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2408" y="309550"/>
            <a:ext cx="432533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Закон электромагнитной индукции 2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" y="762000"/>
            <a:ext cx="4411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Индукционные датчики</a:t>
            </a:r>
            <a:r>
              <a:rPr lang="ru-RU" dirty="0">
                <a:solidFill>
                  <a:srgbClr val="002060"/>
                </a:solidFill>
              </a:rPr>
              <a:t> преобразуют измеряемую неэлектрическую величину в ЭДС индукции. Принцип действия датчиков основан на законе электромагнитной индукции. </a:t>
            </a:r>
          </a:p>
        </p:txBody>
      </p:sp>
      <p:pic>
        <p:nvPicPr>
          <p:cNvPr id="54274" name="Picture 2" descr="Схемы работы электрогенераторов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195" y="2012632"/>
            <a:ext cx="4185664" cy="1744028"/>
          </a:xfrm>
          <a:prstGeom prst="rect">
            <a:avLst/>
          </a:prstGeom>
          <a:noFill/>
        </p:spPr>
      </p:pic>
      <p:sp>
        <p:nvSpPr>
          <p:cNvPr id="54278" name="AutoShape 6" descr="{\displaystyle F_{rot}={\frac {U_{out}}{S_{t}}},}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80" name="AutoShape 8" descr="{\displaystyle F_{rot}={\frac {U_{out}}{S_{t}}},}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54281" name="Object 9"/>
          <p:cNvGraphicFramePr>
            <a:graphicFrameLocks noChangeAspect="1"/>
          </p:cNvGraphicFramePr>
          <p:nvPr/>
        </p:nvGraphicFramePr>
        <p:xfrm>
          <a:off x="6208395" y="3533140"/>
          <a:ext cx="1601788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1" name="Equation" r:id="rId4" imgW="749160" imgH="431640" progId="Equation.DSMT4">
                  <p:embed/>
                </p:oleObj>
              </mc:Choice>
              <mc:Fallback>
                <p:oleObj name="Equation" r:id="rId4" imgW="749160" imgH="4316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8395" y="3533140"/>
                        <a:ext cx="1601788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283" name="Picture 11" descr="&quot;Фото - внешний вид тахогенератора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50535" y="548640"/>
            <a:ext cx="3075305" cy="230647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411567" y="3063001"/>
            <a:ext cx="1353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Тахогенератор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2408" y="309550"/>
            <a:ext cx="432533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Закон электромагнитной индукции 3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sp>
        <p:nvSpPr>
          <p:cNvPr id="54278" name="AutoShape 6" descr="{\displaystyle F_{rot}={\frac {U_{out}}{S_{t}}},}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80" name="AutoShape 8" descr="{\displaystyle F_{rot}={\frac {U_{out}}{S_{t}}},}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632547" y="4190761"/>
            <a:ext cx="1353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Сельсины</a:t>
            </a:r>
          </a:p>
        </p:txBody>
      </p:sp>
      <p:pic>
        <p:nvPicPr>
          <p:cNvPr id="12" name="Рисунок 11" descr="сельсин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7820" y="502920"/>
            <a:ext cx="315849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4" descr="Электромагнитный расходоме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295" y="998220"/>
            <a:ext cx="4206240" cy="23622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02920" y="3611880"/>
            <a:ext cx="493014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20000"/>
              </a:lnSpc>
            </a:pPr>
            <a:r>
              <a:rPr lang="ru-RU" dirty="0">
                <a:solidFill>
                  <a:srgbClr val="002060"/>
                </a:solidFill>
              </a:rPr>
              <a:t>- Умеренная стоимость</a:t>
            </a:r>
          </a:p>
          <a:p>
            <a:pPr lvl="0" fontAlgn="base">
              <a:lnSpc>
                <a:spcPct val="120000"/>
              </a:lnSpc>
            </a:pPr>
            <a:r>
              <a:rPr lang="ru-RU" dirty="0">
                <a:solidFill>
                  <a:srgbClr val="002060"/>
                </a:solidFill>
              </a:rPr>
              <a:t>- Нет движущихся и неподвижных частей в поперечном сечении</a:t>
            </a:r>
          </a:p>
          <a:p>
            <a:pPr lvl="0" fontAlgn="base">
              <a:lnSpc>
                <a:spcPct val="120000"/>
              </a:lnSpc>
            </a:pPr>
            <a:r>
              <a:rPr lang="ru-RU" dirty="0">
                <a:solidFill>
                  <a:srgbClr val="002060"/>
                </a:solidFill>
              </a:rPr>
              <a:t>- Большой динамический диапазон измерений</a:t>
            </a:r>
          </a:p>
        </p:txBody>
      </p:sp>
      <p:pic>
        <p:nvPicPr>
          <p:cNvPr id="10" name="Picture 2" descr="https://i0.wp.com/electrosam.ru/wp-content/uploads/2017/05/Se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3080" y="2720022"/>
            <a:ext cx="2874010" cy="144875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2408" y="309550"/>
            <a:ext cx="335759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Тензорезистивный эффект 1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pic>
        <p:nvPicPr>
          <p:cNvPr id="45060" name="Picture 4" descr="http://bibl.rusoil.net/base_docs/UGNTU/ODPMO/Prakhova3/teoreticheskie_osnovi/teo_8_9.files/image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1855" y="2301240"/>
            <a:ext cx="3648075" cy="19907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8140" y="830580"/>
            <a:ext cx="45796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Тензорезистивный эффект</a:t>
            </a:r>
            <a:r>
              <a:rPr lang="ru-RU" sz="1400" dirty="0">
                <a:solidFill>
                  <a:srgbClr val="002060"/>
                </a:solidFill>
              </a:rPr>
              <a:t>, </a:t>
            </a:r>
            <a:r>
              <a:rPr lang="ru-RU" sz="1400" dirty="0" err="1">
                <a:solidFill>
                  <a:srgbClr val="002060"/>
                </a:solidFill>
              </a:rPr>
              <a:t>тензоэффект</a:t>
            </a:r>
            <a:r>
              <a:rPr lang="ru-RU" sz="1400" dirty="0">
                <a:solidFill>
                  <a:srgbClr val="002060"/>
                </a:solidFill>
              </a:rPr>
              <a:t> — свойство твёрдых материалов изменять при деформации своё электрическое сопротивление. При этом считается, что сопротивление проводника или полупроводника зависит (при неизменном объеме) от его длины. На этом эффекте основан принцип действия </a:t>
            </a:r>
            <a:r>
              <a:rPr lang="ru-RU" sz="1400" dirty="0" err="1">
                <a:solidFill>
                  <a:srgbClr val="002060"/>
                </a:solidFill>
              </a:rPr>
              <a:t>т</a:t>
            </a:r>
            <a:r>
              <a:rPr lang="ru-RU" sz="1400" u="sng" dirty="0" err="1">
                <a:solidFill>
                  <a:srgbClr val="002060"/>
                </a:solidFill>
              </a:rPr>
              <a:t>ензорезистора</a:t>
            </a:r>
            <a:r>
              <a:rPr lang="ru-RU" sz="14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8" name="Picture 5" descr="https://www.bookasutp.ru/Chapter6.files/image15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8306" y="671513"/>
            <a:ext cx="2864468" cy="1957388"/>
          </a:xfrm>
          <a:prstGeom prst="rect">
            <a:avLst/>
          </a:prstGeom>
          <a:noFill/>
        </p:spPr>
      </p:pic>
      <p:pic>
        <p:nvPicPr>
          <p:cNvPr id="45064" name="Picture 8" descr="https://studfile.net/html/2706/1196/html_SxglSkcHFE.yBbk/img-i0myw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3335" y="2880360"/>
            <a:ext cx="1696085" cy="1226820"/>
          </a:xfrm>
          <a:prstGeom prst="rect">
            <a:avLst/>
          </a:prstGeom>
          <a:noFill/>
        </p:spPr>
      </p:pic>
      <p:pic>
        <p:nvPicPr>
          <p:cNvPr id="11" name="Рисунок 10" descr="https://studfile.net/html/2706/1196/html_SxglSkcHFE.yBbk/img-B37ynx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76160" y="2956560"/>
            <a:ext cx="96393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studfile.net/html/2706/1196/html_SxglSkcHFE.yBbk/img-EVtfc_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10450" y="3638550"/>
            <a:ext cx="857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349241" y="4221241"/>
            <a:ext cx="3093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Коэффициент  тензочувствительности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339966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 descr="C:\Users\GavrilaMaster\ДФВ\КонструкцияТензодатчик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6280" y="1341120"/>
            <a:ext cx="4175760" cy="286215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2408" y="309550"/>
            <a:ext cx="335759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Тензорезистивный эффект 2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17821" y="3924061"/>
            <a:ext cx="2415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Конструкция </a:t>
            </a:r>
            <a:r>
              <a:rPr lang="ru-RU" sz="1400" u="sng" dirty="0" err="1">
                <a:solidFill>
                  <a:srgbClr val="002060"/>
                </a:solidFill>
              </a:rPr>
              <a:t>тензодатчиков</a:t>
            </a:r>
            <a:endParaRPr lang="ru-RU" sz="1400" u="sng" dirty="0">
              <a:solidFill>
                <a:srgbClr val="002060"/>
              </a:solidFill>
            </a:endParaRPr>
          </a:p>
        </p:txBody>
      </p:sp>
      <p:pic>
        <p:nvPicPr>
          <p:cNvPr id="68610" name="Picture 2" descr="http://bibl.rusoil.net/base_docs/UGNTU/ODPMO/Prakhova3/teoreticheskie_osnovi/teo_8_9.files/image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135" y="1074737"/>
            <a:ext cx="3686175" cy="1028383"/>
          </a:xfrm>
          <a:prstGeom prst="rect">
            <a:avLst/>
          </a:prstGeom>
          <a:noFill/>
        </p:spPr>
      </p:pic>
      <p:pic>
        <p:nvPicPr>
          <p:cNvPr id="68612" name="Picture 4" descr="http://bibl.rusoil.net/base_docs/UGNTU/ODPMO/Prakhova3/teoreticheskie_osnovi/teo_8_9.files/image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7280" y="2690495"/>
            <a:ext cx="2212975" cy="1584325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944881" y="2224801"/>
            <a:ext cx="2621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Наклеиваемые </a:t>
            </a:r>
            <a:r>
              <a:rPr lang="ru-RU" sz="1400" u="sng" dirty="0" err="1">
                <a:solidFill>
                  <a:srgbClr val="002060"/>
                </a:solidFill>
              </a:rPr>
              <a:t>тензодатчики</a:t>
            </a:r>
            <a:endParaRPr lang="ru-RU" sz="1400" u="sng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64921" y="4358401"/>
            <a:ext cx="2148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Фольговые </a:t>
            </a:r>
            <a:r>
              <a:rPr lang="ru-RU" sz="1400" u="sng" dirty="0" err="1">
                <a:solidFill>
                  <a:srgbClr val="002060"/>
                </a:solidFill>
              </a:rPr>
              <a:t>тензодатчики</a:t>
            </a:r>
            <a:endParaRPr lang="ru-RU" sz="1400" u="sng" dirty="0">
              <a:solidFill>
                <a:srgbClr val="002060"/>
              </a:solidFill>
            </a:endParaRPr>
          </a:p>
        </p:txBody>
      </p:sp>
      <p:sp>
        <p:nvSpPr>
          <p:cNvPr id="68614" name="AutoShape 6" descr="схема преобразователя давле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8615" name="Picture 7" descr="C:\Users\GavrilaMaster\ДФВ\Лекция7\МембранныйТензодатчи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60720" y="556260"/>
            <a:ext cx="1413510" cy="994692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5882641" y="1668541"/>
            <a:ext cx="1653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мембранного типа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339966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2408" y="309550"/>
            <a:ext cx="335759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Тензорезистивный эффект 3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36081" y="3947160"/>
            <a:ext cx="1935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Измерение крутящего</a:t>
            </a:r>
          </a:p>
          <a:p>
            <a:r>
              <a:rPr lang="ru-RU" sz="1400" u="sng" dirty="0">
                <a:solidFill>
                  <a:srgbClr val="002060"/>
                </a:solidFill>
              </a:rPr>
              <a:t>момента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71601" y="4228861"/>
            <a:ext cx="1371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Взвешивание</a:t>
            </a:r>
          </a:p>
        </p:txBody>
      </p:sp>
      <p:sp>
        <p:nvSpPr>
          <p:cNvPr id="69635" name="AutoShape 3" descr="Виды тензодатчи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9637" name="AutoShape 5" descr="Виды тензодатчи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9639" name="AutoShape 7" descr="Виды тензодатчи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9643" name="Picture 11" descr="C:\Users\GavrilaMaster\ДФВ\Лекция7\ВзвешиваниеАв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798" y="792481"/>
            <a:ext cx="3456622" cy="2059129"/>
          </a:xfrm>
          <a:prstGeom prst="rect">
            <a:avLst/>
          </a:prstGeom>
          <a:noFill/>
        </p:spPr>
      </p:pic>
      <p:pic>
        <p:nvPicPr>
          <p:cNvPr id="69645" name="Picture 13" descr="https://elquanta.ru/wp-content/uploads/9/d/a/9dafe014f153612a9ff87ee88d7a4d00.jpg?x957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8940" y="746762"/>
            <a:ext cx="1831974" cy="3047998"/>
          </a:xfrm>
          <a:prstGeom prst="rect">
            <a:avLst/>
          </a:prstGeom>
          <a:noFill/>
        </p:spPr>
      </p:pic>
      <p:sp>
        <p:nvSpPr>
          <p:cNvPr id="69647" name="AutoShape 15" descr="схема преобразователя давле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9648" name="Picture 16" descr="C:\Users\GavrilaMaster\ДФВ\Лекция7\Давле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9080" y="647700"/>
            <a:ext cx="2435224" cy="328422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4099561" y="4160520"/>
            <a:ext cx="1935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Измерение давления</a:t>
            </a:r>
          </a:p>
        </p:txBody>
      </p:sp>
      <p:pic>
        <p:nvPicPr>
          <p:cNvPr id="20" name="Picture 15" descr="Весы напольные LERAN BR2016 08A черны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107" y="3032760"/>
            <a:ext cx="2868507" cy="12192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339966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FCEC40-E8B3-442C-A7E2-A9C3816CD395}"/>
              </a:ext>
            </a:extLst>
          </p:cNvPr>
          <p:cNvSpPr txBox="1"/>
          <p:nvPr/>
        </p:nvSpPr>
        <p:spPr>
          <a:xfrm>
            <a:off x="472577" y="373417"/>
            <a:ext cx="3593477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Пьезоэлектрический эффект 1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pic>
        <p:nvPicPr>
          <p:cNvPr id="55298" name="Picture 2" descr="https://avatars.dzeninfra.ru/get-zen_doc/1711960/pub_6289da28fc4523778932dda8_6289e114bd4b132054833d85/scale_2400">
            <a:extLst>
              <a:ext uri="{FF2B5EF4-FFF2-40B4-BE49-F238E27FC236}">
                <a16:creationId xmlns:a16="http://schemas.microsoft.com/office/drawing/2014/main" id="{7BF4E317-EED0-4C5D-B09D-165C17CAA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102" y="378329"/>
            <a:ext cx="3805518" cy="195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C92287-B6DA-4A0B-992C-4DEECBF64CA8}"/>
              </a:ext>
            </a:extLst>
          </p:cNvPr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17</a:t>
            </a:r>
          </a:p>
        </p:txBody>
      </p:sp>
      <p:pic>
        <p:nvPicPr>
          <p:cNvPr id="8" name="Picture 2" descr="https://avatars.dzeninfra.ru/get-zen_doc/4449015/pub_6289da28fc4523778932dda8_6289e13376c323296a43678d/scale_2400">
            <a:extLst>
              <a:ext uri="{FF2B5EF4-FFF2-40B4-BE49-F238E27FC236}">
                <a16:creationId xmlns:a16="http://schemas.microsoft.com/office/drawing/2014/main" id="{FFBE2B9D-D43A-4908-B7A9-1A40CE622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997" y="2600840"/>
            <a:ext cx="3297122" cy="173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C262C7-1EB0-4319-ACCA-6A5B2B5AF4EF}"/>
              </a:ext>
            </a:extLst>
          </p:cNvPr>
          <p:cNvSpPr txBox="1"/>
          <p:nvPr/>
        </p:nvSpPr>
        <p:spPr>
          <a:xfrm>
            <a:off x="5113997" y="2334983"/>
            <a:ext cx="1935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Прямой пьезоэффект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AC789D-2D91-46A8-B86E-CA0353833409}"/>
              </a:ext>
            </a:extLst>
          </p:cNvPr>
          <p:cNvSpPr txBox="1"/>
          <p:nvPr/>
        </p:nvSpPr>
        <p:spPr>
          <a:xfrm>
            <a:off x="5185714" y="4340834"/>
            <a:ext cx="2381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Обратный пьезоэффект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510DF18-E687-4C90-85A6-9E32BF6FD238}"/>
              </a:ext>
            </a:extLst>
          </p:cNvPr>
          <p:cNvSpPr/>
          <p:nvPr/>
        </p:nvSpPr>
        <p:spPr>
          <a:xfrm>
            <a:off x="373380" y="2252293"/>
            <a:ext cx="44442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tx2"/>
                </a:solidFill>
                <a:ea typeface="Times New Roman" panose="02020603050405020304" pitchFamily="18" charset="0"/>
              </a:rPr>
              <a:t>        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</a:rPr>
              <a:t>Причиной пьезоэлектрического эффекта является смещение состояния электрического и механического равновесия кристалла диэлектрика под влиянием внешних воздействий. Макроскопическая деформация кристалла приводит к относительным перемещениям элементов их структуры и появлению электронной и ионной поляризации, и наоборот — наложение внешнего электрического поля приводит к смещению структурных единиц кристалла и деформациям их электронных оболочек.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BD69CF7-BEEA-497C-A76D-A2E0EE24A67A}"/>
              </a:ext>
            </a:extLst>
          </p:cNvPr>
          <p:cNvSpPr/>
          <p:nvPr/>
        </p:nvSpPr>
        <p:spPr>
          <a:xfrm>
            <a:off x="373380" y="82517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Прямой пьезоэлектрический эффект - явление возникновения электрической поляризации в кристалле под действием механического напряжения. Обратный пьезоэлектрический эффект - возникновение механических напряжений в кристалле под действием электрического поля.</a:t>
            </a:r>
            <a:endParaRPr lang="ru-RU" sz="1400" dirty="0">
              <a:solidFill>
                <a:srgbClr val="00206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33E297-AD87-4BD2-9FDC-DC78AB41CCAD}"/>
              </a:ext>
            </a:extLst>
          </p:cNvPr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22648026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2C79A8-6D66-4B18-B527-140AE1661689}"/>
              </a:ext>
            </a:extLst>
          </p:cNvPr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C450B0-6FBB-4E5A-9A08-E0C28449F6CE}"/>
              </a:ext>
            </a:extLst>
          </p:cNvPr>
          <p:cNvSpPr txBox="1"/>
          <p:nvPr/>
        </p:nvSpPr>
        <p:spPr>
          <a:xfrm>
            <a:off x="452407" y="309550"/>
            <a:ext cx="3593477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Пьезоэлектрический эффект 2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3C0AAD9-07F5-4C68-BA0B-524CE429D4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230" y="499847"/>
            <a:ext cx="2110740" cy="12725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8D4D04-9E83-4D9A-ABD8-6B664E5B5D38}"/>
              </a:ext>
            </a:extLst>
          </p:cNvPr>
          <p:cNvSpPr txBox="1"/>
          <p:nvPr/>
        </p:nvSpPr>
        <p:spPr>
          <a:xfrm>
            <a:off x="1896524" y="4105140"/>
            <a:ext cx="128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Гидролокация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5FB35B-6A01-4CB9-9C16-3A20924131CD}"/>
              </a:ext>
            </a:extLst>
          </p:cNvPr>
          <p:cNvSpPr txBox="1"/>
          <p:nvPr/>
        </p:nvSpPr>
        <p:spPr>
          <a:xfrm>
            <a:off x="6369667" y="1723162"/>
            <a:ext cx="1433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 err="1">
                <a:solidFill>
                  <a:srgbClr val="002060"/>
                </a:solidFill>
              </a:rPr>
              <a:t>Пьезозажигалка</a:t>
            </a:r>
            <a:endParaRPr lang="ru-RU" sz="1400" u="sng" dirty="0">
              <a:solidFill>
                <a:srgbClr val="002060"/>
              </a:solidFill>
            </a:endParaRPr>
          </a:p>
        </p:txBody>
      </p:sp>
      <p:pic>
        <p:nvPicPr>
          <p:cNvPr id="2" name="Picture 2" descr="https://www.meteor.su/sites/default/files/frames/images/23.jpg">
            <a:extLst>
              <a:ext uri="{FF2B5EF4-FFF2-40B4-BE49-F238E27FC236}">
                <a16:creationId xmlns:a16="http://schemas.microsoft.com/office/drawing/2014/main" id="{D75C7FBD-88AB-4F4D-9FF5-0B3CC4FFD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297" y="2359872"/>
            <a:ext cx="1637179" cy="163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B36D64-AC67-43CC-AC9B-A8D8396323C8}"/>
              </a:ext>
            </a:extLst>
          </p:cNvPr>
          <p:cNvSpPr txBox="1"/>
          <p:nvPr/>
        </p:nvSpPr>
        <p:spPr>
          <a:xfrm>
            <a:off x="5999140" y="4105139"/>
            <a:ext cx="2496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Пьезоэлектрический фильтр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CCD1576-3ED0-4CF0-B427-870E105B55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44" y="955352"/>
            <a:ext cx="4319582" cy="298463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048FC58-9E67-4AE7-A363-4532FF3B81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947" y="2430252"/>
            <a:ext cx="1045997" cy="13050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CB07C3C-8F1F-4213-AD38-82CB14A82C9B}"/>
              </a:ext>
            </a:extLst>
          </p:cNvPr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BCE935-5B98-43F0-ACCC-06B76BD94592}"/>
              </a:ext>
            </a:extLst>
          </p:cNvPr>
          <p:cNvSpPr txBox="1"/>
          <p:nvPr/>
        </p:nvSpPr>
        <p:spPr>
          <a:xfrm>
            <a:off x="8770620" y="-61639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07452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45726" y="3959937"/>
            <a:ext cx="4898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u="sng" dirty="0">
                <a:solidFill>
                  <a:srgbClr val="002060"/>
                </a:solidFill>
              </a:rPr>
              <a:t>Аналогия между процессами получения, обработки  и преобразования сигналов в биологических (человек) и технических системах</a:t>
            </a:r>
          </a:p>
        </p:txBody>
      </p:sp>
      <p:pic>
        <p:nvPicPr>
          <p:cNvPr id="80065" name="Picture 193" descr="C:\Users\GavrilaMaster\ДФВ\Лекция7\ДатчикиИОрган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301" y="457200"/>
            <a:ext cx="4653949" cy="3381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0514" y="1061085"/>
            <a:ext cx="3735706" cy="343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400" dirty="0">
                <a:solidFill>
                  <a:srgbClr val="002060"/>
                </a:solidFill>
              </a:rPr>
              <a:t>Измерения осуществляются с помощью </a:t>
            </a:r>
            <a:r>
              <a:rPr lang="ru-RU" sz="1400" u="sng" dirty="0">
                <a:solidFill>
                  <a:srgbClr val="002060"/>
                </a:solidFill>
              </a:rPr>
              <a:t>измерительных преобразователей</a:t>
            </a:r>
            <a:r>
              <a:rPr lang="ru-RU" sz="1400" dirty="0">
                <a:solidFill>
                  <a:srgbClr val="002060"/>
                </a:solidFill>
              </a:rPr>
              <a:t>, использующих те или иные физические принципы.  Измерительное преобразование представляет собой отражение одной физической величины с помощью другой физической величины или набора таких физических величин.  В основу построения датчиков закладываются самые разнообразные </a:t>
            </a:r>
            <a:r>
              <a:rPr lang="ru-RU" sz="1400" u="sng" dirty="0">
                <a:solidFill>
                  <a:srgbClr val="002060"/>
                </a:solidFill>
              </a:rPr>
              <a:t>физические явления</a:t>
            </a:r>
            <a:r>
              <a:rPr lang="ru-RU" sz="1400" dirty="0">
                <a:solidFill>
                  <a:srgbClr val="002060"/>
                </a:solidFill>
              </a:rPr>
              <a:t>, которые в значительной степени определяют тип датчика и область рационального применения того или иного датчика.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6683" y="309550"/>
            <a:ext cx="3090892" cy="70788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Физические основы</a:t>
            </a:r>
          </a:p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построения датчиков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095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478" y="258115"/>
            <a:ext cx="855824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 indent="252413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Основные физические принципы функционирования датчиков ФВ</a:t>
            </a:r>
            <a:endParaRPr lang="ru-RU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81008" name="AutoShape 112" descr="\Delta ={\begin{vmatrix}a&amp;c\\b&amp;d\end{vmatrix}}=ad-b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88620" y="754379"/>
          <a:ext cx="8526780" cy="3760655"/>
        </p:xfrm>
        <a:graphic>
          <a:graphicData uri="http://schemas.openxmlformats.org/drawingml/2006/table">
            <a:tbl>
              <a:tblPr/>
              <a:tblGrid>
                <a:gridCol w="1607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389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561">
                <a:tc>
                  <a:txBody>
                    <a:bodyPr/>
                    <a:lstStyle/>
                    <a:p>
                      <a:pPr marR="61595" indent="-1016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Эффект или явление</a:t>
                      </a:r>
                    </a:p>
                  </a:txBody>
                  <a:tcPr marL="41977" marR="419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1595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Преобразование</a:t>
                      </a:r>
                    </a:p>
                  </a:txBody>
                  <a:tcPr marL="41977" marR="419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048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Сущность</a:t>
                      </a:r>
                    </a:p>
                  </a:txBody>
                  <a:tcPr marL="41977" marR="419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58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Закон Ома 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Электричество - электричество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90500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Возникновение в проводнике электрического тока, плотность</a:t>
                      </a:r>
                      <a:br>
                        <a:rPr lang="ru-RU" sz="1100" b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</a:br>
                      <a:r>
                        <a:rPr lang="ru-RU" sz="1100" b="1" i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которого пропорциональна напряженности поля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Эффект Холла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Магнетизм и электричество - электричество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Возникновение разности потенциалов на гранях твердого тела при пропускании через него электротока и приложении магнитного поля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87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Электромагнитная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индукция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Магнетизм и электричество - электричество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90500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0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Возникновение электродвижущей силы индукции в электропроводящем контуре при изменении во времени магнитного потока через ограниченную контуром поверхность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872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Тензорезистивний</a:t>
                      </a:r>
                      <a:br>
                        <a:rPr lang="ru-RU" sz="1100" b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</a:br>
                      <a:r>
                        <a:rPr lang="ru-RU" sz="1100" b="1" i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эффект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Давление, изгиб - электросопротивление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Изменение электрического сопротивления в твердых </a:t>
                      </a:r>
                      <a:r>
                        <a:rPr lang="ru-RU" sz="1100" b="1" i="0" dirty="0" err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электропроводниках</a:t>
                      </a:r>
                      <a:r>
                        <a:rPr lang="ru-RU" sz="1100" b="1" i="0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 под действием растягивающих или сжимающих напряжений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58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Эффект Зеебека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Температура - электричество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Возникновение ЭДС в цепи с биметаллическими соединениями при разной температуре слоев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58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Пьезоэлектрический эффект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Давление - электричество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Возникновение разности потенциалов на гранях сегнетоэлектрика, находящегося под давлением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58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Фотогальванический эффект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Свет - электричество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Возникновение ЭДС в облучаемом светом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p-n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 переходе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79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Эффект Доплера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Звук, свет - частота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 pitchFamily="34" charset="0"/>
                          <a:ea typeface="Times New Roman"/>
                        </a:rPr>
                        <a:t>Изменение частоты при взаимном перемещении объектов</a:t>
                      </a:r>
                    </a:p>
                  </a:txBody>
                  <a:tcPr marL="41977" marR="41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0603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357175"/>
            <a:ext cx="4676018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 Ома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008" name="AutoShape 112" descr="\Delta ={\begin{vmatrix}a&amp;c\\b&amp;d\end{vmatrix}}=ad-b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9565" y="849876"/>
            <a:ext cx="39452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dirty="0">
                <a:solidFill>
                  <a:srgbClr val="002060"/>
                </a:solidFill>
              </a:rPr>
              <a:t>Сила тока в однородном участке цепи прямо пропорциональна напряжению, приложенному к участку, и обратно пропорциональна электрическому сопротивлению этого участка.</a:t>
            </a: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1619250" y="1900873"/>
          <a:ext cx="895350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0" name="Equation" r:id="rId3" imgW="419040" imgH="393480" progId="Equation.DSMT4">
                  <p:embed/>
                </p:oleObj>
              </mc:Choice>
              <mc:Fallback>
                <p:oleObj name="Equation" r:id="rId3" imgW="41904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1900873"/>
                        <a:ext cx="895350" cy="81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162425" y="40008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1400" b="1" dirty="0">
                <a:solidFill>
                  <a:srgbClr val="002060"/>
                </a:solidFill>
              </a:rPr>
              <a:t>Электрическим током </a:t>
            </a:r>
            <a:r>
              <a:rPr lang="ru-RU" sz="1400" dirty="0">
                <a:solidFill>
                  <a:srgbClr val="002060"/>
                </a:solidFill>
              </a:rPr>
              <a:t>называется упорядоченное движение электрических зарядов.</a:t>
            </a:r>
          </a:p>
          <a:p>
            <a:pPr>
              <a:buNone/>
            </a:pPr>
            <a:r>
              <a:rPr lang="ru-RU" sz="1400" dirty="0">
                <a:solidFill>
                  <a:srgbClr val="002060"/>
                </a:solidFill>
              </a:rPr>
              <a:t>Электрические заряды могут двигаться упорядоченно под действием электрического поля</a:t>
            </a:r>
          </a:p>
          <a:p>
            <a:pPr>
              <a:buNone/>
            </a:pPr>
            <a:r>
              <a:rPr lang="ru-RU" sz="1400" dirty="0">
                <a:solidFill>
                  <a:srgbClr val="002060"/>
                </a:solidFill>
              </a:rPr>
              <a:t> Электрическое поле может быть создано, например, двумя разноименно заряженными телами. Соединяя проводником разноименно заряженные тела, можно получить электрический ток, протекающий в течение короткого интервала времени.</a:t>
            </a:r>
          </a:p>
        </p:txBody>
      </p:sp>
      <p:pic>
        <p:nvPicPr>
          <p:cNvPr id="11" name="Рисунок 10" descr="1-8-1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24422" y="2448308"/>
            <a:ext cx="3467078" cy="19808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  <p:pic>
        <p:nvPicPr>
          <p:cNvPr id="22532" name="Picture 4" descr="https://eltehhelp.xyz/wp-content/uploads/2019/07/image-1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" y="2766696"/>
            <a:ext cx="2954020" cy="18648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790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357175"/>
            <a:ext cx="4071967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Электродвижущая сила (ЭДС)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3385" y="908827"/>
            <a:ext cx="390525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Электродвижущая сила - скалярная физическая величина, характеризующая работу сторонних сил (</a:t>
            </a:r>
            <a:r>
              <a:rPr lang="ru-RU" sz="1400" dirty="0" err="1">
                <a:solidFill>
                  <a:srgbClr val="002060"/>
                </a:solidFill>
              </a:rPr>
              <a:t>сил</a:t>
            </a:r>
            <a:r>
              <a:rPr lang="ru-RU" sz="1400" dirty="0">
                <a:solidFill>
                  <a:srgbClr val="002060"/>
                </a:solidFill>
              </a:rPr>
              <a:t> неэлектрического происхождения), действующих в электрических цепях переменного и постоянного тока.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820" y="2432685"/>
            <a:ext cx="38671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ЭДС, как и напряжение, измеряется в вольтах. Однако ЭДС и напряжение – явления разные. Напряжение (между точками А и Б) – физическая величина, равная работе эффективного электрического поля, совершаемой при переносе единичного пробного заряда из одной точки в другую.</a:t>
            </a:r>
          </a:p>
        </p:txBody>
      </p:sp>
      <p:graphicFrame>
        <p:nvGraphicFramePr>
          <p:cNvPr id="11" name="Object 8"/>
          <p:cNvGraphicFramePr>
            <a:graphicFrameLocks noChangeAspect="1"/>
          </p:cNvGraphicFramePr>
          <p:nvPr/>
        </p:nvGraphicFramePr>
        <p:xfrm>
          <a:off x="5305425" y="1620838"/>
          <a:ext cx="2603500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5" name="Equation" r:id="rId3" imgW="2603160" imgH="1269720" progId="Equation.DSMT4">
                  <p:embed/>
                </p:oleObj>
              </mc:Choice>
              <mc:Fallback>
                <p:oleObj name="Equation" r:id="rId3" imgW="2603160" imgH="126972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5425" y="1620838"/>
                        <a:ext cx="2603500" cy="127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06" name="Picture 2" descr="C:\Users\Gavrila\Documents\ДФВ\Лекция7\ЭДС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39678" y="3272790"/>
            <a:ext cx="1571625" cy="609600"/>
          </a:xfrm>
          <a:prstGeom prst="rect">
            <a:avLst/>
          </a:prstGeom>
          <a:noFill/>
        </p:spPr>
      </p:pic>
      <p:pic>
        <p:nvPicPr>
          <p:cNvPr id="21507" name="Picture 3" descr="C:\Users\Gavrila\Documents\ДФВ\Лекция7\ЭДС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0390" y="3215640"/>
            <a:ext cx="1619250" cy="762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714875" y="542925"/>
            <a:ext cx="39909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Электродвижущей силой (ЭДС) источника тока называется отношение работы, совершаемой сторонними  силами  внутри источника при перемещении заряда q к величине этого заряда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19161" y="4200286"/>
            <a:ext cx="1400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Источники ЭДС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156107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435200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Потенциометрические датчики 1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6614" y="752375"/>
            <a:ext cx="45944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Потенциометрический датчик представляет собой переменный резистор, к которому приложено питающее напряжение, его входной величиной является линейное или угловое перемещение токосъемного контакта, а выходной величиной – напряжение, снимаемое с этого контакта, изменяющееся по величине при изменении его положения.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Потенциометрические датчики предназначены для преобразования линейных или угловых перемещений</a:t>
            </a:r>
          </a:p>
          <a:p>
            <a:r>
              <a:rPr lang="ru-RU" sz="1400" dirty="0">
                <a:solidFill>
                  <a:srgbClr val="002060"/>
                </a:solidFill>
              </a:rPr>
              <a:t>в электрический сигнал.</a:t>
            </a:r>
          </a:p>
        </p:txBody>
      </p:sp>
      <p:pic>
        <p:nvPicPr>
          <p:cNvPr id="10" name="Picture 11" descr="https://neokip.ru/wa-data/public/shop/products/39/00/39/images/71/71.750x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930697" y="3099271"/>
            <a:ext cx="1493781" cy="146685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  <p:sp>
        <p:nvSpPr>
          <p:cNvPr id="19462" name="AutoShape 6" descr="Поплавковые методы и датчики измерения уровня | RuAut - Центр промышленной  автоматиз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Поплавковые методы и датчики измерения уровня | RuAut - Центр промышленной  автоматиз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7" name="Picture 11" descr="C:\Users\GavrilaMaster\ДФВ\Лекция7\Поплаво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025669"/>
            <a:ext cx="2454275" cy="1451697"/>
          </a:xfrm>
          <a:prstGeom prst="rect">
            <a:avLst/>
          </a:prstGeom>
          <a:noFill/>
        </p:spPr>
      </p:pic>
      <p:pic>
        <p:nvPicPr>
          <p:cNvPr id="16" name="Объект 3">
            <a:extLst>
              <a:ext uri="{FF2B5EF4-FFF2-40B4-BE49-F238E27FC236}">
                <a16:creationId xmlns:a16="http://schemas.microsoft.com/office/drawing/2014/main" id="{C2F4B3AE-7462-418E-870E-F2D8357C3CE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98"/>
          <a:stretch/>
        </p:blipFill>
        <p:spPr>
          <a:xfrm>
            <a:off x="4861112" y="2698457"/>
            <a:ext cx="4107507" cy="16304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1BA001E-67B2-4C87-9FDB-8C02D6A47A32}"/>
              </a:ext>
            </a:extLst>
          </p:cNvPr>
          <p:cNvSpPr txBox="1"/>
          <p:nvPr/>
        </p:nvSpPr>
        <p:spPr>
          <a:xfrm>
            <a:off x="5029844" y="583098"/>
            <a:ext cx="3123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/>
            <a:r>
              <a:rPr lang="ru-RU" sz="1600" u="sng" dirty="0">
                <a:solidFill>
                  <a:srgbClr val="002060"/>
                </a:solidFill>
              </a:rPr>
              <a:t>В режиме холостого хода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304B8B-DA92-481A-82DF-DFA5A9E9F522}"/>
              </a:ext>
            </a:extLst>
          </p:cNvPr>
          <p:cNvSpPr txBox="1"/>
          <p:nvPr/>
        </p:nvSpPr>
        <p:spPr>
          <a:xfrm>
            <a:off x="5022917" y="1562614"/>
            <a:ext cx="2963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/>
            <a:r>
              <a:rPr lang="ru-RU" sz="1600" u="sng" dirty="0">
                <a:solidFill>
                  <a:srgbClr val="002060"/>
                </a:solidFill>
              </a:rPr>
              <a:t>При равномерной намотке         </a:t>
            </a:r>
          </a:p>
        </p:txBody>
      </p:sp>
      <p:graphicFrame>
        <p:nvGraphicFramePr>
          <p:cNvPr id="19" name="Object 3">
            <a:extLst>
              <a:ext uri="{FF2B5EF4-FFF2-40B4-BE49-F238E27FC236}">
                <a16:creationId xmlns:a16="http://schemas.microsoft.com/office/drawing/2014/main" id="{C286AC62-C5AF-4913-8A78-E954078967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821141"/>
              </p:ext>
            </p:extLst>
          </p:nvPr>
        </p:nvGraphicFramePr>
        <p:xfrm>
          <a:off x="5712581" y="838723"/>
          <a:ext cx="1557799" cy="711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3" name="Equation" r:id="rId6" imgW="838080" imgH="393480" progId="Equation.DSMT4">
                  <p:embed/>
                </p:oleObj>
              </mc:Choice>
              <mc:Fallback>
                <p:oleObj name="Equation" r:id="rId6" imgW="838080" imgH="393480" progId="Equation.DSMT4">
                  <p:embed/>
                  <p:pic>
                    <p:nvPicPr>
                      <p:cNvPr id="5" name="Object 3">
                        <a:extLst>
                          <a:ext uri="{FF2B5EF4-FFF2-40B4-BE49-F238E27FC236}">
                            <a16:creationId xmlns:a16="http://schemas.microsoft.com/office/drawing/2014/main" id="{1FECAF43-6B61-4B4B-A631-1E80D725C39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2581" y="838723"/>
                        <a:ext cx="1557799" cy="7112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4">
            <a:extLst>
              <a:ext uri="{FF2B5EF4-FFF2-40B4-BE49-F238E27FC236}">
                <a16:creationId xmlns:a16="http://schemas.microsoft.com/office/drawing/2014/main" id="{F590395A-D187-4CF3-8619-E34A8F6E5D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0327725"/>
              </p:ext>
            </p:extLst>
          </p:nvPr>
        </p:nvGraphicFramePr>
        <p:xfrm>
          <a:off x="5095765" y="1977336"/>
          <a:ext cx="3192924" cy="692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4" name="Equation" r:id="rId8" imgW="1765080" imgH="393480" progId="Equation.DSMT4">
                  <p:embed/>
                </p:oleObj>
              </mc:Choice>
              <mc:Fallback>
                <p:oleObj name="Equation" r:id="rId8" imgW="1765080" imgH="393480" progId="Equation.DSMT4">
                  <p:embed/>
                  <p:pic>
                    <p:nvPicPr>
                      <p:cNvPr id="6" name="Object 4">
                        <a:extLst>
                          <a:ext uri="{FF2B5EF4-FFF2-40B4-BE49-F238E27FC236}">
                            <a16:creationId xmlns:a16="http://schemas.microsoft.com/office/drawing/2014/main" id="{AAA4F664-A052-493A-8747-B580546E2F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765" y="1977336"/>
                        <a:ext cx="3192924" cy="6920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0975"/>
            <a:ext cx="1976467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Эффект</a:t>
            </a:r>
            <a:r>
              <a:rPr lang="ru-RU" sz="2000" dirty="0">
                <a:solidFill>
                  <a:srgbClr val="002060"/>
                </a:solidFill>
              </a:rPr>
              <a:t> </a:t>
            </a:r>
            <a:r>
              <a:rPr lang="ru-RU" sz="2000" b="1" dirty="0">
                <a:solidFill>
                  <a:srgbClr val="002060"/>
                </a:solidFill>
              </a:rPr>
              <a:t>Холла</a:t>
            </a:r>
            <a:r>
              <a:rPr lang="en-US" sz="2000" b="1" dirty="0">
                <a:solidFill>
                  <a:srgbClr val="002060"/>
                </a:solidFill>
              </a:rPr>
              <a:t> 1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7</a:t>
            </a:r>
          </a:p>
        </p:txBody>
      </p:sp>
      <p:pic>
        <p:nvPicPr>
          <p:cNvPr id="18434" name="Picture 2" descr="Разновидности эффекта Холла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650" y="882651"/>
            <a:ext cx="3711575" cy="211095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398" y="3009900"/>
            <a:ext cx="542925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Эффект Холла является продолжением </a:t>
            </a:r>
            <a:r>
              <a:rPr lang="ru-RU" b="1" dirty="0">
                <a:solidFill>
                  <a:srgbClr val="002060"/>
                </a:solidFill>
              </a:rPr>
              <a:t>силы Лоренца</a:t>
            </a:r>
            <a:r>
              <a:rPr lang="ru-RU" dirty="0">
                <a:solidFill>
                  <a:srgbClr val="002060"/>
                </a:solidFill>
              </a:rPr>
              <a:t>, которая описывает силу, действующую на заряженные частицы – такие как электрон – движущиеся в магнитном поле. Если магнитное поле направлено перпендикулярно направлению движения электронов, на электрон действует сила, которая перпендикулярна и направлению движения, и направлению магнитного поля.</a:t>
            </a:r>
          </a:p>
        </p:txBody>
      </p:sp>
      <p:pic>
        <p:nvPicPr>
          <p:cNvPr id="18436" name="Picture 4" descr="https://radioprog.ru/uploads/media/articles/0001/01/0057e855d7676fc334bf8211481c3911df61a62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5025" y="2249387"/>
            <a:ext cx="2561995" cy="181778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28949" y="495300"/>
            <a:ext cx="5981701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Эффект Холла </a:t>
            </a:r>
            <a:r>
              <a:rPr lang="ru-RU" dirty="0">
                <a:solidFill>
                  <a:srgbClr val="002060"/>
                </a:solidFill>
              </a:rPr>
              <a:t>— это возникновение в электрическом проводнике разности потенциалов (напряжения Холла) на краях образца, помещённого в поперечное магнитное поле, при протекании тока, перпендикулярного полю. </a:t>
            </a:r>
            <a:r>
              <a:rPr lang="ru-RU" dirty="0" err="1">
                <a:solidFill>
                  <a:srgbClr val="002060"/>
                </a:solidFill>
              </a:rPr>
              <a:t>Холловское</a:t>
            </a:r>
            <a:r>
              <a:rPr lang="ru-RU" dirty="0">
                <a:solidFill>
                  <a:srgbClr val="002060"/>
                </a:solidFill>
              </a:rPr>
              <a:t> напряжение пропорциональное магнитному полю и силе тока было обнаружено Эдвином Холлом в 1879 году и эффект получил его имя.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1558650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2408" y="309550"/>
            <a:ext cx="602840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Эффект</a:t>
            </a:r>
            <a:r>
              <a:rPr lang="ru-RU" sz="2000" dirty="0">
                <a:solidFill>
                  <a:srgbClr val="002060"/>
                </a:solidFill>
              </a:rPr>
              <a:t> </a:t>
            </a:r>
            <a:r>
              <a:rPr lang="ru-RU" sz="2000" b="1" dirty="0">
                <a:solidFill>
                  <a:srgbClr val="002060"/>
                </a:solidFill>
              </a:rPr>
              <a:t>Холла</a:t>
            </a:r>
            <a:r>
              <a:rPr lang="en-US" sz="2000" b="1" dirty="0">
                <a:solidFill>
                  <a:srgbClr val="002060"/>
                </a:solidFill>
              </a:rPr>
              <a:t> 2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485775" y="1422400"/>
          <a:ext cx="1600200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Equation" r:id="rId3" imgW="749160" imgH="419040" progId="Equation.DSMT4">
                  <p:embed/>
                </p:oleObj>
              </mc:Choice>
              <mc:Fallback>
                <p:oleObj name="Equation" r:id="rId3" imgW="749160" imgH="41904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" y="1422400"/>
                        <a:ext cx="1600200" cy="871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8625" y="2552700"/>
            <a:ext cx="4229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/>
            <a:r>
              <a:rPr lang="en-US" sz="1800" i="1" dirty="0">
                <a:solidFill>
                  <a:srgbClr val="002060"/>
                </a:solidFill>
              </a:rPr>
              <a:t>I</a:t>
            </a:r>
            <a:r>
              <a:rPr lang="en-US" sz="1400" dirty="0">
                <a:solidFill>
                  <a:srgbClr val="002060"/>
                </a:solidFill>
              </a:rPr>
              <a:t> - </a:t>
            </a:r>
            <a:r>
              <a:rPr lang="ru-RU" sz="1400" dirty="0">
                <a:solidFill>
                  <a:srgbClr val="002060"/>
                </a:solidFill>
              </a:rPr>
              <a:t>величина тока, протекающего через проводник;</a:t>
            </a:r>
          </a:p>
          <a:p>
            <a:pPr marL="400050" indent="-400050"/>
            <a:r>
              <a:rPr lang="ru-RU" sz="1800" i="1" dirty="0">
                <a:solidFill>
                  <a:srgbClr val="002060"/>
                </a:solidFill>
              </a:rPr>
              <a:t>B</a:t>
            </a:r>
            <a:r>
              <a:rPr lang="ru-RU" sz="1400" dirty="0">
                <a:solidFill>
                  <a:srgbClr val="002060"/>
                </a:solidFill>
              </a:rPr>
              <a:t> - магнитная индукция;</a:t>
            </a:r>
          </a:p>
          <a:p>
            <a:r>
              <a:rPr lang="ru-RU" sz="1800" i="1" dirty="0" err="1">
                <a:solidFill>
                  <a:srgbClr val="002060"/>
                </a:solidFill>
              </a:rPr>
              <a:t>e</a:t>
            </a:r>
            <a:r>
              <a:rPr lang="ru-RU" sz="1400" dirty="0">
                <a:solidFill>
                  <a:srgbClr val="002060"/>
                </a:solidFill>
              </a:rPr>
              <a:t> - элементарный заряд электрона;</a:t>
            </a:r>
          </a:p>
          <a:p>
            <a:r>
              <a:rPr lang="en-US" sz="1800" i="1" dirty="0">
                <a:solidFill>
                  <a:srgbClr val="002060"/>
                </a:solidFill>
              </a:rPr>
              <a:t>p</a:t>
            </a:r>
            <a:r>
              <a:rPr lang="ru-RU" sz="1400" dirty="0">
                <a:solidFill>
                  <a:srgbClr val="002060"/>
                </a:solidFill>
              </a:rPr>
              <a:t> - количество электронов в единице объема;</a:t>
            </a:r>
          </a:p>
          <a:p>
            <a:r>
              <a:rPr lang="ru-RU" sz="1800" i="1" dirty="0">
                <a:solidFill>
                  <a:srgbClr val="002060"/>
                </a:solidFill>
              </a:rPr>
              <a:t> </a:t>
            </a:r>
            <a:r>
              <a:rPr lang="en-US" sz="1800" i="1" dirty="0">
                <a:solidFill>
                  <a:srgbClr val="002060"/>
                </a:solidFill>
              </a:rPr>
              <a:t>t</a:t>
            </a:r>
            <a:r>
              <a:rPr lang="ru-RU" sz="1800" i="1" dirty="0">
                <a:solidFill>
                  <a:srgbClr val="002060"/>
                </a:solidFill>
              </a:rPr>
              <a:t> </a:t>
            </a:r>
            <a:r>
              <a:rPr lang="ru-RU" sz="1400" dirty="0">
                <a:solidFill>
                  <a:srgbClr val="002060"/>
                </a:solidFill>
              </a:rPr>
              <a:t>- толщина пластины.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8911" y="876061"/>
            <a:ext cx="19247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Напряжение Холла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39887" y="599062"/>
            <a:ext cx="538162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     Эффект Холла используется в различных датчиках,</a:t>
            </a:r>
          </a:p>
          <a:p>
            <a:r>
              <a:rPr lang="ru-RU" sz="1400" dirty="0">
                <a:solidFill>
                  <a:srgbClr val="002060"/>
                </a:solidFill>
              </a:rPr>
              <a:t>основанных на относительно простой связи между током, магнитным полем и напряжением.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    Такие датчики применяются для измерения тока, положения, скорости и напряженности магнитного поля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52950" y="2171700"/>
            <a:ext cx="42576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     Одно из главных преимуществ датчиков Холла заключается в электрической изоляции, которую в контексте проектирования схем и систем называют гальванической развязкой.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     Принцип гальванической развязки используется тогда, когда проект требует, чтобы две схемы связывались способом, предотвращающим любую возможность протекания между ними электрического тока.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1585168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voltiq.ru/wp-content/uploads/hall-sensor-ky-00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470" y="447039"/>
            <a:ext cx="3747770" cy="3747770"/>
          </a:xfrm>
          <a:prstGeom prst="rect">
            <a:avLst/>
          </a:prstGeom>
          <a:noFill/>
        </p:spPr>
      </p:pic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2408" y="309550"/>
            <a:ext cx="602840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</a:rPr>
              <a:t>Эффект</a:t>
            </a:r>
            <a:r>
              <a:rPr lang="ru-RU" sz="2000" dirty="0">
                <a:solidFill>
                  <a:srgbClr val="002060"/>
                </a:solidFill>
              </a:rPr>
              <a:t> </a:t>
            </a:r>
            <a:r>
              <a:rPr lang="ru-RU" sz="2000" b="1" dirty="0">
                <a:solidFill>
                  <a:srgbClr val="002060"/>
                </a:solidFill>
              </a:rPr>
              <a:t>Холла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3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pic>
        <p:nvPicPr>
          <p:cNvPr id="6" name="Picture 2" descr="Ключевой пример автомобильных датчиков магнитного поля на основе эффекта Холла: датчик скорости автомобиля (датчик ферромагнитного зубчатого ротора выходного вала коробки передач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5675" y="606426"/>
            <a:ext cx="3873500" cy="31052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485736" y="3990736"/>
            <a:ext cx="2848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Измерение скорости вращения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661" y="3724036"/>
            <a:ext cx="2848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Измерение напряженности магнитного поля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Физические основы построения датчиков</a:t>
            </a:r>
          </a:p>
        </p:txBody>
      </p:sp>
    </p:spTree>
    <p:extLst>
      <p:ext uri="{BB962C8B-B14F-4D97-AF65-F5344CB8AC3E}">
        <p14:creationId xmlns:p14="http://schemas.microsoft.com/office/powerpoint/2010/main" val="17490123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18408</TotalTime>
  <Words>1101</Words>
  <Application>Microsoft Office PowerPoint</Application>
  <PresentationFormat>Экран (16:9)</PresentationFormat>
  <Paragraphs>153</Paragraphs>
  <Slides>18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Times New Roman</vt:lpstr>
      <vt:lpstr>Arial Black</vt:lpstr>
      <vt:lpstr>Arial</vt:lpstr>
      <vt:lpstr>Calibri</vt:lpstr>
      <vt:lpstr>Stem Text Bold</vt:lpstr>
      <vt:lpstr>Stem Text</vt:lpstr>
      <vt:lpstr>Тема Office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960</cp:revision>
  <dcterms:created xsi:type="dcterms:W3CDTF">2019-09-27T08:18:31Z</dcterms:created>
  <dcterms:modified xsi:type="dcterms:W3CDTF">2024-06-04T13:38:28Z</dcterms:modified>
</cp:coreProperties>
</file>