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gif" ContentType="image/gif"/>
  <Default Extension="jp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media/image18.jpg" ContentType="image/jpeg"/>
  <Override PartName="/ppt/media/image19.jpg" ContentType="image/jpeg"/>
  <Override PartName="/ppt/media/image33.jpg" ContentType="image/jpeg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50" r:id="rId1"/>
  </p:sldMasterIdLst>
  <p:notesMasterIdLst>
    <p:notesMasterId r:id="rId18"/>
  </p:notesMasterIdLst>
  <p:handoutMasterIdLst>
    <p:handoutMasterId r:id="rId19"/>
  </p:handoutMasterIdLst>
  <p:sldIdLst>
    <p:sldId id="256" r:id="rId2"/>
    <p:sldId id="305" r:id="rId3"/>
    <p:sldId id="341" r:id="rId4"/>
    <p:sldId id="340" r:id="rId5"/>
    <p:sldId id="339" r:id="rId6"/>
    <p:sldId id="349" r:id="rId7"/>
    <p:sldId id="350" r:id="rId8"/>
    <p:sldId id="351" r:id="rId9"/>
    <p:sldId id="352" r:id="rId10"/>
    <p:sldId id="353" r:id="rId11"/>
    <p:sldId id="306" r:id="rId12"/>
    <p:sldId id="342" r:id="rId13"/>
    <p:sldId id="343" r:id="rId14"/>
    <p:sldId id="317" r:id="rId15"/>
    <p:sldId id="354" r:id="rId16"/>
    <p:sldId id="346" r:id="rId17"/>
  </p:sldIdLst>
  <p:sldSz cx="9144000" cy="5143500" type="screen16x9"/>
  <p:notesSz cx="6858000" cy="9144000"/>
  <p:embeddedFontLst>
    <p:embeddedFont>
      <p:font typeface="Arial Black" panose="020B0A04020102020204" pitchFamily="34" charset="0"/>
      <p:bold r:id="rId20"/>
    </p:embeddedFont>
    <p:embeddedFont>
      <p:font typeface="Calibri" panose="020F0502020204030204" pitchFamily="34" charset="0"/>
      <p:regular r:id="rId21"/>
      <p:bold r:id="rId22"/>
      <p:italic r:id="rId23"/>
      <p:boldItalic r:id="rId24"/>
    </p:embeddedFont>
    <p:embeddedFont>
      <p:font typeface="Trebuchet MS" panose="020B0603020202020204" pitchFamily="34" charset="0"/>
      <p:regular r:id="rId25"/>
      <p:bold r:id="rId26"/>
      <p:italic r:id="rId27"/>
      <p:boldItalic r:id="rId28"/>
    </p:embeddedFont>
  </p:embeddedFontLst>
  <p:defaultTextStyle>
    <a:defPPr>
      <a:defRPr lang="ru-RU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753" autoAdjust="0"/>
    <p:restoredTop sz="99811" autoAdjust="0"/>
  </p:normalViewPr>
  <p:slideViewPr>
    <p:cSldViewPr snapToGrid="0" showGuides="1">
      <p:cViewPr varScale="1">
        <p:scale>
          <a:sx n="114" d="100"/>
          <a:sy n="114" d="100"/>
        </p:scale>
        <p:origin x="739" y="11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26" Type="http://schemas.openxmlformats.org/officeDocument/2006/relationships/font" Target="fonts/font7.fntdata"/><Relationship Id="rId3" Type="http://schemas.openxmlformats.org/officeDocument/2006/relationships/slide" Target="slides/slide2.xml"/><Relationship Id="rId21" Type="http://schemas.openxmlformats.org/officeDocument/2006/relationships/font" Target="fonts/font2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6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1.fntdata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5.fntdata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4.fntdata"/><Relationship Id="rId28" Type="http://schemas.openxmlformats.org/officeDocument/2006/relationships/font" Target="fonts/font9.fntdata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3.fntdata"/><Relationship Id="rId27" Type="http://schemas.openxmlformats.org/officeDocument/2006/relationships/font" Target="fonts/font8.fntdata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C375B7-9DA5-4D65-977E-01EB4124F313}" type="datetimeFigureOut">
              <a:rPr lang="ru-RU" smtClean="0"/>
              <a:pPr/>
              <a:t>06.06.2024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4924C6-866B-4789-AFF8-563896E4730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7454598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B6EC85-257A-462B-ABEC-BE72767BC8FC}" type="datetimeFigureOut">
              <a:rPr lang="ru-RU" smtClean="0"/>
              <a:pPr/>
              <a:t>06.06.2024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C3295C-3031-414B-9B37-70CFE81E608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3125904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79305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77907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77907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779073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77907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Текст 9"/>
          <p:cNvSpPr>
            <a:spLocks noGrp="1"/>
          </p:cNvSpPr>
          <p:nvPr>
            <p:ph type="body" sz="quarter" idx="10"/>
          </p:nvPr>
        </p:nvSpPr>
        <p:spPr>
          <a:xfrm>
            <a:off x="571472" y="357172"/>
            <a:ext cx="5857894" cy="914400"/>
          </a:xfrm>
          <a:prstGeom prst="rect">
            <a:avLst/>
          </a:prstGeom>
        </p:spPr>
        <p:txBody>
          <a:bodyPr/>
          <a:lstStyle>
            <a:lvl1pPr marL="88900" indent="-88900">
              <a:buSzPct val="120000"/>
              <a:buFontTx/>
              <a:buBlip>
                <a:blip r:embed="rId2"/>
              </a:buBlip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542925" indent="-85725">
              <a:buSzPct val="120000"/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87425" indent="-73025">
              <a:buSzPct val="120000"/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520825" indent="-88900">
              <a:buSzPct val="120000"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85950" indent="-88900">
              <a:buSzPct val="120000"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37861787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486092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 userDrawn="1"/>
        </p:nvSpPr>
        <p:spPr>
          <a:xfrm>
            <a:off x="0" y="4714889"/>
            <a:ext cx="9144000" cy="428628"/>
          </a:xfrm>
          <a:prstGeom prst="rect">
            <a:avLst/>
          </a:prstGeom>
          <a:solidFill>
            <a:srgbClr val="03491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8215338" y="4857768"/>
            <a:ext cx="857256" cy="142876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r>
              <a:rPr lang="en-US" sz="1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www.nstu.ru</a:t>
            </a:r>
            <a:endParaRPr lang="ru-RU" sz="1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Прямоугольник 8"/>
          <p:cNvSpPr/>
          <p:nvPr userDrawn="1"/>
        </p:nvSpPr>
        <p:spPr>
          <a:xfrm>
            <a:off x="0" y="0"/>
            <a:ext cx="9144000" cy="21429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Arial" panose="020B0604020202020204" pitchFamily="34" charset="0"/>
            </a:endParaRPr>
          </a:p>
        </p:txBody>
      </p:sp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4835513"/>
            <a:ext cx="465132" cy="187381"/>
          </a:xfrm>
          <a:prstGeom prst="rect">
            <a:avLst/>
          </a:prstGeom>
        </p:spPr>
      </p:pic>
      <p:sp>
        <p:nvSpPr>
          <p:cNvPr id="2" name="Номер слайда 1"/>
          <p:cNvSpPr>
            <a:spLocks noGrp="1"/>
          </p:cNvSpPr>
          <p:nvPr>
            <p:ph type="sldNum" sz="quarter" idx="4"/>
          </p:nvPr>
        </p:nvSpPr>
        <p:spPr>
          <a:xfrm>
            <a:off x="8427720" y="340043"/>
            <a:ext cx="644874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srgbClr val="002060"/>
                </a:solidFill>
              </a:rPr>
              <a:t>÷</a:t>
            </a:r>
            <a:fld id="{A147680F-F86F-469F-AD92-2EC1F3C512C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593453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62" r:id="rId2"/>
  </p:sldLayoutIdLst>
  <p:hf sldNum="0"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gi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143504" y="0"/>
            <a:ext cx="4000496" cy="2142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Arial" panose="020B060402020202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143504" y="4714890"/>
            <a:ext cx="4000496" cy="4286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Arial" panose="020B0604020202020204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 flipH="1">
            <a:off x="0" y="0"/>
            <a:ext cx="5144400" cy="5143500"/>
          </a:xfrm>
          <a:prstGeom prst="rect">
            <a:avLst/>
          </a:prstGeom>
          <a:solidFill>
            <a:srgbClr val="03491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500700" y="3357569"/>
            <a:ext cx="3353290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200" b="1" dirty="0">
                <a:latin typeface="Arial" panose="020B0604020202020204" pitchFamily="34" charset="0"/>
                <a:ea typeface="Stem Text Bold" pitchFamily="34" charset="-52"/>
                <a:cs typeface="Arial" panose="020B0604020202020204" pitchFamily="34" charset="0"/>
              </a:rPr>
              <a:t>Гаврилов</a:t>
            </a:r>
          </a:p>
          <a:p>
            <a:r>
              <a:rPr lang="ru-RU" sz="2200" b="1" dirty="0">
                <a:latin typeface="Arial" panose="020B0604020202020204" pitchFamily="34" charset="0"/>
                <a:ea typeface="Stem Text Bold" pitchFamily="34" charset="-52"/>
                <a:cs typeface="Arial" panose="020B0604020202020204" pitchFamily="34" charset="0"/>
              </a:rPr>
              <a:t>Алексей Борисович</a:t>
            </a:r>
          </a:p>
          <a:p>
            <a:endParaRPr lang="ru-RU" sz="2000" i="1" dirty="0">
              <a:latin typeface="Arial Black" panose="020B0A04020102020204" pitchFamily="34" charset="0"/>
              <a:ea typeface="Stem Text Bold" pitchFamily="34" charset="-52"/>
              <a:cs typeface="Arial" pitchFamily="34" charset="0"/>
            </a:endParaRPr>
          </a:p>
          <a:p>
            <a:r>
              <a:rPr lang="ru-RU" sz="1600" i="1" dirty="0">
                <a:latin typeface="Arial" panose="020B0604020202020204" pitchFamily="34" charset="0"/>
                <a:ea typeface="Stem Text" pitchFamily="34" charset="-52"/>
                <a:cs typeface="Arial" panose="020B0604020202020204" pitchFamily="34" charset="0"/>
              </a:rPr>
              <a:t>К.т.н.,  Кафедра «Автоматика»</a:t>
            </a:r>
          </a:p>
        </p:txBody>
      </p:sp>
      <p:sp>
        <p:nvSpPr>
          <p:cNvPr id="9" name="Подзаголовок 2"/>
          <p:cNvSpPr txBox="1">
            <a:spLocks/>
          </p:cNvSpPr>
          <p:nvPr/>
        </p:nvSpPr>
        <p:spPr>
          <a:xfrm>
            <a:off x="5500694" y="1857371"/>
            <a:ext cx="1143008" cy="4286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2000" dirty="0">
                <a:latin typeface="Arial" panose="020B0604020202020204" pitchFamily="34" charset="0"/>
                <a:ea typeface="Stem Text" pitchFamily="34" charset="-52"/>
                <a:cs typeface="Arial" panose="020B0604020202020204" pitchFamily="34" charset="0"/>
              </a:rPr>
              <a:t>n</a:t>
            </a:r>
            <a:r>
              <a:rPr kumimoji="0" lang="en-US" sz="20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Stem Text" pitchFamily="34" charset="-52"/>
                <a:cs typeface="Arial" panose="020B0604020202020204" pitchFamily="34" charset="0"/>
              </a:rPr>
              <a:t>stu.ru</a:t>
            </a:r>
            <a:endParaRPr kumimoji="0" lang="ru-RU" sz="20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 panose="020B0604020202020204" pitchFamily="34" charset="0"/>
              <a:ea typeface="Stem Text" pitchFamily="34" charset="-52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500696" y="1190145"/>
            <a:ext cx="326724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>
                <a:latin typeface="Arial" panose="020B0604020202020204" pitchFamily="34" charset="0"/>
                <a:ea typeface="Stem Text" pitchFamily="34" charset="-52"/>
                <a:cs typeface="Arial" panose="020B0604020202020204" pitchFamily="34" charset="0"/>
              </a:rPr>
              <a:t>Новосибирский государственный</a:t>
            </a:r>
          </a:p>
          <a:p>
            <a:r>
              <a:rPr lang="ru-RU" sz="1400" dirty="0">
                <a:latin typeface="Arial" panose="020B0604020202020204" pitchFamily="34" charset="0"/>
                <a:ea typeface="Stem Text" pitchFamily="34" charset="-52"/>
                <a:cs typeface="Arial" panose="020B0604020202020204" pitchFamily="34" charset="0"/>
              </a:rPr>
              <a:t>технический университет НЭТИ</a:t>
            </a:r>
          </a:p>
          <a:p>
            <a:endParaRPr lang="ru-RU" sz="1400" dirty="0">
              <a:latin typeface="Arial" panose="020B0604020202020204" pitchFamily="34" charset="0"/>
              <a:ea typeface="Stem Text" pitchFamily="34" charset="-52"/>
              <a:cs typeface="Arial" panose="020B0604020202020204" pitchFamily="34" charset="0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12" y="406873"/>
            <a:ext cx="1608381" cy="652709"/>
          </a:xfrm>
          <a:prstGeom prst="rect">
            <a:avLst/>
          </a:prstGeom>
        </p:spPr>
      </p:pic>
      <p:sp>
        <p:nvSpPr>
          <p:cNvPr id="12" name="Заголовок 1">
            <a:extLst>
              <a:ext uri="{FF2B5EF4-FFF2-40B4-BE49-F238E27FC236}">
                <a16:creationId xmlns:a16="http://schemas.microsoft.com/office/drawing/2014/main" id="{349AB7AD-2610-4856-97A2-E9C2F5E7C5C2}"/>
              </a:ext>
            </a:extLst>
          </p:cNvPr>
          <p:cNvSpPr txBox="1">
            <a:spLocks/>
          </p:cNvSpPr>
          <p:nvPr/>
        </p:nvSpPr>
        <p:spPr>
          <a:xfrm>
            <a:off x="280733" y="214287"/>
            <a:ext cx="4684621" cy="4714908"/>
          </a:xfrm>
          <a:prstGeom prst="rect">
            <a:avLst/>
          </a:prstGeom>
        </p:spPr>
        <p:txBody>
          <a:bodyPr vert="horz" lIns="0" tIns="45720" rIns="91440" bIns="45720" rtlCol="0" anchor="t">
            <a:normAutofit fontScale="97500"/>
          </a:bodyPr>
          <a:lstStyle/>
          <a:p>
            <a:pPr defTabSz="914400">
              <a:spcBef>
                <a:spcPct val="0"/>
              </a:spcBef>
              <a:defRPr/>
            </a:pPr>
            <a:r>
              <a:rPr lang="ru-RU" sz="3600" b="1" dirty="0">
                <a:solidFill>
                  <a:schemeClr val="bg1"/>
                </a:solidFill>
                <a:latin typeface="Arial" panose="020B0604020202020204" pitchFamily="34" charset="0"/>
                <a:ea typeface="Stem Text Bold" pitchFamily="34" charset="-52"/>
                <a:cs typeface="Arial" panose="020B0604020202020204" pitchFamily="34" charset="0"/>
              </a:rPr>
              <a:t>Динамические измерения</a:t>
            </a:r>
            <a:endParaRPr lang="en-US" sz="3600" b="1" dirty="0">
              <a:solidFill>
                <a:schemeClr val="bg1"/>
              </a:solidFill>
              <a:latin typeface="Arial" panose="020B0604020202020204" pitchFamily="34" charset="0"/>
              <a:ea typeface="Stem Text Bold" pitchFamily="34" charset="-52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600" b="1" i="0" u="none" strike="noStrike" kern="1200" cap="none" spc="0" normalizeH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Stem Text Bold" pitchFamily="34" charset="-52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3600" b="1" baseline="0" dirty="0">
              <a:solidFill>
                <a:schemeClr val="bg1"/>
              </a:solidFill>
              <a:latin typeface="Arial" panose="020B0604020202020204" pitchFamily="34" charset="0"/>
              <a:ea typeface="Stem Text Bold" pitchFamily="34" charset="-52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baseline="0" dirty="0">
              <a:solidFill>
                <a:schemeClr val="bg1"/>
              </a:solidFill>
              <a:latin typeface="Arial" panose="020B0604020202020204" pitchFamily="34" charset="0"/>
              <a:ea typeface="Stem Text Bold" pitchFamily="34" charset="-52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800" dirty="0">
                <a:solidFill>
                  <a:schemeClr val="bg1"/>
                </a:solidFill>
                <a:latin typeface="Arial" panose="020B0604020202020204" pitchFamily="34" charset="0"/>
                <a:ea typeface="Stem Text Bold" pitchFamily="34" charset="-52"/>
                <a:cs typeface="Arial" panose="020B0604020202020204" pitchFamily="34" charset="0"/>
              </a:rPr>
              <a:t>Датчики систем автоматики</a:t>
            </a:r>
          </a:p>
        </p:txBody>
      </p:sp>
    </p:spTree>
    <p:extLst>
      <p:ext uri="{BB962C8B-B14F-4D97-AF65-F5344CB8AC3E}">
        <p14:creationId xmlns:p14="http://schemas.microsoft.com/office/powerpoint/2010/main" val="74189923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s://rusautomation.ru/thumb/2/b_18CjC_LsMaHmrIO3B7Ug/r/d/tipy-sredstv-izmereniya-rashoda-zhidkosti5.png">
            <a:extLst>
              <a:ext uri="{FF2B5EF4-FFF2-40B4-BE49-F238E27FC236}">
                <a16:creationId xmlns:a16="http://schemas.microsoft.com/office/drawing/2014/main" id="{94214B65-4B2B-49DA-B2D4-6DAC190534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812" y="1308955"/>
            <a:ext cx="3992975" cy="2664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8F8E96F6-9DD8-4C94-B0DB-9E8E0B6FCC12}"/>
              </a:ext>
            </a:extLst>
          </p:cNvPr>
          <p:cNvSpPr txBox="1"/>
          <p:nvPr/>
        </p:nvSpPr>
        <p:spPr>
          <a:xfrm>
            <a:off x="357158" y="0"/>
            <a:ext cx="2108951" cy="20803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lvl="0" defTabSz="914400">
              <a:spcBef>
                <a:spcPct val="0"/>
              </a:spcBef>
              <a:defRPr/>
            </a:pPr>
            <a:r>
              <a:rPr lang="ru-RU" sz="1200" dirty="0">
                <a:solidFill>
                  <a:srgbClr val="002060"/>
                </a:solidFill>
                <a:latin typeface="Arial" panose="020B0604020202020204" pitchFamily="34" charset="0"/>
                <a:ea typeface="Stem Text Bold" pitchFamily="34" charset="-52"/>
                <a:cs typeface="Arial" panose="020B0604020202020204" pitchFamily="34" charset="0"/>
              </a:rPr>
              <a:t>Датчики систем автоматики</a:t>
            </a: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51607179-7687-46B4-BE3F-3E443BC4D10A}"/>
              </a:ext>
            </a:extLst>
          </p:cNvPr>
          <p:cNvSpPr/>
          <p:nvPr/>
        </p:nvSpPr>
        <p:spPr>
          <a:xfrm>
            <a:off x="295836" y="530823"/>
            <a:ext cx="360381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>
                <a:solidFill>
                  <a:srgbClr val="1516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Электромагнитные расходомеры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ru-RU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A2BDE46-4DD7-4C5D-B40C-26C627CFC346}"/>
              </a:ext>
            </a:extLst>
          </p:cNvPr>
          <p:cNvSpPr txBox="1"/>
          <p:nvPr/>
        </p:nvSpPr>
        <p:spPr>
          <a:xfrm>
            <a:off x="8770620" y="-49870"/>
            <a:ext cx="3733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400" dirty="0"/>
              <a:t>10</a:t>
            </a:r>
          </a:p>
        </p:txBody>
      </p:sp>
      <p:pic>
        <p:nvPicPr>
          <p:cNvPr id="1026" name="Picture 2" descr="https://www.logikamarket.ru/upload/iblock/626/ADMAG-AXR.jpg">
            <a:extLst>
              <a:ext uri="{FF2B5EF4-FFF2-40B4-BE49-F238E27FC236}">
                <a16:creationId xmlns:a16="http://schemas.microsoft.com/office/drawing/2014/main" id="{34B8FD99-F434-4DA8-8D44-6E7A2B0733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7083" y="976647"/>
            <a:ext cx="2505262" cy="30641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24812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50478" y="258115"/>
            <a:ext cx="8558242" cy="400110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lvl="0" indent="252413" defTabSz="914400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Глобальная система позиционирования 1</a:t>
            </a:r>
          </a:p>
        </p:txBody>
      </p:sp>
      <p:sp>
        <p:nvSpPr>
          <p:cNvPr id="81008" name="AutoShape 112" descr="\Delta ={\begin{vmatrix}a&amp;c\\b&amp;d\end{vmatrix}}=ad-bc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9" name="TextBox 38"/>
          <p:cNvSpPr txBox="1"/>
          <p:nvPr/>
        </p:nvSpPr>
        <p:spPr>
          <a:xfrm>
            <a:off x="8770620" y="-49870"/>
            <a:ext cx="3733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400" dirty="0"/>
              <a:t>11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81000" y="724700"/>
            <a:ext cx="8485909" cy="7232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1400" dirty="0">
                <a:solidFill>
                  <a:srgbClr val="002060"/>
                </a:solidFill>
                <a:cs typeface="Arial" pitchFamily="34" charset="0"/>
              </a:rPr>
              <a:t>Глобальная система позиционирования</a:t>
            </a:r>
            <a:r>
              <a:rPr lang="en-US" sz="1400" dirty="0">
                <a:solidFill>
                  <a:srgbClr val="002060"/>
                </a:solidFill>
                <a:cs typeface="Arial" pitchFamily="34" charset="0"/>
              </a:rPr>
              <a:t> – </a:t>
            </a:r>
            <a:r>
              <a:rPr lang="ru-RU" sz="1400" dirty="0">
                <a:solidFill>
                  <a:srgbClr val="002060"/>
                </a:solidFill>
                <a:cs typeface="Arial" pitchFamily="34" charset="0"/>
              </a:rPr>
              <a:t>это</a:t>
            </a:r>
            <a:r>
              <a:rPr lang="ru-RU" sz="1400" dirty="0">
                <a:solidFill>
                  <a:srgbClr val="002060"/>
                </a:solidFill>
              </a:rPr>
              <a:t> спутниковая система навигации, обеспечивающая </a:t>
            </a:r>
            <a:r>
              <a:rPr lang="ru-RU" dirty="0">
                <a:solidFill>
                  <a:srgbClr val="002060"/>
                </a:solidFill>
              </a:rPr>
              <a:t>измерение расстояния, времени и определяющая местоположение во всемирной системе координат. Позволяет почти при любой погоде определять местоположение в любом месте Земли и околоземного космического пространства</a:t>
            </a:r>
          </a:p>
        </p:txBody>
      </p:sp>
      <p:pic>
        <p:nvPicPr>
          <p:cNvPr id="12" name="Picture 2" descr="https://www.euromobile.ru/upload/iblock/f8a/%D0%BA%D0%BE%D0%BE%D1%80%D0%B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0375" y="1673139"/>
            <a:ext cx="5176467" cy="2596861"/>
          </a:xfrm>
          <a:prstGeom prst="rect">
            <a:avLst/>
          </a:prstGeom>
          <a:noFill/>
        </p:spPr>
      </p:pic>
      <p:pic>
        <p:nvPicPr>
          <p:cNvPr id="10" name="Picture 2" descr="https://upload.wikimedia.org/wikipedia/commons/9/9c/ConstellationGPS.gif">
            <a:extLst>
              <a:ext uri="{FF2B5EF4-FFF2-40B4-BE49-F238E27FC236}">
                <a16:creationId xmlns:a16="http://schemas.microsoft.com/office/drawing/2014/main" id="{82E3E417-EAFF-4A15-8FAA-3DDA356892D2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1809" y="1920472"/>
            <a:ext cx="2936911" cy="2349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3EC061C0-9A24-4DFD-AD51-0B078022769C}"/>
              </a:ext>
            </a:extLst>
          </p:cNvPr>
          <p:cNvSpPr txBox="1"/>
          <p:nvPr/>
        </p:nvSpPr>
        <p:spPr>
          <a:xfrm>
            <a:off x="357158" y="0"/>
            <a:ext cx="2108951" cy="20803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lvl="0" defTabSz="914400">
              <a:spcBef>
                <a:spcPct val="0"/>
              </a:spcBef>
              <a:defRPr/>
            </a:pPr>
            <a:r>
              <a:rPr lang="ru-RU" sz="1200" dirty="0">
                <a:solidFill>
                  <a:srgbClr val="002060"/>
                </a:solidFill>
                <a:latin typeface="Arial" panose="020B0604020202020204" pitchFamily="34" charset="0"/>
                <a:ea typeface="Stem Text Bold" pitchFamily="34" charset="-52"/>
                <a:cs typeface="Arial" panose="020B0604020202020204" pitchFamily="34" charset="0"/>
              </a:rPr>
              <a:t>Датчики систем автоматики</a:t>
            </a:r>
          </a:p>
        </p:txBody>
      </p:sp>
    </p:spTree>
    <p:extLst>
      <p:ext uri="{BB962C8B-B14F-4D97-AF65-F5344CB8AC3E}">
        <p14:creationId xmlns:p14="http://schemas.microsoft.com/office/powerpoint/2010/main" val="41706035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50478" y="258115"/>
            <a:ext cx="8558242" cy="400110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lvl="0" indent="252413" defTabSz="914400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Глобальная система позиционирования 2</a:t>
            </a:r>
          </a:p>
        </p:txBody>
      </p:sp>
      <p:sp>
        <p:nvSpPr>
          <p:cNvPr id="81008" name="AutoShape 112" descr="\Delta ={\begin{vmatrix}a&amp;c\\b&amp;d\end{vmatrix}}=ad-bc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9" name="TextBox 38"/>
          <p:cNvSpPr txBox="1"/>
          <p:nvPr/>
        </p:nvSpPr>
        <p:spPr>
          <a:xfrm>
            <a:off x="8770620" y="-49870"/>
            <a:ext cx="3733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400" dirty="0"/>
              <a:t>12</a:t>
            </a:r>
          </a:p>
        </p:txBody>
      </p:sp>
      <p:pic>
        <p:nvPicPr>
          <p:cNvPr id="9" name="Рисунок 8" descr="эра-глонасс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909" y="1336964"/>
            <a:ext cx="4129694" cy="2751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3492" name="AutoShape 4" descr="https://amastercar.ru/articles/img/glonass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3495" name="Picture 7" descr="GPS: Что это такое и зачем нужен? - МСС Глонасс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6520" y="1295400"/>
            <a:ext cx="4470399" cy="2909454"/>
          </a:xfrm>
          <a:prstGeom prst="rect">
            <a:avLst/>
          </a:prstGeom>
          <a:noFill/>
        </p:spPr>
      </p:pic>
      <p:sp>
        <p:nvSpPr>
          <p:cNvPr id="14" name="TextBox 13"/>
          <p:cNvSpPr txBox="1"/>
          <p:nvPr/>
        </p:nvSpPr>
        <p:spPr>
          <a:xfrm>
            <a:off x="436418" y="637308"/>
            <a:ext cx="8603672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002060"/>
                </a:solidFill>
              </a:rPr>
              <a:t>Отслеживание местоположения стационарных и перемещающихся объектов — основная практическая функция системы. Ее можно применять для определения местоположения пользователей, находящихся в местах, где не работают мобильные телефоны.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D419A7D-24F1-4740-B527-333D0AB9FE30}"/>
              </a:ext>
            </a:extLst>
          </p:cNvPr>
          <p:cNvSpPr txBox="1"/>
          <p:nvPr/>
        </p:nvSpPr>
        <p:spPr>
          <a:xfrm>
            <a:off x="357158" y="0"/>
            <a:ext cx="2108951" cy="20803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lvl="0" defTabSz="914400">
              <a:spcBef>
                <a:spcPct val="0"/>
              </a:spcBef>
              <a:defRPr/>
            </a:pPr>
            <a:r>
              <a:rPr lang="ru-RU" sz="1200" dirty="0">
                <a:solidFill>
                  <a:srgbClr val="002060"/>
                </a:solidFill>
                <a:latin typeface="Arial" panose="020B0604020202020204" pitchFamily="34" charset="0"/>
                <a:ea typeface="Stem Text Bold" pitchFamily="34" charset="-52"/>
                <a:cs typeface="Arial" panose="020B0604020202020204" pitchFamily="34" charset="0"/>
              </a:rPr>
              <a:t>Датчики систем автоматики</a:t>
            </a:r>
          </a:p>
        </p:txBody>
      </p:sp>
    </p:spTree>
    <p:extLst>
      <p:ext uri="{BB962C8B-B14F-4D97-AF65-F5344CB8AC3E}">
        <p14:creationId xmlns:p14="http://schemas.microsoft.com/office/powerpoint/2010/main" val="41706035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57158" y="329466"/>
            <a:ext cx="4954430" cy="400110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Поверка приемников </a:t>
            </a:r>
            <a:r>
              <a:rPr lang="en-US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GPS/</a:t>
            </a:r>
            <a:r>
              <a:rPr 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ГЛОНАСС</a:t>
            </a:r>
            <a:endParaRPr lang="ru-RU" sz="20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1008" name="AutoShape 112" descr="\Delta ={\begin{vmatrix}a&amp;c\\b&amp;d\end{vmatrix}}=ad-bc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8770620" y="-49870"/>
            <a:ext cx="3733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400" dirty="0"/>
              <a:t>13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70164" y="745966"/>
            <a:ext cx="8693727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Полигон пространственный эталонный предназначен для хранения и передачи размера единиц длины и плоского угла рабочим средствам измерений - навигационной и геодезической аппаратуры потребителей космических навигационных систем</a:t>
            </a:r>
          </a:p>
        </p:txBody>
      </p:sp>
      <p:pic>
        <p:nvPicPr>
          <p:cNvPr id="66563" name="Picture 3" descr="C:\Users\GavrilaMaster\ДФВ3005\Лекция8\Полигон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47631" y="1330036"/>
            <a:ext cx="3148329" cy="3248891"/>
          </a:xfrm>
          <a:prstGeom prst="rect">
            <a:avLst/>
          </a:prstGeom>
          <a:noFill/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044BA33E-987E-45B1-BC9F-B1C3AA3B3A9C}"/>
              </a:ext>
            </a:extLst>
          </p:cNvPr>
          <p:cNvSpPr txBox="1"/>
          <p:nvPr/>
        </p:nvSpPr>
        <p:spPr>
          <a:xfrm>
            <a:off x="357158" y="0"/>
            <a:ext cx="2108951" cy="20803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lvl="0" defTabSz="914400">
              <a:spcBef>
                <a:spcPct val="0"/>
              </a:spcBef>
              <a:defRPr/>
            </a:pPr>
            <a:r>
              <a:rPr lang="ru-RU" sz="1200" dirty="0">
                <a:solidFill>
                  <a:srgbClr val="002060"/>
                </a:solidFill>
                <a:latin typeface="Arial" panose="020B0604020202020204" pitchFamily="34" charset="0"/>
                <a:ea typeface="Stem Text Bold" pitchFamily="34" charset="-52"/>
                <a:cs typeface="Arial" panose="020B0604020202020204" pitchFamily="34" charset="0"/>
              </a:rPr>
              <a:t>Датчики систем автоматики</a:t>
            </a:r>
          </a:p>
        </p:txBody>
      </p:sp>
      <p:pic>
        <p:nvPicPr>
          <p:cNvPr id="2050" name="Picture 2" descr="https://all-pribors.ru/pics/original/81551-21-0001.jpg">
            <a:extLst>
              <a:ext uri="{FF2B5EF4-FFF2-40B4-BE49-F238E27FC236}">
                <a16:creationId xmlns:a16="http://schemas.microsoft.com/office/drawing/2014/main" id="{EE59178D-A37D-46C2-89F9-8FDBFD4AF8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9015" y="1477937"/>
            <a:ext cx="3267355" cy="27654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A76390F1-2AC6-4D2B-ACF2-DC01B3B7A2EB}"/>
              </a:ext>
            </a:extLst>
          </p:cNvPr>
          <p:cNvSpPr/>
          <p:nvPr/>
        </p:nvSpPr>
        <p:spPr>
          <a:xfrm>
            <a:off x="1091357" y="4271150"/>
            <a:ext cx="274950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u="sng" dirty="0">
                <a:solidFill>
                  <a:srgbClr val="002060"/>
                </a:solidFill>
              </a:rPr>
              <a:t>Пункт эталонного базиса</a:t>
            </a:r>
          </a:p>
        </p:txBody>
      </p:sp>
    </p:spTree>
    <p:extLst>
      <p:ext uri="{BB962C8B-B14F-4D97-AF65-F5344CB8AC3E}">
        <p14:creationId xmlns:p14="http://schemas.microsoft.com/office/powerpoint/2010/main" val="341790072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57158" y="357175"/>
            <a:ext cx="4676018" cy="400110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ru-RU" sz="2000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Энкодер</a:t>
            </a:r>
            <a:endParaRPr lang="ru-RU" sz="20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1008" name="AutoShape 112" descr="\Delta ={\begin{vmatrix}a&amp;c\\b&amp;d\end{vmatrix}}=ad-bc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8770620" y="-49870"/>
            <a:ext cx="3733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400" dirty="0"/>
              <a:t>14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29565" y="849876"/>
            <a:ext cx="7920817" cy="3000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u="sng" dirty="0" err="1">
                <a:solidFill>
                  <a:srgbClr val="002060"/>
                </a:solidFill>
              </a:rPr>
              <a:t>Энкодер</a:t>
            </a:r>
            <a:r>
              <a:rPr lang="ru-RU" dirty="0">
                <a:solidFill>
                  <a:srgbClr val="002060"/>
                </a:solidFill>
              </a:rPr>
              <a:t> - датчик преобразования угловых положений или линейных перемещений в цифровой сигнал. </a:t>
            </a:r>
          </a:p>
        </p:txBody>
      </p:sp>
      <p:pic>
        <p:nvPicPr>
          <p:cNvPr id="13" name="Рисунок 12" descr="Схема считывания сигналов в абсолютном энкодере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8089" y="1627910"/>
            <a:ext cx="3702627" cy="2861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1" name="Picture 3" descr="C:\Users\GavrilaMaster\ДФВ3005\Лекция8\Энкодер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19362" y="1428029"/>
            <a:ext cx="3112366" cy="2943871"/>
          </a:xfrm>
          <a:prstGeom prst="rect">
            <a:avLst/>
          </a:prstGeom>
          <a:noFill/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7CA6B0DA-19F4-4B7C-B352-DDFBB1D6A9C8}"/>
              </a:ext>
            </a:extLst>
          </p:cNvPr>
          <p:cNvSpPr txBox="1"/>
          <p:nvPr/>
        </p:nvSpPr>
        <p:spPr>
          <a:xfrm>
            <a:off x="357158" y="0"/>
            <a:ext cx="2108951" cy="20803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lvl="0" defTabSz="914400">
              <a:spcBef>
                <a:spcPct val="0"/>
              </a:spcBef>
              <a:defRPr/>
            </a:pPr>
            <a:r>
              <a:rPr lang="ru-RU" sz="1200" dirty="0">
                <a:solidFill>
                  <a:srgbClr val="002060"/>
                </a:solidFill>
                <a:latin typeface="Arial" panose="020B0604020202020204" pitchFamily="34" charset="0"/>
                <a:ea typeface="Stem Text Bold" pitchFamily="34" charset="-52"/>
                <a:cs typeface="Arial" panose="020B0604020202020204" pitchFamily="34" charset="0"/>
              </a:rPr>
              <a:t>Датчики систем автоматики</a:t>
            </a:r>
          </a:p>
        </p:txBody>
      </p:sp>
    </p:spTree>
    <p:extLst>
      <p:ext uri="{BB962C8B-B14F-4D97-AF65-F5344CB8AC3E}">
        <p14:creationId xmlns:p14="http://schemas.microsoft.com/office/powerpoint/2010/main" val="341790072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4278705E-4A53-44B1-9863-C83C3EDD3E4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5664" y="954741"/>
            <a:ext cx="6532672" cy="349623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80D915A-517B-4B94-8143-A810C7B6BB9E}"/>
              </a:ext>
            </a:extLst>
          </p:cNvPr>
          <p:cNvSpPr txBox="1"/>
          <p:nvPr/>
        </p:nvSpPr>
        <p:spPr>
          <a:xfrm>
            <a:off x="357158" y="0"/>
            <a:ext cx="2108951" cy="20803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lvl="0" defTabSz="914400">
              <a:spcBef>
                <a:spcPct val="0"/>
              </a:spcBef>
              <a:defRPr/>
            </a:pPr>
            <a:r>
              <a:rPr lang="ru-RU" sz="1200" dirty="0">
                <a:solidFill>
                  <a:srgbClr val="002060"/>
                </a:solidFill>
                <a:latin typeface="Arial" panose="020B0604020202020204" pitchFamily="34" charset="0"/>
                <a:ea typeface="Stem Text Bold" pitchFamily="34" charset="-52"/>
                <a:cs typeface="Arial" panose="020B0604020202020204" pitchFamily="34" charset="0"/>
              </a:rPr>
              <a:t>Датчики систем автоматики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3EB5D16-E5C0-4F2E-91DF-0EC7A0760BEA}"/>
              </a:ext>
            </a:extLst>
          </p:cNvPr>
          <p:cNvSpPr txBox="1"/>
          <p:nvPr/>
        </p:nvSpPr>
        <p:spPr>
          <a:xfrm>
            <a:off x="410946" y="381334"/>
            <a:ext cx="2567578" cy="400110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Выбор датчиков 1</a:t>
            </a:r>
            <a:endParaRPr lang="ru-RU" sz="20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531A151-ACDA-4AA7-9D61-84F3AE2504D2}"/>
              </a:ext>
            </a:extLst>
          </p:cNvPr>
          <p:cNvSpPr txBox="1"/>
          <p:nvPr/>
        </p:nvSpPr>
        <p:spPr>
          <a:xfrm>
            <a:off x="8770620" y="-49870"/>
            <a:ext cx="3733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400" dirty="0"/>
              <a:t>15</a:t>
            </a:r>
          </a:p>
        </p:txBody>
      </p:sp>
    </p:spTree>
    <p:extLst>
      <p:ext uri="{BB962C8B-B14F-4D97-AF65-F5344CB8AC3E}">
        <p14:creationId xmlns:p14="http://schemas.microsoft.com/office/powerpoint/2010/main" val="410631715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F13E5349-6E84-406E-86C5-834D5613E337}"/>
              </a:ext>
            </a:extLst>
          </p:cNvPr>
          <p:cNvSpPr/>
          <p:nvPr/>
        </p:nvSpPr>
        <p:spPr>
          <a:xfrm>
            <a:off x="357158" y="973653"/>
            <a:ext cx="5539378" cy="36945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ru-RU" sz="1400" dirty="0">
                <a:solidFill>
                  <a:srgbClr val="002060"/>
                </a:solidFill>
              </a:rPr>
              <a:t>В общем случае, перед тем как приступить к разработке или выбору детектора (датчика), необходимо ответить на ряд вопросов:</a:t>
            </a: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ru-RU" sz="1400" dirty="0">
                <a:solidFill>
                  <a:srgbClr val="002060"/>
                </a:solidFill>
              </a:rPr>
              <a:t>Величина и тип измеряемых величин;</a:t>
            </a: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ru-RU" sz="1400" dirty="0">
                <a:solidFill>
                  <a:srgbClr val="002060"/>
                </a:solidFill>
              </a:rPr>
              <a:t>Требуемая точность и разрешающая способность;</a:t>
            </a: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ru-RU" sz="1400" dirty="0">
                <a:solidFill>
                  <a:srgbClr val="002060"/>
                </a:solidFill>
              </a:rPr>
              <a:t>Материал, из которого изготовлен, или состоит объект (металл, пластмасса, жидкость, ферромагнетик, биологическая ткань и пр.);</a:t>
            </a: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ru-RU" sz="1400" dirty="0">
                <a:solidFill>
                  <a:srgbClr val="002060"/>
                </a:solidFill>
              </a:rPr>
              <a:t>Диапазон измерений;</a:t>
            </a: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ru-RU" sz="1400" dirty="0">
                <a:solidFill>
                  <a:srgbClr val="002060"/>
                </a:solidFill>
              </a:rPr>
              <a:t>Условия окружающей среды, в которых должен работать датчик;</a:t>
            </a: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ru-RU" sz="1400" dirty="0">
                <a:solidFill>
                  <a:srgbClr val="002060"/>
                </a:solidFill>
              </a:rPr>
              <a:t>Потребляемая мощность датчика;</a:t>
            </a: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ru-RU" sz="1400" dirty="0">
                <a:solidFill>
                  <a:srgbClr val="002060"/>
                </a:solidFill>
              </a:rPr>
              <a:t>Размер пространства, отведенный под монтаж датчика;</a:t>
            </a: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ru-RU" sz="1400" dirty="0">
                <a:solidFill>
                  <a:srgbClr val="002060"/>
                </a:solidFill>
              </a:rPr>
              <a:t>Срок службы датчика;</a:t>
            </a: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ru-RU" sz="1400" dirty="0">
                <a:solidFill>
                  <a:srgbClr val="002060"/>
                </a:solidFill>
              </a:rPr>
              <a:t>Количество датчиков, которое необходимо изготовить и стоимость одного устройства;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BE5E718-287D-4718-949E-0708179E034F}"/>
              </a:ext>
            </a:extLst>
          </p:cNvPr>
          <p:cNvSpPr txBox="1"/>
          <p:nvPr/>
        </p:nvSpPr>
        <p:spPr>
          <a:xfrm>
            <a:off x="357158" y="0"/>
            <a:ext cx="2108951" cy="20803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lvl="0" defTabSz="914400">
              <a:spcBef>
                <a:spcPct val="0"/>
              </a:spcBef>
              <a:defRPr/>
            </a:pPr>
            <a:r>
              <a:rPr lang="ru-RU" sz="1200" dirty="0">
                <a:solidFill>
                  <a:srgbClr val="002060"/>
                </a:solidFill>
                <a:latin typeface="Arial" panose="020B0604020202020204" pitchFamily="34" charset="0"/>
                <a:ea typeface="Stem Text Bold" pitchFamily="34" charset="-52"/>
                <a:cs typeface="Arial" panose="020B0604020202020204" pitchFamily="34" charset="0"/>
              </a:rPr>
              <a:t>Датчики систем автоматики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EDA8C1C-1C85-4871-9236-F59778CAA19E}"/>
              </a:ext>
            </a:extLst>
          </p:cNvPr>
          <p:cNvSpPr txBox="1"/>
          <p:nvPr/>
        </p:nvSpPr>
        <p:spPr>
          <a:xfrm>
            <a:off x="6333564" y="4298403"/>
            <a:ext cx="2880216" cy="276999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ru-RU" sz="1200" u="sng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Датчик температуры двигателя</a:t>
            </a:r>
          </a:p>
        </p:txBody>
      </p:sp>
      <p:pic>
        <p:nvPicPr>
          <p:cNvPr id="5" name="Picture 4" descr="Датчик температуры охлаждающей жидкости: назначение, устройство, принцип  работы">
            <a:extLst>
              <a:ext uri="{FF2B5EF4-FFF2-40B4-BE49-F238E27FC236}">
                <a16:creationId xmlns:a16="http://schemas.microsoft.com/office/drawing/2014/main" id="{226DD516-277F-463D-9853-4FBD933FDC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96536" y="540805"/>
            <a:ext cx="3057780" cy="1720002"/>
          </a:xfrm>
          <a:prstGeom prst="rect">
            <a:avLst/>
          </a:prstGeom>
          <a:noFill/>
        </p:spPr>
      </p:pic>
      <p:pic>
        <p:nvPicPr>
          <p:cNvPr id="9218" name="Picture 2" descr="Замена и проверка датчика температуры охлаждающей жидкости на LADA">
            <a:extLst>
              <a:ext uri="{FF2B5EF4-FFF2-40B4-BE49-F238E27FC236}">
                <a16:creationId xmlns:a16="http://schemas.microsoft.com/office/drawing/2014/main" id="{5545B69D-D16D-44F7-8076-2F279E4DFF6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9715" y="2396882"/>
            <a:ext cx="2974601" cy="17654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A71CACD-8ECC-4850-BFCA-1307BE29C77F}"/>
              </a:ext>
            </a:extLst>
          </p:cNvPr>
          <p:cNvSpPr txBox="1"/>
          <p:nvPr/>
        </p:nvSpPr>
        <p:spPr>
          <a:xfrm>
            <a:off x="417670" y="475309"/>
            <a:ext cx="2547406" cy="400110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Выбор датчиков 2</a:t>
            </a:r>
            <a:endParaRPr lang="ru-RU" sz="20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909D34D-058E-4AF1-A447-500A6B6D6E93}"/>
              </a:ext>
            </a:extLst>
          </p:cNvPr>
          <p:cNvSpPr txBox="1"/>
          <p:nvPr/>
        </p:nvSpPr>
        <p:spPr>
          <a:xfrm>
            <a:off x="8770620" y="-49870"/>
            <a:ext cx="3733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400" dirty="0"/>
              <a:t>16</a:t>
            </a:r>
          </a:p>
        </p:txBody>
      </p:sp>
    </p:spTree>
    <p:extLst>
      <p:ext uri="{BB962C8B-B14F-4D97-AF65-F5344CB8AC3E}">
        <p14:creationId xmlns:p14="http://schemas.microsoft.com/office/powerpoint/2010/main" val="23537974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/>
          <p:cNvSpPr txBox="1"/>
          <p:nvPr/>
        </p:nvSpPr>
        <p:spPr>
          <a:xfrm>
            <a:off x="357158" y="0"/>
            <a:ext cx="2108951" cy="20803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lvl="0" defTabSz="914400">
              <a:spcBef>
                <a:spcPct val="0"/>
              </a:spcBef>
              <a:defRPr/>
            </a:pPr>
            <a:r>
              <a:rPr lang="ru-RU" sz="1200" dirty="0">
                <a:solidFill>
                  <a:srgbClr val="002060"/>
                </a:solidFill>
                <a:latin typeface="Arial" panose="020B0604020202020204" pitchFamily="34" charset="0"/>
                <a:ea typeface="Stem Text Bold" pitchFamily="34" charset="-52"/>
                <a:cs typeface="Arial" panose="020B0604020202020204" pitchFamily="34" charset="0"/>
              </a:rPr>
              <a:t>Датчики систем автоматики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8770620" y="-49870"/>
            <a:ext cx="3733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400" dirty="0"/>
              <a:t>2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222470" y="3973792"/>
            <a:ext cx="2910147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300" u="sng" dirty="0">
                <a:solidFill>
                  <a:srgbClr val="002060"/>
                </a:solidFill>
              </a:rPr>
              <a:t>Методы измерения температуры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38223" y="818631"/>
            <a:ext cx="3859704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>
                <a:solidFill>
                  <a:srgbClr val="002060"/>
                </a:solidFill>
              </a:rPr>
              <a:t>В основе работы любых температурных датчиков, использующихся в системах автоматического управления, лежит принцип преобразования измеряемой температуры в электрическую величину. Это обусловлено следующими достоинствами электрических измерений: электрические величины удобно передавать на расстояние, причем передача осуществляется с высокой скоростью; электрические величины универсальны в том смысле, что любые другие величины могут быть преобразованы в электрические и наоборот; они точно преобразуются в цифровой код и позволяют достигнуть высокой точности, чувствительности и быстродействия средств измерений.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66683" y="309550"/>
            <a:ext cx="3090892" cy="400110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Датчики температуры</a:t>
            </a:r>
            <a:endParaRPr lang="ru-RU" sz="20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5602" name="Picture 2" descr="C:\Users\GavrilaMaster\ДФВ3005\Лекция8\КлассификацияТемпературы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33285" y="663718"/>
            <a:ext cx="4571278" cy="322565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8760952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/>
          <p:cNvSpPr txBox="1"/>
          <p:nvPr/>
        </p:nvSpPr>
        <p:spPr>
          <a:xfrm>
            <a:off x="357158" y="0"/>
            <a:ext cx="2108951" cy="20803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lvl="0" defTabSz="914400">
              <a:spcBef>
                <a:spcPct val="0"/>
              </a:spcBef>
              <a:defRPr/>
            </a:pPr>
            <a:r>
              <a:rPr lang="ru-RU" sz="1200" dirty="0">
                <a:solidFill>
                  <a:srgbClr val="002060"/>
                </a:solidFill>
                <a:latin typeface="Arial" panose="020B0604020202020204" pitchFamily="34" charset="0"/>
                <a:ea typeface="Stem Text Bold" pitchFamily="34" charset="-52"/>
                <a:cs typeface="Arial" panose="020B0604020202020204" pitchFamily="34" charset="0"/>
              </a:rPr>
              <a:t>Датчики систем автоматики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8770620" y="-49870"/>
            <a:ext cx="3733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400" dirty="0"/>
              <a:t>3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38222" y="818631"/>
            <a:ext cx="5619233" cy="10310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u="sng" dirty="0">
                <a:solidFill>
                  <a:srgbClr val="002060"/>
                </a:solidFill>
              </a:rPr>
              <a:t>Термометры расширения</a:t>
            </a:r>
            <a:r>
              <a:rPr lang="ru-RU" sz="1400" dirty="0">
                <a:solidFill>
                  <a:srgbClr val="002060"/>
                </a:solidFill>
              </a:rPr>
              <a:t>: принцип действия основан на зависимости объемного расширения жидкости и линейных размеров твердых тел от температуры.</a:t>
            </a:r>
          </a:p>
          <a:p>
            <a:endParaRPr lang="ru-RU" sz="500" dirty="0">
              <a:solidFill>
                <a:srgbClr val="002060"/>
              </a:solidFill>
            </a:endParaRPr>
          </a:p>
          <a:p>
            <a:r>
              <a:rPr lang="ru-RU" sz="1400" dirty="0">
                <a:solidFill>
                  <a:srgbClr val="002060"/>
                </a:solidFill>
              </a:rPr>
              <a:t>Термометры расширения подразделяются на: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6331527" y="738451"/>
            <a:ext cx="261851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u="sng" dirty="0">
                <a:solidFill>
                  <a:srgbClr val="002060"/>
                </a:solidFill>
              </a:rPr>
              <a:t>Манометрические термометры</a:t>
            </a:r>
            <a:r>
              <a:rPr lang="ru-RU" dirty="0">
                <a:solidFill>
                  <a:srgbClr val="002060"/>
                </a:solidFill>
              </a:rPr>
              <a:t>: принцип действия основан на изменении давления рабочего вещества от температуры.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464127" y="4031173"/>
            <a:ext cx="573578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u="sng" dirty="0">
                <a:solidFill>
                  <a:srgbClr val="002060"/>
                </a:solidFill>
              </a:rPr>
              <a:t>Жидкостные</a:t>
            </a:r>
            <a:r>
              <a:rPr lang="ru-RU" sz="1400" dirty="0">
                <a:solidFill>
                  <a:srgbClr val="002060"/>
                </a:solidFill>
              </a:rPr>
              <a:t>                </a:t>
            </a:r>
            <a:r>
              <a:rPr lang="ru-RU" sz="1400" u="sng" dirty="0">
                <a:solidFill>
                  <a:srgbClr val="002060"/>
                </a:solidFill>
              </a:rPr>
              <a:t>Дилатометрические</a:t>
            </a:r>
            <a:r>
              <a:rPr lang="ru-RU" sz="1400" dirty="0">
                <a:solidFill>
                  <a:srgbClr val="002060"/>
                </a:solidFill>
              </a:rPr>
              <a:t>                  </a:t>
            </a:r>
            <a:r>
              <a:rPr lang="ru-RU" sz="1400" u="sng" dirty="0">
                <a:solidFill>
                  <a:srgbClr val="002060"/>
                </a:solidFill>
              </a:rPr>
              <a:t>Биметаллические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66682" y="344188"/>
            <a:ext cx="7135553" cy="400110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Контактные датчики температуры 1</a:t>
            </a:r>
            <a:endParaRPr lang="ru-RU" sz="20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5537" name="Picture 1" descr="C:\Users\GavrilaMaster\ДФВ3005\Лекция8\ТермометрЖидк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2508" y="1946564"/>
            <a:ext cx="1558637" cy="2055236"/>
          </a:xfrm>
          <a:prstGeom prst="rect">
            <a:avLst/>
          </a:prstGeom>
          <a:noFill/>
        </p:spPr>
      </p:pic>
      <p:pic>
        <p:nvPicPr>
          <p:cNvPr id="65538" name="Picture 2" descr="C:\Users\GavrilaMaster\ДФВ3005\Лекция8\Дилатометрический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04040" y="1988126"/>
            <a:ext cx="1283847" cy="2036330"/>
          </a:xfrm>
          <a:prstGeom prst="rect">
            <a:avLst/>
          </a:prstGeom>
          <a:noFill/>
        </p:spPr>
      </p:pic>
      <p:pic>
        <p:nvPicPr>
          <p:cNvPr id="65539" name="Picture 3" descr="C:\Users\GavrilaMaster\ДФВ3005\Лекция8\Биметалл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789219" y="1925781"/>
            <a:ext cx="2470438" cy="2140527"/>
          </a:xfrm>
          <a:prstGeom prst="rect">
            <a:avLst/>
          </a:prstGeom>
          <a:noFill/>
        </p:spPr>
      </p:pic>
      <p:pic>
        <p:nvPicPr>
          <p:cNvPr id="65541" name="Picture 5" descr="C:\Users\GavrilaMaster\ДФВ3005\Лекция8\МанометрическийТермометр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040382" y="1939637"/>
            <a:ext cx="1149097" cy="252152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8760952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/>
          <p:cNvSpPr txBox="1"/>
          <p:nvPr/>
        </p:nvSpPr>
        <p:spPr>
          <a:xfrm>
            <a:off x="357158" y="0"/>
            <a:ext cx="2108951" cy="20803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lvl="0" defTabSz="914400">
              <a:spcBef>
                <a:spcPct val="0"/>
              </a:spcBef>
              <a:defRPr/>
            </a:pPr>
            <a:r>
              <a:rPr lang="ru-RU" sz="1200" dirty="0">
                <a:solidFill>
                  <a:srgbClr val="002060"/>
                </a:solidFill>
                <a:latin typeface="Arial" panose="020B0604020202020204" pitchFamily="34" charset="0"/>
                <a:ea typeface="Stem Text Bold" pitchFamily="34" charset="-52"/>
                <a:cs typeface="Arial" panose="020B0604020202020204" pitchFamily="34" charset="0"/>
              </a:rPr>
              <a:t>Датчики систем автоматики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8770620" y="-49870"/>
            <a:ext cx="3733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400" dirty="0"/>
              <a:t>4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35205" y="777067"/>
            <a:ext cx="18369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>
                <a:solidFill>
                  <a:srgbClr val="002060"/>
                </a:solidFill>
              </a:rPr>
              <a:t>Т</a:t>
            </a:r>
            <a:r>
              <a:rPr lang="ru-RU" sz="1400" u="sng" dirty="0">
                <a:solidFill>
                  <a:srgbClr val="002060"/>
                </a:solidFill>
              </a:rPr>
              <a:t>ермоэлектрические</a:t>
            </a:r>
          </a:p>
          <a:p>
            <a:r>
              <a:rPr lang="ru-RU" sz="1400" dirty="0">
                <a:solidFill>
                  <a:srgbClr val="002060"/>
                </a:solidFill>
              </a:rPr>
              <a:t>      </a:t>
            </a:r>
            <a:r>
              <a:rPr lang="ru-RU" sz="1400" u="sng" dirty="0">
                <a:solidFill>
                  <a:srgbClr val="002060"/>
                </a:solidFill>
              </a:rPr>
              <a:t>(термопары)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66682" y="309550"/>
            <a:ext cx="7135553" cy="400110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Контактные датчики температуры 2</a:t>
            </a:r>
            <a:endParaRPr lang="ru-RU" sz="20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765965" y="828505"/>
            <a:ext cx="2348345" cy="3000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u="sng" dirty="0">
                <a:solidFill>
                  <a:srgbClr val="002060"/>
                </a:solidFill>
              </a:rPr>
              <a:t>Термометры сопротивления:</a:t>
            </a:r>
          </a:p>
        </p:txBody>
      </p:sp>
      <p:pic>
        <p:nvPicPr>
          <p:cNvPr id="55298" name="Picture 2" descr="C:\Users\GavrilaMaster\ДФВ3005\Лекция8\Термопара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6664" y="1533579"/>
            <a:ext cx="1287607" cy="2664350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2473036" y="1101436"/>
            <a:ext cx="6324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002060"/>
                </a:solidFill>
              </a:rPr>
              <a:t>Основным электрическим компонентом термометра сопротивления является резистор, который представляет собой провод, обмотанный вокруг керамического изолятора в виде стержня. Резистор и является температурным чувствительным элементом термометра сопротивления.</a:t>
            </a:r>
          </a:p>
        </p:txBody>
      </p:sp>
      <p:pic>
        <p:nvPicPr>
          <p:cNvPr id="55300" name="Picture 4" descr="C:\Users\GavrilaMaster\ДФВ3005\Лекция8\ТермометрСопротивления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35436" y="2095499"/>
            <a:ext cx="2395105" cy="2395105"/>
          </a:xfrm>
          <a:prstGeom prst="rect">
            <a:avLst/>
          </a:prstGeom>
          <a:noFill/>
        </p:spPr>
      </p:pic>
      <p:pic>
        <p:nvPicPr>
          <p:cNvPr id="55304" name="Picture 8" descr="C:\Users\GavrilaMaster\ДФВ3005\Лекция8\ТермометрСопротивления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50294" y="2306782"/>
            <a:ext cx="3941233" cy="193963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8760952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/>
          <p:cNvSpPr txBox="1"/>
          <p:nvPr/>
        </p:nvSpPr>
        <p:spPr>
          <a:xfrm>
            <a:off x="357158" y="0"/>
            <a:ext cx="2108951" cy="20803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lvl="0" defTabSz="914400">
              <a:spcBef>
                <a:spcPct val="0"/>
              </a:spcBef>
              <a:defRPr/>
            </a:pPr>
            <a:r>
              <a:rPr lang="ru-RU" sz="1200" dirty="0">
                <a:solidFill>
                  <a:srgbClr val="002060"/>
                </a:solidFill>
                <a:latin typeface="Arial" panose="020B0604020202020204" pitchFamily="34" charset="0"/>
                <a:ea typeface="Stem Text Bold" pitchFamily="34" charset="-52"/>
                <a:cs typeface="Arial" panose="020B0604020202020204" pitchFamily="34" charset="0"/>
              </a:rPr>
              <a:t>Датчики систем автоматики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8770620" y="-49870"/>
            <a:ext cx="3733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400" dirty="0"/>
              <a:t>5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37331" y="749357"/>
            <a:ext cx="882656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300" dirty="0">
                <a:solidFill>
                  <a:srgbClr val="002060"/>
                </a:solidFill>
              </a:rPr>
              <a:t>Возможность бесконтактного измерения температур основана на связи характеристик излучения тела с его температурой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436418" y="4148937"/>
            <a:ext cx="311727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>
                <a:solidFill>
                  <a:srgbClr val="002060"/>
                </a:solidFill>
              </a:rPr>
              <a:t>                          </a:t>
            </a:r>
            <a:r>
              <a:rPr lang="ru-RU" sz="1400" u="sng" dirty="0">
                <a:solidFill>
                  <a:srgbClr val="002060"/>
                </a:solidFill>
              </a:rPr>
              <a:t>Пирометр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66683" y="309550"/>
            <a:ext cx="5001954" cy="400110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Бесконтактные датчики температуры</a:t>
            </a:r>
            <a:endParaRPr lang="ru-RU" sz="20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8369" name="Picture 1" descr="C:\Users\GavrilaMaster\ДФВ3005\Лекция8\Пирометр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1625" y="1219200"/>
            <a:ext cx="3383684" cy="2692111"/>
          </a:xfrm>
          <a:prstGeom prst="rect">
            <a:avLst/>
          </a:prstGeom>
          <a:noFill/>
        </p:spPr>
      </p:pic>
      <p:pic>
        <p:nvPicPr>
          <p:cNvPr id="58370" name="Picture 2" descr="C:\Users\GavrilaMaster\ДФВ3005\Лекция8\Радиометр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83182" y="1210109"/>
            <a:ext cx="2306781" cy="1575677"/>
          </a:xfrm>
          <a:prstGeom prst="rect">
            <a:avLst/>
          </a:prstGeom>
          <a:noFill/>
        </p:spPr>
      </p:pic>
      <p:sp>
        <p:nvSpPr>
          <p:cNvPr id="14" name="TextBox 13"/>
          <p:cNvSpPr txBox="1"/>
          <p:nvPr/>
        </p:nvSpPr>
        <p:spPr>
          <a:xfrm>
            <a:off x="3920837" y="2971800"/>
            <a:ext cx="2639291" cy="15465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002060"/>
                </a:solidFill>
              </a:rPr>
              <a:t>Принцип действия </a:t>
            </a:r>
            <a:r>
              <a:rPr lang="ru-RU" u="sng" dirty="0">
                <a:solidFill>
                  <a:srgbClr val="002060"/>
                </a:solidFill>
              </a:rPr>
              <a:t>радиометра</a:t>
            </a:r>
            <a:r>
              <a:rPr lang="ru-RU" dirty="0">
                <a:solidFill>
                  <a:srgbClr val="002060"/>
                </a:solidFill>
              </a:rPr>
              <a:t> состоит в преобразовании измеряемого теплового потока в спектральном диапазоне от 1,0 до 25,0 мкм, падающего на микросборку термопар в электрический сигнал.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407727" y="1219201"/>
            <a:ext cx="2583872" cy="11310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002060"/>
                </a:solidFill>
              </a:rPr>
              <a:t>Принцип действия  </a:t>
            </a:r>
            <a:r>
              <a:rPr lang="ru-RU" u="sng" dirty="0" err="1">
                <a:solidFill>
                  <a:srgbClr val="002060"/>
                </a:solidFill>
              </a:rPr>
              <a:t>тепловизора</a:t>
            </a:r>
            <a:r>
              <a:rPr lang="ru-RU" dirty="0">
                <a:solidFill>
                  <a:srgbClr val="002060"/>
                </a:solidFill>
              </a:rPr>
              <a:t> основан на преобразовании энергии инфракрасного излучения в электрический сигнал.</a:t>
            </a:r>
          </a:p>
        </p:txBody>
      </p:sp>
      <p:pic>
        <p:nvPicPr>
          <p:cNvPr id="58371" name="Picture 3" descr="C:\Users\GavrilaMaster\ДФВ3005\Лекция8\Тепловизор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63145" y="2313709"/>
            <a:ext cx="2680855" cy="207342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8760952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66A763C2-8CD3-4D8F-8172-050AC2EE14DA}"/>
              </a:ext>
            </a:extLst>
          </p:cNvPr>
          <p:cNvSpPr/>
          <p:nvPr/>
        </p:nvSpPr>
        <p:spPr>
          <a:xfrm>
            <a:off x="605609" y="1048256"/>
            <a:ext cx="365423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dirty="0">
                <a:solidFill>
                  <a:srgbClr val="1F253D"/>
                </a:solidFill>
                <a:latin typeface="Trebuchet MS" panose="020B0603020202020204" pitchFamily="34" charset="0"/>
              </a:rPr>
              <a:t>     </a:t>
            </a:r>
            <a:r>
              <a:rPr lang="ru-RU" sz="16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Расходомеры измеряют скорость и объем потока газа или жидкости.</a:t>
            </a:r>
          </a:p>
          <a:p>
            <a:pPr fontAlgn="base"/>
            <a:r>
              <a:rPr lang="ru-RU" sz="16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Расход - это произведение площади поперечного сечения на среднюю скорость потока, обычно он измеряется в кубических метрах в секунду.</a:t>
            </a:r>
          </a:p>
          <a:p>
            <a:pPr fontAlgn="base"/>
            <a:r>
              <a:rPr lang="ru-RU" sz="16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Основными параметрами для выбора датчиков расхода газа и жидкости являются диаметр трубы, способ подключения к магистрали, тип втулки и выходной сигнал.</a:t>
            </a:r>
            <a:endParaRPr lang="ru-RU" sz="1600" b="0" i="0" dirty="0">
              <a:solidFill>
                <a:srgbClr val="00206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49CB8BF-5072-4E42-84DA-FFA7E6D16E44}"/>
              </a:ext>
            </a:extLst>
          </p:cNvPr>
          <p:cNvSpPr txBox="1"/>
          <p:nvPr/>
        </p:nvSpPr>
        <p:spPr>
          <a:xfrm>
            <a:off x="357158" y="0"/>
            <a:ext cx="2108951" cy="20803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lvl="0" defTabSz="914400">
              <a:spcBef>
                <a:spcPct val="0"/>
              </a:spcBef>
              <a:defRPr/>
            </a:pPr>
            <a:r>
              <a:rPr lang="ru-RU" sz="1200" dirty="0">
                <a:solidFill>
                  <a:srgbClr val="002060"/>
                </a:solidFill>
                <a:latin typeface="Arial" panose="020B0604020202020204" pitchFamily="34" charset="0"/>
                <a:ea typeface="Stem Text Bold" pitchFamily="34" charset="-52"/>
                <a:cs typeface="Arial" panose="020B0604020202020204" pitchFamily="34" charset="0"/>
              </a:rPr>
              <a:t>Датчики систем автоматики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8A4F2FC-6341-424B-BC08-5DD85CD63600}"/>
              </a:ext>
            </a:extLst>
          </p:cNvPr>
          <p:cNvSpPr txBox="1"/>
          <p:nvPr/>
        </p:nvSpPr>
        <p:spPr>
          <a:xfrm>
            <a:off x="357158" y="410908"/>
            <a:ext cx="4214842" cy="400110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Измерение расхода жидкостей</a:t>
            </a:r>
            <a:endParaRPr lang="ru-RU" sz="20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62DB988-EE40-4900-9F8C-51FE2E6E8633}"/>
              </a:ext>
            </a:extLst>
          </p:cNvPr>
          <p:cNvSpPr txBox="1"/>
          <p:nvPr/>
        </p:nvSpPr>
        <p:spPr>
          <a:xfrm>
            <a:off x="8770620" y="-49870"/>
            <a:ext cx="3733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400" dirty="0"/>
              <a:t>6</a:t>
            </a:r>
          </a:p>
        </p:txBody>
      </p:sp>
      <p:pic>
        <p:nvPicPr>
          <p:cNvPr id="10242" name="Picture 2" descr="Турбинный расходомер">
            <a:extLst>
              <a:ext uri="{FF2B5EF4-FFF2-40B4-BE49-F238E27FC236}">
                <a16:creationId xmlns:a16="http://schemas.microsoft.com/office/drawing/2014/main" id="{C91AAD24-CE21-4598-B77E-8E6B776B78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1596" y="251632"/>
            <a:ext cx="4192789" cy="2005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https://www.i-bs.ru/images/content/produktsiya/ITELMA-mehan-200x150.jpg">
            <a:extLst>
              <a:ext uri="{FF2B5EF4-FFF2-40B4-BE49-F238E27FC236}">
                <a16:creationId xmlns:a16="http://schemas.microsoft.com/office/drawing/2014/main" id="{8F61AE23-2879-4B03-BB32-0A3E6BCA0F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2088" y="2114498"/>
            <a:ext cx="2751806" cy="20638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BDCB9D96-319C-4AFE-9A2B-B123EC57F45A}"/>
              </a:ext>
            </a:extLst>
          </p:cNvPr>
          <p:cNvSpPr/>
          <p:nvPr/>
        </p:nvSpPr>
        <p:spPr>
          <a:xfrm>
            <a:off x="6065856" y="4254001"/>
            <a:ext cx="1299079" cy="3000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u="sng" dirty="0">
                <a:solidFill>
                  <a:srgbClr val="002060"/>
                </a:solidFill>
              </a:rPr>
              <a:t>Счетчики воды</a:t>
            </a:r>
          </a:p>
        </p:txBody>
      </p:sp>
    </p:spTree>
    <p:extLst>
      <p:ext uri="{BB962C8B-B14F-4D97-AF65-F5344CB8AC3E}">
        <p14:creationId xmlns:p14="http://schemas.microsoft.com/office/powerpoint/2010/main" val="32798303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052D73D4-B4A9-4116-AEB8-045D2F51FEA3}"/>
              </a:ext>
            </a:extLst>
          </p:cNvPr>
          <p:cNvSpPr txBox="1"/>
          <p:nvPr/>
        </p:nvSpPr>
        <p:spPr>
          <a:xfrm>
            <a:off x="357158" y="0"/>
            <a:ext cx="2108951" cy="20803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lvl="0" defTabSz="914400">
              <a:spcBef>
                <a:spcPct val="0"/>
              </a:spcBef>
              <a:defRPr/>
            </a:pPr>
            <a:r>
              <a:rPr lang="ru-RU" sz="1200" dirty="0">
                <a:solidFill>
                  <a:srgbClr val="002060"/>
                </a:solidFill>
                <a:latin typeface="Arial" panose="020B0604020202020204" pitchFamily="34" charset="0"/>
                <a:ea typeface="Stem Text Bold" pitchFamily="34" charset="-52"/>
                <a:cs typeface="Arial" panose="020B0604020202020204" pitchFamily="34" charset="0"/>
              </a:rPr>
              <a:t>Датчики систем автоматики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20EF1923-C027-4922-94A0-6C126C931B90}"/>
              </a:ext>
            </a:extLst>
          </p:cNvPr>
          <p:cNvSpPr/>
          <p:nvPr/>
        </p:nvSpPr>
        <p:spPr>
          <a:xfrm>
            <a:off x="295835" y="485187"/>
            <a:ext cx="500230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Расходомеры переменного перепада давления 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4329CDE-1039-4C18-92F5-9DE246BFF175}"/>
              </a:ext>
            </a:extLst>
          </p:cNvPr>
          <p:cNvSpPr txBox="1"/>
          <p:nvPr/>
        </p:nvSpPr>
        <p:spPr>
          <a:xfrm>
            <a:off x="8770620" y="-49870"/>
            <a:ext cx="3733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400" dirty="0"/>
              <a:t>7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A2825325-95E2-4AEE-B753-83CE001FDFA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8364" y="1048333"/>
            <a:ext cx="3054550" cy="2813125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E7552F62-B69F-411D-B2C0-DC8180909F1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6909" y="971550"/>
            <a:ext cx="2438400" cy="1600200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1A0B18F5-4855-4479-96AD-287C5F1B1E2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6909" y="2793627"/>
            <a:ext cx="2489200" cy="1600200"/>
          </a:xfrm>
          <a:prstGeom prst="rect">
            <a:avLst/>
          </a:prstGeom>
        </p:spPr>
      </p:pic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id="{B313FDE6-BBF7-4F0E-893F-5B36BB596A33}"/>
              </a:ext>
            </a:extLst>
          </p:cNvPr>
          <p:cNvSpPr/>
          <p:nvPr/>
        </p:nvSpPr>
        <p:spPr>
          <a:xfrm>
            <a:off x="4908364" y="4086050"/>
            <a:ext cx="311727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u="sng" dirty="0">
                <a:solidFill>
                  <a:srgbClr val="002060"/>
                </a:solidFill>
              </a:rPr>
              <a:t>Промышленный расходомер Вентури</a:t>
            </a:r>
          </a:p>
        </p:txBody>
      </p:sp>
    </p:spTree>
    <p:extLst>
      <p:ext uri="{BB962C8B-B14F-4D97-AF65-F5344CB8AC3E}">
        <p14:creationId xmlns:p14="http://schemas.microsoft.com/office/powerpoint/2010/main" val="28803623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rusautomation.ru/thumb/2/psQZvKHi8fN-t0l8nO-CNQ/r/d/tipy-sredstv-izmereniya-rashoda-zhidkosti2.png">
            <a:extLst>
              <a:ext uri="{FF2B5EF4-FFF2-40B4-BE49-F238E27FC236}">
                <a16:creationId xmlns:a16="http://schemas.microsoft.com/office/drawing/2014/main" id="{6BB39312-94BA-4280-9D5A-317AA54240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6571" y="1222282"/>
            <a:ext cx="1428750" cy="2647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s://rusautomation.ru/thumb/2/a3ntHFcikywtt8hJ6RxiEQ/r/d/tipy-sredstv-izmereniya-rashoda-zhidkosti3.png">
            <a:extLst>
              <a:ext uri="{FF2B5EF4-FFF2-40B4-BE49-F238E27FC236}">
                <a16:creationId xmlns:a16="http://schemas.microsoft.com/office/drawing/2014/main" id="{E3AFB142-ABC0-42E7-9DA6-249FB7C77E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4222" y="1323135"/>
            <a:ext cx="5715000" cy="2295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FCC4649-2E8C-4EE6-9D27-C460E620AFD3}"/>
              </a:ext>
            </a:extLst>
          </p:cNvPr>
          <p:cNvSpPr txBox="1"/>
          <p:nvPr/>
        </p:nvSpPr>
        <p:spPr>
          <a:xfrm>
            <a:off x="357158" y="0"/>
            <a:ext cx="2108951" cy="20803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lvl="0" defTabSz="914400">
              <a:spcBef>
                <a:spcPct val="0"/>
              </a:spcBef>
              <a:defRPr/>
            </a:pPr>
            <a:r>
              <a:rPr lang="ru-RU" sz="1200" dirty="0">
                <a:solidFill>
                  <a:srgbClr val="002060"/>
                </a:solidFill>
                <a:latin typeface="Arial" panose="020B0604020202020204" pitchFamily="34" charset="0"/>
                <a:ea typeface="Stem Text Bold" pitchFamily="34" charset="-52"/>
                <a:cs typeface="Arial" panose="020B0604020202020204" pitchFamily="34" charset="0"/>
              </a:rPr>
              <a:t>Датчики систем автоматики</a:t>
            </a: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13BC8B8F-7935-470F-8AFC-36B47E967529}"/>
              </a:ext>
            </a:extLst>
          </p:cNvPr>
          <p:cNvSpPr/>
          <p:nvPr/>
        </p:nvSpPr>
        <p:spPr>
          <a:xfrm>
            <a:off x="357158" y="457397"/>
            <a:ext cx="2567577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Расходомеры постоянного</a:t>
            </a:r>
          </a:p>
          <a:p>
            <a:r>
              <a:rPr lang="ru-RU" sz="1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перепада давления</a:t>
            </a:r>
            <a:r>
              <a:rPr lang="ru-RU" sz="1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b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2A78B685-61A9-45A9-A714-F54BCFC2A4F1}"/>
              </a:ext>
            </a:extLst>
          </p:cNvPr>
          <p:cNvSpPr/>
          <p:nvPr/>
        </p:nvSpPr>
        <p:spPr>
          <a:xfrm>
            <a:off x="4437934" y="586040"/>
            <a:ext cx="256757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Оптические расходомеры</a:t>
            </a:r>
            <a:r>
              <a:rPr lang="ru-RU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C168C03-856C-4D39-ADC6-787892404EA7}"/>
              </a:ext>
            </a:extLst>
          </p:cNvPr>
          <p:cNvSpPr txBox="1"/>
          <p:nvPr/>
        </p:nvSpPr>
        <p:spPr>
          <a:xfrm>
            <a:off x="8770620" y="-49870"/>
            <a:ext cx="3733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400" dirty="0"/>
              <a:t>8</a:t>
            </a: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7D4E08C1-0A54-43A6-BFBD-8B7506FADA8D}"/>
              </a:ext>
            </a:extLst>
          </p:cNvPr>
          <p:cNvSpPr/>
          <p:nvPr/>
        </p:nvSpPr>
        <p:spPr>
          <a:xfrm>
            <a:off x="739279" y="4044370"/>
            <a:ext cx="122368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u="sng" dirty="0">
                <a:solidFill>
                  <a:srgbClr val="002060"/>
                </a:solidFill>
              </a:rPr>
              <a:t>Ротаметр</a:t>
            </a:r>
          </a:p>
        </p:txBody>
      </p:sp>
    </p:spTree>
    <p:extLst>
      <p:ext uri="{BB962C8B-B14F-4D97-AF65-F5344CB8AC3E}">
        <p14:creationId xmlns:p14="http://schemas.microsoft.com/office/powerpoint/2010/main" val="10558927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5E2FA359-6BF0-4E53-9A99-F4D7D8F4E90C}"/>
              </a:ext>
            </a:extLst>
          </p:cNvPr>
          <p:cNvSpPr txBox="1"/>
          <p:nvPr/>
        </p:nvSpPr>
        <p:spPr>
          <a:xfrm>
            <a:off x="357158" y="0"/>
            <a:ext cx="2108951" cy="20803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lvl="0" defTabSz="914400">
              <a:spcBef>
                <a:spcPct val="0"/>
              </a:spcBef>
              <a:defRPr/>
            </a:pPr>
            <a:r>
              <a:rPr lang="ru-RU" sz="1200" dirty="0">
                <a:solidFill>
                  <a:srgbClr val="002060"/>
                </a:solidFill>
                <a:latin typeface="Arial" panose="020B0604020202020204" pitchFamily="34" charset="0"/>
                <a:ea typeface="Stem Text Bold" pitchFamily="34" charset="-52"/>
                <a:cs typeface="Arial" panose="020B0604020202020204" pitchFamily="34" charset="0"/>
              </a:rPr>
              <a:t>Датчики систем автоматики</a:t>
            </a: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C310B7AC-08ED-48EC-A23A-87D5C451F0B0}"/>
              </a:ext>
            </a:extLst>
          </p:cNvPr>
          <p:cNvSpPr/>
          <p:nvPr/>
        </p:nvSpPr>
        <p:spPr>
          <a:xfrm>
            <a:off x="357158" y="422198"/>
            <a:ext cx="304494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Акустические расходомеры</a:t>
            </a:r>
            <a:r>
              <a:rPr lang="ru-RU" sz="16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989B824-F353-4775-9B7D-4C8FEC8D15F3}"/>
              </a:ext>
            </a:extLst>
          </p:cNvPr>
          <p:cNvSpPr txBox="1"/>
          <p:nvPr/>
        </p:nvSpPr>
        <p:spPr>
          <a:xfrm>
            <a:off x="8770620" y="-49870"/>
            <a:ext cx="3733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400" dirty="0"/>
              <a:t>9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9513EC90-074D-44E9-ABA4-0672FBBB788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5646" y="1012729"/>
            <a:ext cx="4745972" cy="2964151"/>
          </a:xfrm>
          <a:prstGeom prst="rect">
            <a:avLst/>
          </a:prstGeom>
        </p:spPr>
      </p:pic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312C7C92-DF8C-4F36-B75B-8C8BC5C626A4}"/>
              </a:ext>
            </a:extLst>
          </p:cNvPr>
          <p:cNvSpPr/>
          <p:nvPr/>
        </p:nvSpPr>
        <p:spPr>
          <a:xfrm>
            <a:off x="3197248" y="4130771"/>
            <a:ext cx="274950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u="sng" dirty="0">
                <a:solidFill>
                  <a:srgbClr val="002060"/>
                </a:solidFill>
              </a:rPr>
              <a:t>Ультразвуковой расходомер</a:t>
            </a:r>
          </a:p>
        </p:txBody>
      </p:sp>
    </p:spTree>
    <p:extLst>
      <p:ext uri="{BB962C8B-B14F-4D97-AF65-F5344CB8AC3E}">
        <p14:creationId xmlns:p14="http://schemas.microsoft.com/office/powerpoint/2010/main" val="174404152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21027</TotalTime>
  <Words>629</Words>
  <Application>Microsoft Office PowerPoint</Application>
  <PresentationFormat>Экран (16:9)</PresentationFormat>
  <Paragraphs>97</Paragraphs>
  <Slides>16</Slides>
  <Notes>5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3" baseType="lpstr">
      <vt:lpstr>Arial Black</vt:lpstr>
      <vt:lpstr>Stem Text Bold</vt:lpstr>
      <vt:lpstr>Arial</vt:lpstr>
      <vt:lpstr>Calibri</vt:lpstr>
      <vt:lpstr>Stem Text</vt:lpstr>
      <vt:lpstr>Trebuchet MS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GavrilaMaster</cp:lastModifiedBy>
  <cp:revision>1044</cp:revision>
  <dcterms:created xsi:type="dcterms:W3CDTF">2019-09-27T08:18:31Z</dcterms:created>
  <dcterms:modified xsi:type="dcterms:W3CDTF">2024-06-06T09:45:14Z</dcterms:modified>
</cp:coreProperties>
</file>