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8.jpg" ContentType="image/jpeg"/>
  <Override PartName="/ppt/media/image19.jpg" ContentType="image/jpeg"/>
  <Override PartName="/ppt/media/image3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notesMasterIdLst>
    <p:notesMasterId r:id="rId18"/>
  </p:notesMasterIdLst>
  <p:handoutMasterIdLst>
    <p:handoutMasterId r:id="rId19"/>
  </p:handoutMasterIdLst>
  <p:sldIdLst>
    <p:sldId id="256" r:id="rId2"/>
    <p:sldId id="305" r:id="rId3"/>
    <p:sldId id="341" r:id="rId4"/>
    <p:sldId id="340" r:id="rId5"/>
    <p:sldId id="339" r:id="rId6"/>
    <p:sldId id="349" r:id="rId7"/>
    <p:sldId id="350" r:id="rId8"/>
    <p:sldId id="351" r:id="rId9"/>
    <p:sldId id="352" r:id="rId10"/>
    <p:sldId id="353" r:id="rId11"/>
    <p:sldId id="306" r:id="rId12"/>
    <p:sldId id="342" r:id="rId13"/>
    <p:sldId id="343" r:id="rId14"/>
    <p:sldId id="317" r:id="rId15"/>
    <p:sldId id="354" r:id="rId16"/>
    <p:sldId id="346" r:id="rId17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Trebuchet MS" panose="020B060302020202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3" autoAdjust="0"/>
    <p:restoredTop sz="99811" autoAdjust="0"/>
  </p:normalViewPr>
  <p:slideViewPr>
    <p:cSldViewPr snapToGrid="0" showGuides="1">
      <p:cViewPr varScale="1">
        <p:scale>
          <a:sx n="114" d="100"/>
          <a:sy n="114" d="100"/>
        </p:scale>
        <p:origin x="739" y="1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375B7-9DA5-4D65-977E-01EB4124F313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924C6-866B-4789-AFF8-563896E473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545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6EC85-257A-462B-ABEC-BE72767BC8FC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295C-3031-414B-9B37-70CFE81E6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1259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930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90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90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90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90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9"/>
          <p:cNvSpPr>
            <a:spLocks noGrp="1"/>
          </p:cNvSpPr>
          <p:nvPr>
            <p:ph type="body" sz="quarter" idx="10"/>
          </p:nvPr>
        </p:nvSpPr>
        <p:spPr>
          <a:xfrm>
            <a:off x="571472" y="357172"/>
            <a:ext cx="5857894" cy="914400"/>
          </a:xfrm>
          <a:prstGeom prst="rect">
            <a:avLst/>
          </a:prstGeom>
        </p:spPr>
        <p:txBody>
          <a:bodyPr/>
          <a:lstStyle>
            <a:lvl1pPr marL="88900" indent="-88900">
              <a:buSzPct val="12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2925" indent="-857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7425" indent="-730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20825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85950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8617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4714889"/>
            <a:ext cx="9144000" cy="428628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215338" y="4857768"/>
            <a:ext cx="857256" cy="14287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www.nstu.ru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214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35513"/>
            <a:ext cx="465132" cy="18738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427720" y="340043"/>
            <a:ext cx="6448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÷</a:t>
            </a:r>
            <a:fld id="{A147680F-F86F-469F-AD92-2EC1F3C512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34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3504" y="0"/>
            <a:ext cx="4000496" cy="21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714890"/>
            <a:ext cx="4000496" cy="428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0"/>
            <a:ext cx="5144400" cy="5143500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0700" y="3357569"/>
            <a:ext cx="33532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Гаврилов</a:t>
            </a:r>
          </a:p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Алексей Борисович</a:t>
            </a:r>
          </a:p>
          <a:p>
            <a:endParaRPr lang="ru-RU" sz="2000" i="1" dirty="0">
              <a:latin typeface="Arial Black" panose="020B0A04020102020204" pitchFamily="34" charset="0"/>
              <a:ea typeface="Stem Text Bold" pitchFamily="34" charset="-52"/>
              <a:cs typeface="Arial" pitchFamily="34" charset="0"/>
            </a:endParaRP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К.т.н.,  Кафедра «Автоматика»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0694" y="1857371"/>
            <a:ext cx="1143008" cy="428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stu.ru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96" y="1190145"/>
            <a:ext cx="3267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Новосибирский государственный</a:t>
            </a:r>
          </a:p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технический университет НЭТИ</a:t>
            </a:r>
          </a:p>
          <a:p>
            <a:endParaRPr lang="ru-RU" sz="1400" dirty="0"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6873"/>
            <a:ext cx="1608381" cy="652709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49AB7AD-2610-4856-97A2-E9C2F5E7C5C2}"/>
              </a:ext>
            </a:extLst>
          </p:cNvPr>
          <p:cNvSpPr txBox="1">
            <a:spLocks/>
          </p:cNvSpPr>
          <p:nvPr/>
        </p:nvSpPr>
        <p:spPr>
          <a:xfrm>
            <a:off x="280733" y="214287"/>
            <a:ext cx="4684621" cy="4714908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97500"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</p:spTree>
    <p:extLst>
      <p:ext uri="{BB962C8B-B14F-4D97-AF65-F5344CB8AC3E}">
        <p14:creationId xmlns:p14="http://schemas.microsoft.com/office/powerpoint/2010/main" val="741899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rusautomation.ru/thumb/2/b_18CjC_LsMaHmrIO3B7Ug/r/d/tipy-sredstv-izmereniya-rashoda-zhidkosti5.png">
            <a:extLst>
              <a:ext uri="{FF2B5EF4-FFF2-40B4-BE49-F238E27FC236}">
                <a16:creationId xmlns:a16="http://schemas.microsoft.com/office/drawing/2014/main" id="{94214B65-4B2B-49DA-B2D4-6DAC19053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12" y="1308955"/>
            <a:ext cx="3992975" cy="266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8E96F6-9DD8-4C94-B0DB-9E8E0B6FCC12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1607179-7687-46B4-BE3F-3E443BC4D10A}"/>
              </a:ext>
            </a:extLst>
          </p:cNvPr>
          <p:cNvSpPr/>
          <p:nvPr/>
        </p:nvSpPr>
        <p:spPr>
          <a:xfrm>
            <a:off x="295836" y="530823"/>
            <a:ext cx="36038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1516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Электромагнитные расходомеры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2BDE46-4DD7-4C5D-B40C-26C627CFC346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10</a:t>
            </a:r>
          </a:p>
        </p:txBody>
      </p:sp>
      <p:pic>
        <p:nvPicPr>
          <p:cNvPr id="1026" name="Picture 2" descr="https://www.logikamarket.ru/upload/iblock/626/ADMAG-AXR.jpg">
            <a:extLst>
              <a:ext uri="{FF2B5EF4-FFF2-40B4-BE49-F238E27FC236}">
                <a16:creationId xmlns:a16="http://schemas.microsoft.com/office/drawing/2014/main" id="{34B8FD99-F434-4DA8-8D44-6E7A2B073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083" y="976647"/>
            <a:ext cx="2505262" cy="306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481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478" y="258115"/>
            <a:ext cx="855824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 indent="252413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Глобальная система позиционирования 1</a:t>
            </a:r>
          </a:p>
        </p:txBody>
      </p:sp>
      <p:sp>
        <p:nvSpPr>
          <p:cNvPr id="81008" name="AutoShape 112" descr="\Delta ={\begin{vmatrix}a&amp;c\\b&amp;d\end{vmatrix}}=ad-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1000" y="724700"/>
            <a:ext cx="8485909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002060"/>
                </a:solidFill>
                <a:cs typeface="Arial" pitchFamily="34" charset="0"/>
              </a:rPr>
              <a:t>Глобальная система позиционирования</a:t>
            </a:r>
            <a:r>
              <a:rPr lang="en-US" sz="1400" dirty="0">
                <a:solidFill>
                  <a:srgbClr val="002060"/>
                </a:solidFill>
                <a:cs typeface="Arial" pitchFamily="34" charset="0"/>
              </a:rPr>
              <a:t> – </a:t>
            </a:r>
            <a:r>
              <a:rPr lang="ru-RU" sz="1400" dirty="0">
                <a:solidFill>
                  <a:srgbClr val="002060"/>
                </a:solidFill>
                <a:cs typeface="Arial" pitchFamily="34" charset="0"/>
              </a:rPr>
              <a:t>это</a:t>
            </a:r>
            <a:r>
              <a:rPr lang="ru-RU" sz="1400" dirty="0">
                <a:solidFill>
                  <a:srgbClr val="002060"/>
                </a:solidFill>
              </a:rPr>
              <a:t> спутниковая система навигации, обеспечивающая </a:t>
            </a:r>
            <a:r>
              <a:rPr lang="ru-RU" dirty="0">
                <a:solidFill>
                  <a:srgbClr val="002060"/>
                </a:solidFill>
              </a:rPr>
              <a:t>измерение расстояния, времени и определяющая местоположение во всемирной системе координат. Позволяет почти при любой погоде определять местоположение в любом месте Земли и околоземного космического пространства</a:t>
            </a:r>
          </a:p>
        </p:txBody>
      </p:sp>
      <p:pic>
        <p:nvPicPr>
          <p:cNvPr id="12" name="Picture 2" descr="https://www.euromobile.ru/upload/iblock/f8a/%D0%BA%D0%BE%D0%BE%D1%80%D0%B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375" y="1673139"/>
            <a:ext cx="5176467" cy="2596861"/>
          </a:xfrm>
          <a:prstGeom prst="rect">
            <a:avLst/>
          </a:prstGeom>
          <a:noFill/>
        </p:spPr>
      </p:pic>
      <p:pic>
        <p:nvPicPr>
          <p:cNvPr id="10" name="Picture 2" descr="https://upload.wikimedia.org/wikipedia/commons/9/9c/ConstellationGPS.gif">
            <a:extLst>
              <a:ext uri="{FF2B5EF4-FFF2-40B4-BE49-F238E27FC236}">
                <a16:creationId xmlns:a16="http://schemas.microsoft.com/office/drawing/2014/main" id="{82E3E417-EAFF-4A15-8FAA-3DDA356892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809" y="1920472"/>
            <a:ext cx="2936911" cy="234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C061C0-9A24-4DFD-AD51-0B078022769C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</p:spTree>
    <p:extLst>
      <p:ext uri="{BB962C8B-B14F-4D97-AF65-F5344CB8AC3E}">
        <p14:creationId xmlns:p14="http://schemas.microsoft.com/office/powerpoint/2010/main" val="4170603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478" y="258115"/>
            <a:ext cx="855824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 indent="252413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Глобальная система позиционирования 2</a:t>
            </a:r>
          </a:p>
        </p:txBody>
      </p:sp>
      <p:sp>
        <p:nvSpPr>
          <p:cNvPr id="81008" name="AutoShape 112" descr="\Delta ={\begin{vmatrix}a&amp;c\\b&amp;d\end{vmatrix}}=ad-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12</a:t>
            </a:r>
          </a:p>
        </p:txBody>
      </p:sp>
      <p:pic>
        <p:nvPicPr>
          <p:cNvPr id="9" name="Рисунок 8" descr="эра-глонасс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909" y="1336964"/>
            <a:ext cx="4129694" cy="2751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AutoShape 4" descr="https://amastercar.ru/articles/img/glonass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3495" name="Picture 7" descr="GPS: Что это такое и зачем нужен? - МСС Глонас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520" y="1295400"/>
            <a:ext cx="4470399" cy="290945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36418" y="637308"/>
            <a:ext cx="86036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Отслеживание местоположения стационарных и перемещающихся объектов — основная практическая функция системы. Ее можно применять для определения местоположения пользователей, находящихся в местах, где не работают мобильные телефоны.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419A7D-24F1-4740-B527-333D0AB9FE30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</p:spTree>
    <p:extLst>
      <p:ext uri="{BB962C8B-B14F-4D97-AF65-F5344CB8AC3E}">
        <p14:creationId xmlns:p14="http://schemas.microsoft.com/office/powerpoint/2010/main" val="4170603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329466"/>
            <a:ext cx="495443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Поверка приемников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GPS/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ГЛОНАСС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008" name="AutoShape 112" descr="\Delta ={\begin{vmatrix}a&amp;c\\b&amp;d\end{vmatrix}}=ad-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0164" y="745966"/>
            <a:ext cx="8693727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Полигон пространственный эталонный предназначен для хранения и передачи размера единиц длины и плоского угла рабочим средствам измерений - навигационной и геодезической аппаратуры потребителей космических навигационных систем</a:t>
            </a:r>
          </a:p>
        </p:txBody>
      </p:sp>
      <p:pic>
        <p:nvPicPr>
          <p:cNvPr id="66563" name="Picture 3" descr="C:\Users\GavrilaMaster\ДФВ3005\Лекция8\Полигон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7631" y="1330036"/>
            <a:ext cx="3148329" cy="3248891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4BA33E-987E-45B1-BC9F-B1C3AA3B3A9C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pic>
        <p:nvPicPr>
          <p:cNvPr id="2050" name="Picture 2" descr="https://all-pribors.ru/pics/original/81551-21-0001.jpg">
            <a:extLst>
              <a:ext uri="{FF2B5EF4-FFF2-40B4-BE49-F238E27FC236}">
                <a16:creationId xmlns:a16="http://schemas.microsoft.com/office/drawing/2014/main" id="{EE59178D-A37D-46C2-89F9-8FDBFD4AF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15" y="1477937"/>
            <a:ext cx="3267355" cy="276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76390F1-2AC6-4D2B-ACF2-DC01B3B7A2EB}"/>
              </a:ext>
            </a:extLst>
          </p:cNvPr>
          <p:cNvSpPr/>
          <p:nvPr/>
        </p:nvSpPr>
        <p:spPr>
          <a:xfrm>
            <a:off x="1091357" y="4271150"/>
            <a:ext cx="2749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u="sng" dirty="0">
                <a:solidFill>
                  <a:srgbClr val="002060"/>
                </a:solidFill>
              </a:rPr>
              <a:t>Пункт эталонного базиса</a:t>
            </a:r>
          </a:p>
        </p:txBody>
      </p:sp>
    </p:spTree>
    <p:extLst>
      <p:ext uri="{BB962C8B-B14F-4D97-AF65-F5344CB8AC3E}">
        <p14:creationId xmlns:p14="http://schemas.microsoft.com/office/powerpoint/2010/main" val="3417900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357175"/>
            <a:ext cx="4676018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Энкодер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008" name="AutoShape 112" descr="\Delta ={\begin{vmatrix}a&amp;c\\b&amp;d\end{vmatrix}}=ad-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9565" y="849876"/>
            <a:ext cx="792081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err="1">
                <a:solidFill>
                  <a:srgbClr val="002060"/>
                </a:solidFill>
              </a:rPr>
              <a:t>Энкодер</a:t>
            </a:r>
            <a:r>
              <a:rPr lang="ru-RU" dirty="0">
                <a:solidFill>
                  <a:srgbClr val="002060"/>
                </a:solidFill>
              </a:rPr>
              <a:t> - датчик преобразования угловых положений или линейных перемещений в цифровой сигнал. </a:t>
            </a:r>
          </a:p>
        </p:txBody>
      </p:sp>
      <p:pic>
        <p:nvPicPr>
          <p:cNvPr id="13" name="Рисунок 12" descr="Схема считывания сигналов в абсолютном энкодер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089" y="1627910"/>
            <a:ext cx="3702627" cy="286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C:\Users\GavrilaMaster\ДФВ3005\Лекция8\Энкоде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9362" y="1428029"/>
            <a:ext cx="3112366" cy="2943871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A6B0DA-19F4-4B7C-B352-DDFBB1D6A9C8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</p:spTree>
    <p:extLst>
      <p:ext uri="{BB962C8B-B14F-4D97-AF65-F5344CB8AC3E}">
        <p14:creationId xmlns:p14="http://schemas.microsoft.com/office/powerpoint/2010/main" val="3417900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78705E-4A53-44B1-9863-C83C3EDD3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664" y="954741"/>
            <a:ext cx="6532672" cy="34962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0D915A-517B-4B94-8143-A810C7B6BB9E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EB5D16-E5C0-4F2E-91DF-0EC7A0760BEA}"/>
              </a:ext>
            </a:extLst>
          </p:cNvPr>
          <p:cNvSpPr txBox="1"/>
          <p:nvPr/>
        </p:nvSpPr>
        <p:spPr>
          <a:xfrm>
            <a:off x="410946" y="381334"/>
            <a:ext cx="2567578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датчиков 1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31A151-ACDA-4AA7-9D61-84F3AE2504D2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106317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3E5349-6E84-406E-86C5-834D5613E337}"/>
              </a:ext>
            </a:extLst>
          </p:cNvPr>
          <p:cNvSpPr/>
          <p:nvPr/>
        </p:nvSpPr>
        <p:spPr>
          <a:xfrm>
            <a:off x="357158" y="973653"/>
            <a:ext cx="5539378" cy="3694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 общем случае, перед тем как приступить к разработке или выбору детектора (датчика), необходимо ответить на ряд вопросов: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Величина и тип измеряемых величин;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Требуемая точность и разрешающая способность;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Материал, из которого изготовлен, или состоит объект (металл, пластмасса, жидкость, ферромагнетик, биологическая ткань и пр.);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Диапазон измерений;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Условия окружающей среды, в которых должен работать датчик;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Потребляемая мощность датчика;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Размер пространства, отведенный под монтаж датчика;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Срок службы датчика;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Количество датчиков, которое необходимо изготовить и стоимость одного устройства;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E5E718-287D-4718-949E-0708179E034F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DA8C1C-1C85-4871-9236-F59778CAA19E}"/>
              </a:ext>
            </a:extLst>
          </p:cNvPr>
          <p:cNvSpPr txBox="1"/>
          <p:nvPr/>
        </p:nvSpPr>
        <p:spPr>
          <a:xfrm>
            <a:off x="6333564" y="4298403"/>
            <a:ext cx="2880216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Датчик температуры двигателя</a:t>
            </a:r>
          </a:p>
        </p:txBody>
      </p:sp>
      <p:pic>
        <p:nvPicPr>
          <p:cNvPr id="5" name="Picture 4" descr="Датчик температуры охлаждающей жидкости: назначение, устройство, принцип  работы">
            <a:extLst>
              <a:ext uri="{FF2B5EF4-FFF2-40B4-BE49-F238E27FC236}">
                <a16:creationId xmlns:a16="http://schemas.microsoft.com/office/drawing/2014/main" id="{226DD516-277F-463D-9853-4FBD933FD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6536" y="540805"/>
            <a:ext cx="3057780" cy="1720002"/>
          </a:xfrm>
          <a:prstGeom prst="rect">
            <a:avLst/>
          </a:prstGeom>
          <a:noFill/>
        </p:spPr>
      </p:pic>
      <p:pic>
        <p:nvPicPr>
          <p:cNvPr id="9218" name="Picture 2" descr="Замена и проверка датчика температуры охлаждающей жидкости на LADA">
            <a:extLst>
              <a:ext uri="{FF2B5EF4-FFF2-40B4-BE49-F238E27FC236}">
                <a16:creationId xmlns:a16="http://schemas.microsoft.com/office/drawing/2014/main" id="{5545B69D-D16D-44F7-8076-2F279E4DF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715" y="2396882"/>
            <a:ext cx="2974601" cy="176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71CACD-8ECC-4850-BFCA-1307BE29C77F}"/>
              </a:ext>
            </a:extLst>
          </p:cNvPr>
          <p:cNvSpPr txBox="1"/>
          <p:nvPr/>
        </p:nvSpPr>
        <p:spPr>
          <a:xfrm>
            <a:off x="417670" y="475309"/>
            <a:ext cx="2547406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датчиков 2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09D34D-058E-4AF1-A447-500A6B6D6E93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35379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22470" y="3973792"/>
            <a:ext cx="291014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u="sng" dirty="0">
                <a:solidFill>
                  <a:srgbClr val="002060"/>
                </a:solidFill>
              </a:rPr>
              <a:t>Методы измерения температуры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223" y="818631"/>
            <a:ext cx="38597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В основе работы любых температурных датчиков, использующихся в системах автоматического управления, лежит принцип преобразования измеряемой температуры в электрическую величину. Это обусловлено следующими достоинствами электрических измерений: электрические величины удобно передавать на расстояние, причем передача осуществляется с высокой скоростью; электрические величины универсальны в том смысле, что любые другие величины могут быть преобразованы в электрические и наоборот; они точно преобразуются в цифровой код и позволяют достигнуть высокой точности, чувствительности и быстродействия средств измерений.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6683" y="309550"/>
            <a:ext cx="309089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Датчики температуры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C:\Users\GavrilaMaster\ДФВ3005\Лекция8\КлассификацияТемпературы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3285" y="663718"/>
            <a:ext cx="4571278" cy="32256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609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222" y="818631"/>
            <a:ext cx="5619233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Термометры расширения</a:t>
            </a:r>
            <a:r>
              <a:rPr lang="ru-RU" sz="1400" dirty="0">
                <a:solidFill>
                  <a:srgbClr val="002060"/>
                </a:solidFill>
              </a:rPr>
              <a:t>: принцип действия основан на зависимости объемного расширения жидкости и линейных размеров твердых тел от температуры.</a:t>
            </a:r>
          </a:p>
          <a:p>
            <a:endParaRPr lang="ru-RU" sz="500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Термометры расширения подразделяются на: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31527" y="738451"/>
            <a:ext cx="26185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002060"/>
                </a:solidFill>
              </a:rPr>
              <a:t>Манометрические термометры</a:t>
            </a:r>
            <a:r>
              <a:rPr lang="ru-RU" dirty="0">
                <a:solidFill>
                  <a:srgbClr val="002060"/>
                </a:solidFill>
              </a:rPr>
              <a:t>: принцип действия основан на изменении давления рабочего вещества от температуры.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127" y="4031173"/>
            <a:ext cx="57357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Жидкостные</a:t>
            </a:r>
            <a:r>
              <a:rPr lang="ru-RU" sz="1400" dirty="0">
                <a:solidFill>
                  <a:srgbClr val="002060"/>
                </a:solidFill>
              </a:rPr>
              <a:t>                </a:t>
            </a:r>
            <a:r>
              <a:rPr lang="ru-RU" sz="1400" u="sng" dirty="0">
                <a:solidFill>
                  <a:srgbClr val="002060"/>
                </a:solidFill>
              </a:rPr>
              <a:t>Дилатометрические</a:t>
            </a:r>
            <a:r>
              <a:rPr lang="ru-RU" sz="1400" dirty="0">
                <a:solidFill>
                  <a:srgbClr val="002060"/>
                </a:solidFill>
              </a:rPr>
              <a:t>                  </a:t>
            </a:r>
            <a:r>
              <a:rPr lang="ru-RU" sz="1400" u="sng" dirty="0">
                <a:solidFill>
                  <a:srgbClr val="002060"/>
                </a:solidFill>
              </a:rPr>
              <a:t>Биметаллические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682" y="344188"/>
            <a:ext cx="713555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Контактные датчики температуры 1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537" name="Picture 1" descr="C:\Users\GavrilaMaster\ДФВ3005\Лекция8\ТермометрЖид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508" y="1946564"/>
            <a:ext cx="1558637" cy="2055236"/>
          </a:xfrm>
          <a:prstGeom prst="rect">
            <a:avLst/>
          </a:prstGeom>
          <a:noFill/>
        </p:spPr>
      </p:pic>
      <p:pic>
        <p:nvPicPr>
          <p:cNvPr id="65538" name="Picture 2" descr="C:\Users\GavrilaMaster\ДФВ3005\Лекция8\Дилатометрически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4040" y="1988126"/>
            <a:ext cx="1283847" cy="2036330"/>
          </a:xfrm>
          <a:prstGeom prst="rect">
            <a:avLst/>
          </a:prstGeom>
          <a:noFill/>
        </p:spPr>
      </p:pic>
      <p:pic>
        <p:nvPicPr>
          <p:cNvPr id="65539" name="Picture 3" descr="C:\Users\GavrilaMaster\ДФВ3005\Лекция8\Биметал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9219" y="1925781"/>
            <a:ext cx="2470438" cy="2140527"/>
          </a:xfrm>
          <a:prstGeom prst="rect">
            <a:avLst/>
          </a:prstGeom>
          <a:noFill/>
        </p:spPr>
      </p:pic>
      <p:pic>
        <p:nvPicPr>
          <p:cNvPr id="65541" name="Picture 5" descr="C:\Users\GavrilaMaster\ДФВ3005\Лекция8\МанометрическийТермомет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40382" y="1939637"/>
            <a:ext cx="1149097" cy="2521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6095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5205" y="777067"/>
            <a:ext cx="1836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Т</a:t>
            </a:r>
            <a:r>
              <a:rPr lang="ru-RU" sz="1400" u="sng" dirty="0">
                <a:solidFill>
                  <a:srgbClr val="002060"/>
                </a:solidFill>
              </a:rPr>
              <a:t>ермоэлектрические</a:t>
            </a:r>
          </a:p>
          <a:p>
            <a:r>
              <a:rPr lang="ru-RU" sz="1400" dirty="0">
                <a:solidFill>
                  <a:srgbClr val="002060"/>
                </a:solidFill>
              </a:rPr>
              <a:t>      </a:t>
            </a:r>
            <a:r>
              <a:rPr lang="ru-RU" sz="1400" u="sng" dirty="0">
                <a:solidFill>
                  <a:srgbClr val="002060"/>
                </a:solidFill>
              </a:rPr>
              <a:t>(термопары)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6682" y="309550"/>
            <a:ext cx="713555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Контактные датчики температуры 2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65965" y="828505"/>
            <a:ext cx="234834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002060"/>
                </a:solidFill>
              </a:rPr>
              <a:t>Термометры сопротивления:</a:t>
            </a:r>
          </a:p>
        </p:txBody>
      </p:sp>
      <p:pic>
        <p:nvPicPr>
          <p:cNvPr id="55298" name="Picture 2" descr="C:\Users\GavrilaMaster\ДФВ3005\Лекция8\Термопара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664" y="1533579"/>
            <a:ext cx="1287607" cy="266435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473036" y="1101436"/>
            <a:ext cx="632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Основным электрическим компонентом термометра сопротивления является резистор, который представляет собой провод, обмотанный вокруг керамического изолятора в виде стержня. Резистор и является температурным чувствительным элементом термометра сопротивления.</a:t>
            </a:r>
          </a:p>
        </p:txBody>
      </p:sp>
      <p:pic>
        <p:nvPicPr>
          <p:cNvPr id="55300" name="Picture 4" descr="C:\Users\GavrilaMaster\ДФВ3005\Лекция8\ТермометрСопротивле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5436" y="2095499"/>
            <a:ext cx="2395105" cy="2395105"/>
          </a:xfrm>
          <a:prstGeom prst="rect">
            <a:avLst/>
          </a:prstGeom>
          <a:noFill/>
        </p:spPr>
      </p:pic>
      <p:pic>
        <p:nvPicPr>
          <p:cNvPr id="55304" name="Picture 8" descr="C:\Users\GavrilaMaster\ДФВ3005\Лекция8\ТермометрСопротивления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0294" y="2306782"/>
            <a:ext cx="3941233" cy="1939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609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331" y="749357"/>
            <a:ext cx="8826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solidFill>
                  <a:srgbClr val="002060"/>
                </a:solidFill>
              </a:rPr>
              <a:t>Возможность бесконтактного измерения температур основана на связи характеристик излучения тела с его температурой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6418" y="4148937"/>
            <a:ext cx="31172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                          </a:t>
            </a:r>
            <a:r>
              <a:rPr lang="ru-RU" sz="1400" u="sng" dirty="0">
                <a:solidFill>
                  <a:srgbClr val="002060"/>
                </a:solidFill>
              </a:rPr>
              <a:t>Пирометр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683" y="309550"/>
            <a:ext cx="5001954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Бесконтактные датчики температуры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369" name="Picture 1" descr="C:\Users\GavrilaMaster\ДФВ3005\Лекция8\Пиромет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625" y="1219200"/>
            <a:ext cx="3383684" cy="2692111"/>
          </a:xfrm>
          <a:prstGeom prst="rect">
            <a:avLst/>
          </a:prstGeom>
          <a:noFill/>
        </p:spPr>
      </p:pic>
      <p:pic>
        <p:nvPicPr>
          <p:cNvPr id="58370" name="Picture 2" descr="C:\Users\GavrilaMaster\ДФВ3005\Лекция8\Радиоме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3182" y="1210109"/>
            <a:ext cx="2306781" cy="1575677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920837" y="2971800"/>
            <a:ext cx="2639291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Принцип действия </a:t>
            </a:r>
            <a:r>
              <a:rPr lang="ru-RU" u="sng" dirty="0">
                <a:solidFill>
                  <a:srgbClr val="002060"/>
                </a:solidFill>
              </a:rPr>
              <a:t>радиометра</a:t>
            </a:r>
            <a:r>
              <a:rPr lang="ru-RU" dirty="0">
                <a:solidFill>
                  <a:srgbClr val="002060"/>
                </a:solidFill>
              </a:rPr>
              <a:t> состоит в преобразовании измеряемого теплового потока в спектральном диапазоне от 1,0 до 25,0 мкм, падающего на микросборку термопар в электрический сигнал.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7727" y="1219201"/>
            <a:ext cx="2583872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Принцип действия  </a:t>
            </a:r>
            <a:r>
              <a:rPr lang="ru-RU" u="sng" dirty="0" err="1">
                <a:solidFill>
                  <a:srgbClr val="002060"/>
                </a:solidFill>
              </a:rPr>
              <a:t>тепловизора</a:t>
            </a:r>
            <a:r>
              <a:rPr lang="ru-RU" dirty="0">
                <a:solidFill>
                  <a:srgbClr val="002060"/>
                </a:solidFill>
              </a:rPr>
              <a:t> основан на преобразовании энергии инфракрасного излучения в электрический сигнал.</a:t>
            </a:r>
          </a:p>
        </p:txBody>
      </p:sp>
      <p:pic>
        <p:nvPicPr>
          <p:cNvPr id="58371" name="Picture 3" descr="C:\Users\GavrilaMaster\ДФВ3005\Лекция8\Тепловизо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3145" y="2313709"/>
            <a:ext cx="2680855" cy="2073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6095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A763C2-8CD3-4D8F-8172-050AC2EE14DA}"/>
              </a:ext>
            </a:extLst>
          </p:cNvPr>
          <p:cNvSpPr/>
          <p:nvPr/>
        </p:nvSpPr>
        <p:spPr>
          <a:xfrm>
            <a:off x="605609" y="1048256"/>
            <a:ext cx="36542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solidFill>
                  <a:srgbClr val="1F253D"/>
                </a:solidFill>
                <a:latin typeface="Trebuchet MS" panose="020B0603020202020204" pitchFamily="34" charset="0"/>
              </a:rPr>
              <a:t>    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Расходомеры измеряют скорость и объем потока газа или жидкости.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Расход - это произведение площади поперечного сечения на среднюю скорость потока, обычно он измеряется в кубических метрах в секунду.</a:t>
            </a:r>
          </a:p>
          <a:p>
            <a:pPr fontAlgn="base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Основными параметрами для выбора датчиков расхода газа и жидкости являются диаметр трубы, способ подключения к магистрали, тип втулки и выходной сигнал.</a:t>
            </a:r>
            <a:endParaRPr lang="ru-RU" sz="16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9CB8BF-5072-4E42-84DA-FFA7E6D16E44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A4F2FC-6341-424B-BC08-5DD85CD63600}"/>
              </a:ext>
            </a:extLst>
          </p:cNvPr>
          <p:cNvSpPr txBox="1"/>
          <p:nvPr/>
        </p:nvSpPr>
        <p:spPr>
          <a:xfrm>
            <a:off x="357158" y="410908"/>
            <a:ext cx="421484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расхода жидкостей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2DB988-EE40-4900-9F8C-51FE2E6E8633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6</a:t>
            </a:r>
          </a:p>
        </p:txBody>
      </p:sp>
      <p:pic>
        <p:nvPicPr>
          <p:cNvPr id="10242" name="Picture 2" descr="Турбинный расходомер">
            <a:extLst>
              <a:ext uri="{FF2B5EF4-FFF2-40B4-BE49-F238E27FC236}">
                <a16:creationId xmlns:a16="http://schemas.microsoft.com/office/drawing/2014/main" id="{C91AAD24-CE21-4598-B77E-8E6B776B7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596" y="251632"/>
            <a:ext cx="4192789" cy="200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www.i-bs.ru/images/content/produktsiya/ITELMA-mehan-200x150.jpg">
            <a:extLst>
              <a:ext uri="{FF2B5EF4-FFF2-40B4-BE49-F238E27FC236}">
                <a16:creationId xmlns:a16="http://schemas.microsoft.com/office/drawing/2014/main" id="{8F61AE23-2879-4B03-BB32-0A3E6BCA0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2114498"/>
            <a:ext cx="2751806" cy="206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DCB9D96-319C-4AFE-9A2B-B123EC57F45A}"/>
              </a:ext>
            </a:extLst>
          </p:cNvPr>
          <p:cNvSpPr/>
          <p:nvPr/>
        </p:nvSpPr>
        <p:spPr>
          <a:xfrm>
            <a:off x="6065856" y="4254001"/>
            <a:ext cx="129907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002060"/>
                </a:solidFill>
              </a:rPr>
              <a:t>Счетчики воды</a:t>
            </a:r>
          </a:p>
        </p:txBody>
      </p:sp>
    </p:spTree>
    <p:extLst>
      <p:ext uri="{BB962C8B-B14F-4D97-AF65-F5344CB8AC3E}">
        <p14:creationId xmlns:p14="http://schemas.microsoft.com/office/powerpoint/2010/main" val="3279830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2D73D4-B4A9-4116-AEB8-045D2F51FEA3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0EF1923-C027-4922-94A0-6C126C931B90}"/>
              </a:ext>
            </a:extLst>
          </p:cNvPr>
          <p:cNvSpPr/>
          <p:nvPr/>
        </p:nvSpPr>
        <p:spPr>
          <a:xfrm>
            <a:off x="295835" y="485187"/>
            <a:ext cx="50023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Расходомеры переменного перепада давления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329CDE-1039-4C18-92F5-9DE246BFF175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7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825325-95E2-4AEE-B753-83CE001FD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364" y="1048333"/>
            <a:ext cx="3054550" cy="28131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552F62-B69F-411D-B2C0-DC8180909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971550"/>
            <a:ext cx="2438400" cy="16002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0B18F5-4855-4479-96AD-287C5F1B1E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2793627"/>
            <a:ext cx="2489200" cy="160020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313FDE6-BBF7-4F0E-893F-5B36BB596A33}"/>
              </a:ext>
            </a:extLst>
          </p:cNvPr>
          <p:cNvSpPr/>
          <p:nvPr/>
        </p:nvSpPr>
        <p:spPr>
          <a:xfrm>
            <a:off x="4908364" y="4086050"/>
            <a:ext cx="31172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Промышленный расходомер Вентури</a:t>
            </a:r>
          </a:p>
        </p:txBody>
      </p:sp>
    </p:spTree>
    <p:extLst>
      <p:ext uri="{BB962C8B-B14F-4D97-AF65-F5344CB8AC3E}">
        <p14:creationId xmlns:p14="http://schemas.microsoft.com/office/powerpoint/2010/main" val="2880362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rusautomation.ru/thumb/2/psQZvKHi8fN-t0l8nO-CNQ/r/d/tipy-sredstv-izmereniya-rashoda-zhidkosti2.png">
            <a:extLst>
              <a:ext uri="{FF2B5EF4-FFF2-40B4-BE49-F238E27FC236}">
                <a16:creationId xmlns:a16="http://schemas.microsoft.com/office/drawing/2014/main" id="{6BB39312-94BA-4280-9D5A-317AA5424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71" y="1222282"/>
            <a:ext cx="142875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rusautomation.ru/thumb/2/a3ntHFcikywtt8hJ6RxiEQ/r/d/tipy-sredstv-izmereniya-rashoda-zhidkosti3.png">
            <a:extLst>
              <a:ext uri="{FF2B5EF4-FFF2-40B4-BE49-F238E27FC236}">
                <a16:creationId xmlns:a16="http://schemas.microsoft.com/office/drawing/2014/main" id="{E3AFB142-ABC0-42E7-9DA6-249FB7C77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222" y="1323135"/>
            <a:ext cx="5715000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CC4649-2E8C-4EE6-9D27-C460E620AFD3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BC8B8F-7935-470F-8AFC-36B47E967529}"/>
              </a:ext>
            </a:extLst>
          </p:cNvPr>
          <p:cNvSpPr/>
          <p:nvPr/>
        </p:nvSpPr>
        <p:spPr>
          <a:xfrm>
            <a:off x="357158" y="457397"/>
            <a:ext cx="25675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Расходомеры постоянного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перепада давления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78B685-61A9-45A9-A714-F54BCFC2A4F1}"/>
              </a:ext>
            </a:extLst>
          </p:cNvPr>
          <p:cNvSpPr/>
          <p:nvPr/>
        </p:nvSpPr>
        <p:spPr>
          <a:xfrm>
            <a:off x="4437934" y="586040"/>
            <a:ext cx="25675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Оптические расходомеры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168C03-856C-4D39-ADC6-787892404EA7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8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D4E08C1-0A54-43A6-BFBD-8B7506FADA8D}"/>
              </a:ext>
            </a:extLst>
          </p:cNvPr>
          <p:cNvSpPr/>
          <p:nvPr/>
        </p:nvSpPr>
        <p:spPr>
          <a:xfrm>
            <a:off x="739279" y="4044370"/>
            <a:ext cx="12236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u="sng" dirty="0">
                <a:solidFill>
                  <a:srgbClr val="002060"/>
                </a:solidFill>
              </a:rPr>
              <a:t>Ротаметр</a:t>
            </a:r>
          </a:p>
        </p:txBody>
      </p:sp>
    </p:spTree>
    <p:extLst>
      <p:ext uri="{BB962C8B-B14F-4D97-AF65-F5344CB8AC3E}">
        <p14:creationId xmlns:p14="http://schemas.microsoft.com/office/powerpoint/2010/main" val="1055892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2FA359-6BF0-4E53-9A99-F4D7D8F4E90C}"/>
              </a:ext>
            </a:extLst>
          </p:cNvPr>
          <p:cNvSpPr txBox="1"/>
          <p:nvPr/>
        </p:nvSpPr>
        <p:spPr>
          <a:xfrm>
            <a:off x="357158" y="0"/>
            <a:ext cx="2108951" cy="2080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Датчики систем автоматики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10B7AC-08ED-48EC-A23A-87D5C451F0B0}"/>
              </a:ext>
            </a:extLst>
          </p:cNvPr>
          <p:cNvSpPr/>
          <p:nvPr/>
        </p:nvSpPr>
        <p:spPr>
          <a:xfrm>
            <a:off x="357158" y="422198"/>
            <a:ext cx="30449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Акустические расходомеры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89B824-F353-4775-9B7D-4C8FEC8D15F3}"/>
              </a:ext>
            </a:extLst>
          </p:cNvPr>
          <p:cNvSpPr txBox="1"/>
          <p:nvPr/>
        </p:nvSpPr>
        <p:spPr>
          <a:xfrm>
            <a:off x="8770620" y="-49870"/>
            <a:ext cx="373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9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13EC90-074D-44E9-ABA4-0672FBBB7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646" y="1012729"/>
            <a:ext cx="4745972" cy="296415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2C7C92-DF8C-4F36-B75B-8C8BC5C626A4}"/>
              </a:ext>
            </a:extLst>
          </p:cNvPr>
          <p:cNvSpPr/>
          <p:nvPr/>
        </p:nvSpPr>
        <p:spPr>
          <a:xfrm>
            <a:off x="3197248" y="4130771"/>
            <a:ext cx="2749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u="sng" dirty="0">
                <a:solidFill>
                  <a:srgbClr val="002060"/>
                </a:solidFill>
              </a:rPr>
              <a:t>Ультразвуковой расходомер</a:t>
            </a:r>
          </a:p>
        </p:txBody>
      </p:sp>
    </p:spTree>
    <p:extLst>
      <p:ext uri="{BB962C8B-B14F-4D97-AF65-F5344CB8AC3E}">
        <p14:creationId xmlns:p14="http://schemas.microsoft.com/office/powerpoint/2010/main" val="17440415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21027</TotalTime>
  <Words>629</Words>
  <Application>Microsoft Office PowerPoint</Application>
  <PresentationFormat>Экран (16:9)</PresentationFormat>
  <Paragraphs>97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 Black</vt:lpstr>
      <vt:lpstr>Stem Text Bold</vt:lpstr>
      <vt:lpstr>Arial</vt:lpstr>
      <vt:lpstr>Calibri</vt:lpstr>
      <vt:lpstr>Stem Text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GavrilaMaster</cp:lastModifiedBy>
  <cp:revision>1044</cp:revision>
  <dcterms:created xsi:type="dcterms:W3CDTF">2019-09-27T08:18:31Z</dcterms:created>
  <dcterms:modified xsi:type="dcterms:W3CDTF">2024-06-06T09:45:14Z</dcterms:modified>
</cp:coreProperties>
</file>