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1"/>
  </p:notesMasterIdLst>
  <p:sldIdLst>
    <p:sldId id="256" r:id="rId2"/>
    <p:sldId id="257" r:id="rId3"/>
    <p:sldId id="266" r:id="rId4"/>
    <p:sldId id="270" r:id="rId5"/>
    <p:sldId id="271" r:id="rId6"/>
    <p:sldId id="273" r:id="rId7"/>
    <p:sldId id="269" r:id="rId8"/>
    <p:sldId id="274" r:id="rId9"/>
    <p:sldId id="275" r:id="rId10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73" y="9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9418" y="285734"/>
            <a:ext cx="4281209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автоматического управления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357175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в системах автоматического управления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838" y="11912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1055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03584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85387" y="232248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9101" y="1182710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6" idx="1"/>
          </p:cNvCxnSpPr>
          <p:nvPr/>
        </p:nvCxnSpPr>
        <p:spPr>
          <a:xfrm flipV="1">
            <a:off x="1957590" y="1530439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196368" y="1541172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428706" y="1539026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7" idx="2"/>
            <a:endCxn id="8" idx="3"/>
          </p:cNvCxnSpPr>
          <p:nvPr/>
        </p:nvCxnSpPr>
        <p:spPr>
          <a:xfrm rot="5400000">
            <a:off x="6744775" y="1480533"/>
            <a:ext cx="792051" cy="158732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8" idx="1"/>
            <a:endCxn id="6" idx="2"/>
          </p:cNvCxnSpPr>
          <p:nvPr/>
        </p:nvCxnSpPr>
        <p:spPr>
          <a:xfrm rot="10800000">
            <a:off x="3471931" y="1878169"/>
            <a:ext cx="1413456" cy="79205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3263" y="1191296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Информация</a:t>
            </a:r>
          </a:p>
          <a:p>
            <a:r>
              <a:rPr lang="ru-RU" dirty="0">
                <a:solidFill>
                  <a:srgbClr val="002060"/>
                </a:solidFill>
              </a:rPr>
              <a:t>о задаче управления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27798" y="118271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Устройство обработки информации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2761" y="1266423"/>
            <a:ext cx="14295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Исполнительное устройство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90328" y="1247105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управления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20615" y="232893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Источник информации об объекте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60750" y="2116428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Обратная связь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0231" y="3438660"/>
            <a:ext cx="76693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Одним из основных принципов, закладываемых при разработке систем автоматического управления, является наличие достоверной информации о состоянии объекта в текущий момент времени.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9DCC5A-779B-4500-8BA0-78DD3AD06D56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551C3B-524E-4F75-91FF-C2858BBB7411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САУ температуры в холодильнике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926" y="9465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5843" y="94444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03429" y="931571"/>
            <a:ext cx="1253546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70" idx="2"/>
          </p:cNvCxnSpPr>
          <p:nvPr/>
        </p:nvCxnSpPr>
        <p:spPr>
          <a:xfrm flipV="1">
            <a:off x="1841678" y="1291106"/>
            <a:ext cx="405684" cy="321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0" idx="6"/>
          </p:cNvCxnSpPr>
          <p:nvPr/>
        </p:nvCxnSpPr>
        <p:spPr>
          <a:xfrm flipV="1">
            <a:off x="2768956" y="1290033"/>
            <a:ext cx="549501" cy="1073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565561" y="1294327"/>
            <a:ext cx="592429" cy="643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3109" y="1030308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Заданная</a:t>
            </a:r>
          </a:p>
          <a:p>
            <a:r>
              <a:rPr lang="ru-RU" dirty="0">
                <a:solidFill>
                  <a:srgbClr val="002060"/>
                </a:solidFill>
              </a:rPr>
              <a:t>температура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22749" y="1034602"/>
            <a:ext cx="12170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Холодильный</a:t>
            </a:r>
          </a:p>
          <a:p>
            <a:r>
              <a:rPr lang="ru-RU" dirty="0">
                <a:solidFill>
                  <a:srgbClr val="002060"/>
                </a:solidFill>
              </a:rPr>
              <a:t>агрегат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03950" y="950891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Холодильная камера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47870" y="1800895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Обратная связь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2125" y="2923504"/>
            <a:ext cx="847429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Датчик предназначен для выработки сигнала измерительной информации в форме, удобной для передачи, дальнейшего преобразования, обработки и (или) хранения, но не поддающейся непосредственному восприятию наблюдателем.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Термин датчик (сенсор) укрепился в связи с развитием систем автоматического управления, как элемент обобщенной логической концепции:  датчик — устройство управления — исполнительное устройство — объект управления.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15566" y="1416676"/>
            <a:ext cx="495836" cy="154546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5312535" y="1320084"/>
            <a:ext cx="540913" cy="57955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4971244" y="1899634"/>
            <a:ext cx="3606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745864" y="1442434"/>
            <a:ext cx="47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/>
              <a:t>t</a:t>
            </a:r>
            <a:r>
              <a:rPr lang="en-US" sz="2800" i="1" baseline="30000" dirty="0"/>
              <a:t>o</a:t>
            </a:r>
            <a:endParaRPr lang="ru-RU" sz="2800" dirty="0"/>
          </a:p>
        </p:txBody>
      </p:sp>
      <p:cxnSp>
        <p:nvCxnSpPr>
          <p:cNvPr id="59" name="Shape 58"/>
          <p:cNvCxnSpPr>
            <a:stCxn id="34" idx="2"/>
          </p:cNvCxnSpPr>
          <p:nvPr/>
        </p:nvCxnSpPr>
        <p:spPr>
          <a:xfrm rot="5400000">
            <a:off x="3585156" y="497446"/>
            <a:ext cx="1004553" cy="3152104"/>
          </a:xfrm>
          <a:prstGeom prst="bentConnector2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70" idx="4"/>
          </p:cNvCxnSpPr>
          <p:nvPr/>
        </p:nvCxnSpPr>
        <p:spPr>
          <a:xfrm flipH="1" flipV="1">
            <a:off x="2508159" y="1545464"/>
            <a:ext cx="3221" cy="104319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423893" y="1979052"/>
            <a:ext cx="17515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</a:rPr>
              <a:t>Термодатчик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0" name="Блок-схема: узел суммирования 69"/>
          <p:cNvSpPr/>
          <p:nvPr/>
        </p:nvSpPr>
        <p:spPr>
          <a:xfrm>
            <a:off x="2247362" y="1036748"/>
            <a:ext cx="521594" cy="508716"/>
          </a:xfrm>
          <a:prstGeom prst="flowChartSummingJunction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4553" y="931571"/>
            <a:ext cx="1990783" cy="164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C37FBEB-4E8B-4F5F-9149-0FE6C5A7FB11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61E66B-9F93-4FA2-AFE5-214C4A3EC6EC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Метрология  РМГ 29-2013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798491"/>
            <a:ext cx="8622406" cy="390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Метрология - наука об измерениях, методах и средствах обеспечения их единства и способах достижения требуемой точности.</a:t>
            </a:r>
          </a:p>
          <a:p>
            <a:pPr>
              <a:lnSpc>
                <a:spcPct val="105000"/>
              </a:lnSpc>
            </a:pPr>
            <a:endParaRPr lang="en-US" sz="500" b="1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3 основных раздела: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Теоретическая метрология;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Прикладная (практическая) метрология;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Законодательная метрология.</a:t>
            </a:r>
            <a:endParaRPr lang="ru-RU" b="1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Основные задачи метрологии: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установление единиц физических величин, государственных эталонов и образцовых средств измерений;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теории, методов и средств измерений и контроля;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</a:t>
            </a:r>
            <a:r>
              <a:rPr lang="ru-RU" u="sng" dirty="0">
                <a:solidFill>
                  <a:srgbClr val="002060"/>
                </a:solidFill>
              </a:rPr>
              <a:t>обеспечение единства измерений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методов оценки погрешностей, состояния средств измерения и контроля;</a:t>
            </a:r>
          </a:p>
          <a:p>
            <a:pPr>
              <a:lnSpc>
                <a:spcPct val="105000"/>
              </a:lnSpc>
            </a:pPr>
            <a:r>
              <a:rPr lang="ru-RU" dirty="0">
                <a:solidFill>
                  <a:srgbClr val="002060"/>
                </a:solidFill>
              </a:rPr>
              <a:t> - разработку методов передачи размеров единиц от эталонов или образцовых средств измерений рабочим средствам измерений.</a:t>
            </a: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>
                <a:solidFill>
                  <a:srgbClr val="002060"/>
                </a:solidFill>
              </a:rPr>
              <a:t>Единство измерений; ЕИ</a:t>
            </a:r>
            <a:r>
              <a:rPr lang="ru-RU" dirty="0">
                <a:solidFill>
                  <a:srgbClr val="002060"/>
                </a:solidFill>
              </a:rPr>
              <a:t>: Состояние измерений, при котором их результаты выражены в узаконенных единицах величин или в значениях по установленным шкалам измерений, а показатели точности измерений не выходят за установленные границы.</a:t>
            </a:r>
          </a:p>
          <a:p>
            <a:pPr>
              <a:lnSpc>
                <a:spcPct val="105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CD4E6E-0590-47E8-9E23-641A9C96CE25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28BACB-AAB4-41E1-A418-330E76621DEE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417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Величина</a:t>
            </a:r>
            <a:r>
              <a:rPr lang="ru-RU" dirty="0">
                <a:solidFill>
                  <a:srgbClr val="002060"/>
                </a:solidFill>
              </a:rPr>
              <a:t>: Свойство материального объекта или явления, общее в качественном отношении для многих объектов или явлений, но в количественном отношении индивидуальное для каждого из них.</a:t>
            </a:r>
          </a:p>
          <a:p>
            <a:pPr lvl="1">
              <a:lnSpc>
                <a:spcPct val="120000"/>
              </a:lnSpc>
            </a:pPr>
            <a:r>
              <a:rPr lang="ru-RU" i="1" dirty="0">
                <a:solidFill>
                  <a:srgbClr val="002060"/>
                </a:solidFill>
              </a:rPr>
              <a:t>(Физическая величина: Одно из свойств физического объекта (физической системы, явления или процесса), общее в качественном отношении для многих физических объектов, но в количественном отношении индивидуальное для каждого из них; РМГ 29-99).</a:t>
            </a:r>
            <a:endParaRPr lang="ru-RU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Единица</a:t>
            </a:r>
            <a:r>
              <a:rPr lang="ru-RU" dirty="0">
                <a:solidFill>
                  <a:srgbClr val="002060"/>
                </a:solidFill>
              </a:rPr>
              <a:t> (измерения) (величины): Величина фиксированного размера, которой присвоено числовое значение, равное 1, определяемая и принимаемая по соглашению для количественного выражения однородных с ней величин.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Система единиц (величин); система единиц измерений</a:t>
            </a:r>
            <a:r>
              <a:rPr lang="ru-RU" dirty="0">
                <a:solidFill>
                  <a:srgbClr val="002060"/>
                </a:solidFill>
              </a:rPr>
              <a:t>: Совокупность основных и производных единиц, вместе с их кратными и дольными единицами, определенными в соответствии с установленными правилами для данной системы единиц.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Международная система единиц; СИ</a:t>
            </a:r>
            <a:r>
              <a:rPr lang="ru-RU" dirty="0">
                <a:solidFill>
                  <a:srgbClr val="002060"/>
                </a:solidFill>
              </a:rPr>
              <a:t>: Система единиц, основанная на Международной системе величин, вместе с наименованиями и обозначениями, а также набором приставок и их наименованиями и обозначениями вместе с правилами их применения, принятая Генеральной конференцией по мерам и весам (ГКМВ).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Измерение</a:t>
            </a:r>
            <a:r>
              <a:rPr lang="ru-RU" dirty="0">
                <a:solidFill>
                  <a:srgbClr val="002060"/>
                </a:solidFill>
              </a:rPr>
              <a:t> (величины): Процесс экспериментального получения одного или более значений величины, которые могут быть обоснованно приписаны величине.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A2614-2B07-4FB0-B627-47B25513D932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8BBB2-58D2-47B4-9327-1AB087C3A405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Средство измерений</a:t>
            </a:r>
            <a:r>
              <a:rPr lang="ru-RU" dirty="0">
                <a:solidFill>
                  <a:srgbClr val="002060"/>
                </a:solidFill>
              </a:rPr>
              <a:t>: Техническое средство, предназначенное для измерений и имеющее нормированные (установленные) метрологические характеристики.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Измерительный преобразователь; ИП</a:t>
            </a:r>
            <a:r>
              <a:rPr lang="ru-RU" dirty="0">
                <a:solidFill>
                  <a:srgbClr val="002060"/>
                </a:solidFill>
              </a:rPr>
              <a:t>: Средство измерений или его часть, служащее для получения и преобразования информации об измеряемой величине в форму, удобную для обработки, хранения, дальнейших преобразований, индикации или передачи. 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Чувствительный элемент; первичный измерительный преобразователь; датчик (</a:t>
            </a:r>
            <a:r>
              <a:rPr lang="en-US" b="1" dirty="0"/>
              <a:t>sensor</a:t>
            </a:r>
            <a:r>
              <a:rPr lang="ru-RU" b="1" dirty="0">
                <a:solidFill>
                  <a:srgbClr val="002060"/>
                </a:solidFill>
              </a:rPr>
              <a:t>)</a:t>
            </a:r>
            <a:r>
              <a:rPr lang="ru-RU" dirty="0">
                <a:solidFill>
                  <a:srgbClr val="002060"/>
                </a:solidFill>
              </a:rPr>
              <a:t>: Измерительный преобразователь, на который непосредственно воздействует материальный объект или явление, являющееся носителем величины, подлежащей измерению. </a:t>
            </a:r>
          </a:p>
          <a:p>
            <a:pPr lvl="1">
              <a:lnSpc>
                <a:spcPct val="120000"/>
              </a:lnSpc>
            </a:pPr>
            <a:r>
              <a:rPr lang="ru-RU" i="1" dirty="0">
                <a:solidFill>
                  <a:srgbClr val="002060"/>
                </a:solidFill>
              </a:rPr>
              <a:t>Примечание - Конструктивно обособленные первичный преобразователь или совокупность первичного и других измерительных преобразователей называют </a:t>
            </a:r>
            <a:r>
              <a:rPr lang="ru-RU" sz="1600" b="1" i="1" dirty="0">
                <a:solidFill>
                  <a:srgbClr val="002060"/>
                </a:solidFill>
              </a:rPr>
              <a:t>датчиком</a:t>
            </a:r>
            <a:r>
              <a:rPr lang="ru-RU" i="1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Метрологическая характеристика (средства измерений)</a:t>
            </a:r>
            <a:r>
              <a:rPr lang="ru-RU" dirty="0">
                <a:solidFill>
                  <a:srgbClr val="002060"/>
                </a:solidFill>
              </a:rPr>
              <a:t>; MX: Характеристика одного из свойств средства измерений, влияющая на результат измерений.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Точность (средства измерений)</a:t>
            </a:r>
            <a:r>
              <a:rPr lang="ru-RU" dirty="0">
                <a:solidFill>
                  <a:srgbClr val="002060"/>
                </a:solidFill>
              </a:rPr>
              <a:t>: Качество средства измерений, отражающее близость к нулю его погрешности.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Класс точности: Обобщенная характеристика данного типа средств измерений, как правило, отражающая их уровень точности и выражаемая </a:t>
            </a:r>
            <a:r>
              <a:rPr lang="ru-RU" dirty="0" err="1">
                <a:solidFill>
                  <a:srgbClr val="002060"/>
                </a:solidFill>
              </a:rPr>
              <a:t>точностными</a:t>
            </a:r>
            <a:r>
              <a:rPr lang="ru-RU" dirty="0">
                <a:solidFill>
                  <a:srgbClr val="002060"/>
                </a:solidFill>
              </a:rPr>
              <a:t> характеристиками средств измерений.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D9B7DA-5AB7-4536-815F-B5273E20E43C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E5EF0-569D-4BAF-829A-B94641C86835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1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1818" y="651415"/>
            <a:ext cx="862240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 России система СИ принята на уровне стандарта </a:t>
            </a:r>
            <a:r>
              <a:rPr lang="ru-RU" b="1" dirty="0">
                <a:solidFill>
                  <a:srgbClr val="002060"/>
                </a:solidFill>
              </a:rPr>
              <a:t>ГОСТ 8.417-2024 «ГСИ. Единицы величин»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длины (метр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м) </a:t>
            </a:r>
            <a:r>
              <a:rPr lang="ru-RU" dirty="0">
                <a:solidFill>
                  <a:srgbClr val="002060"/>
                </a:solidFill>
              </a:rPr>
              <a:t>– определяется путем принятия фиксированного числового значения скорости света в вакууме </a:t>
            </a:r>
            <a:r>
              <a:rPr lang="ru-RU" sz="1600" i="1" dirty="0">
                <a:solidFill>
                  <a:srgbClr val="002060"/>
                </a:solidFill>
              </a:rPr>
              <a:t>с</a:t>
            </a:r>
            <a:r>
              <a:rPr lang="ru-RU" dirty="0">
                <a:solidFill>
                  <a:srgbClr val="002060"/>
                </a:solidFill>
              </a:rPr>
              <a:t> равным 299 792 458 при выражении в единице м с</a:t>
            </a:r>
            <a:r>
              <a:rPr lang="ru-RU" baseline="30000" dirty="0">
                <a:solidFill>
                  <a:srgbClr val="002060"/>
                </a:solidFill>
              </a:rPr>
              <a:t>-1</a:t>
            </a:r>
            <a:r>
              <a:rPr lang="ru-RU" dirty="0">
                <a:solidFill>
                  <a:srgbClr val="002060"/>
                </a:solidFill>
              </a:rPr>
              <a:t>, где секунда определяется через частоту перехода в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цезии </a:t>
            </a:r>
            <a:r>
              <a:rPr lang="en-US" i="1" dirty="0" err="1">
                <a:solidFill>
                  <a:srgbClr val="002060"/>
                </a:solidFill>
              </a:rPr>
              <a:t>Av</a:t>
            </a:r>
            <a:r>
              <a:rPr lang="en-US" i="1" baseline="-25000" dirty="0" err="1">
                <a:solidFill>
                  <a:srgbClr val="002060"/>
                </a:solidFill>
              </a:rPr>
              <a:t>Cs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массы (килограмм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кг </a:t>
            </a:r>
            <a:r>
              <a:rPr lang="ru-RU" dirty="0">
                <a:solidFill>
                  <a:srgbClr val="002060"/>
                </a:solidFill>
              </a:rPr>
              <a:t>– определяется путем принятия фиксированного числового значения постоянной Планка </a:t>
            </a:r>
            <a:r>
              <a:rPr lang="en-US" dirty="0">
                <a:solidFill>
                  <a:srgbClr val="002060"/>
                </a:solidFill>
              </a:rPr>
              <a:t>h </a:t>
            </a:r>
            <a:r>
              <a:rPr lang="ru-RU" dirty="0">
                <a:solidFill>
                  <a:srgbClr val="002060"/>
                </a:solidFill>
              </a:rPr>
              <a:t>равным 6,62607015·10</a:t>
            </a:r>
            <a:r>
              <a:rPr lang="ru-RU" baseline="30000" dirty="0">
                <a:solidFill>
                  <a:srgbClr val="002060"/>
                </a:solidFill>
              </a:rPr>
              <a:t>-34</a:t>
            </a:r>
            <a:r>
              <a:rPr lang="ru-RU" dirty="0">
                <a:solidFill>
                  <a:srgbClr val="002060"/>
                </a:solidFill>
              </a:rPr>
              <a:t> при выражении в единице </a:t>
            </a:r>
            <a:r>
              <a:rPr lang="ru-RU" dirty="0" err="1">
                <a:solidFill>
                  <a:srgbClr val="002060"/>
                </a:solidFill>
              </a:rPr>
              <a:t>Дж·с</a:t>
            </a:r>
            <a:r>
              <a:rPr lang="ru-RU" dirty="0">
                <a:solidFill>
                  <a:srgbClr val="002060"/>
                </a:solidFill>
              </a:rPr>
              <a:t>, что соответствует кг·м</a:t>
            </a:r>
            <a:r>
              <a:rPr lang="ru-RU" baseline="30000" dirty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·с</a:t>
            </a:r>
            <a:r>
              <a:rPr lang="ru-RU" baseline="30000" dirty="0">
                <a:solidFill>
                  <a:srgbClr val="002060"/>
                </a:solidFill>
              </a:rPr>
              <a:t>-1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времени (секунда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с) </a:t>
            </a:r>
            <a:r>
              <a:rPr lang="ru-RU" dirty="0">
                <a:solidFill>
                  <a:srgbClr val="002060"/>
                </a:solidFill>
              </a:rPr>
              <a:t>– продолжительность 9192631770 периодов излучения, соответствующего переходу между двумя сверхтонкими уровнями основного состояния атома ЦЕЗИЯ -133.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силы электрического тока (ампер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А) </a:t>
            </a:r>
            <a:r>
              <a:rPr lang="ru-RU" dirty="0">
                <a:solidFill>
                  <a:srgbClr val="002060"/>
                </a:solidFill>
              </a:rPr>
              <a:t>– определяется путем принятия фиксированного числового значения элементарного заряда равным 1,602176634·10</a:t>
            </a:r>
            <a:r>
              <a:rPr lang="ru-RU" baseline="30000" dirty="0">
                <a:solidFill>
                  <a:srgbClr val="002060"/>
                </a:solidFill>
              </a:rPr>
              <a:t>-19</a:t>
            </a:r>
            <a:r>
              <a:rPr lang="ru-RU" dirty="0">
                <a:solidFill>
                  <a:srgbClr val="002060"/>
                </a:solidFill>
              </a:rPr>
              <a:t> при выражении в единице Кл, что соответствует </a:t>
            </a:r>
            <a:r>
              <a:rPr lang="ru-RU" dirty="0" err="1">
                <a:solidFill>
                  <a:srgbClr val="002060"/>
                </a:solidFill>
              </a:rPr>
              <a:t>А·с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термодинамической температуры (Кельвин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ru-RU" b="1" dirty="0">
                <a:solidFill>
                  <a:srgbClr val="002060"/>
                </a:solidFill>
              </a:rPr>
              <a:t>К) - </a:t>
            </a:r>
            <a:r>
              <a:rPr lang="ru-RU" dirty="0">
                <a:solidFill>
                  <a:srgbClr val="002060"/>
                </a:solidFill>
              </a:rPr>
              <a:t>определяется путем принятия фиксированного числового значения постоянной Больцмана </a:t>
            </a:r>
            <a:r>
              <a:rPr lang="en-US" sz="1600" i="1" dirty="0">
                <a:solidFill>
                  <a:srgbClr val="002060"/>
                </a:solidFill>
              </a:rPr>
              <a:t>k</a:t>
            </a:r>
            <a:r>
              <a:rPr lang="ru-RU" sz="1600" i="1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равным 1,380649·10</a:t>
            </a:r>
            <a:r>
              <a:rPr lang="ru-RU" baseline="30000" dirty="0">
                <a:solidFill>
                  <a:srgbClr val="002060"/>
                </a:solidFill>
              </a:rPr>
              <a:t>-19</a:t>
            </a:r>
            <a:r>
              <a:rPr lang="ru-RU" dirty="0">
                <a:solidFill>
                  <a:srgbClr val="002060"/>
                </a:solidFill>
              </a:rPr>
              <a:t> при выражении в единице Дж·</a:t>
            </a:r>
            <a:r>
              <a:rPr lang="en-US" dirty="0">
                <a:solidFill>
                  <a:srgbClr val="002060"/>
                </a:solidFill>
              </a:rPr>
              <a:t>K</a:t>
            </a:r>
            <a:r>
              <a:rPr lang="ru-RU" baseline="30000" dirty="0">
                <a:solidFill>
                  <a:srgbClr val="002060"/>
                </a:solidFill>
              </a:rPr>
              <a:t>-1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силы света (кандела</a:t>
            </a:r>
            <a:r>
              <a:rPr lang="en-US" b="1" dirty="0">
                <a:solidFill>
                  <a:srgbClr val="002060"/>
                </a:solidFill>
              </a:rPr>
              <a:t>,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кд) </a:t>
            </a:r>
            <a:r>
              <a:rPr lang="ru-RU" dirty="0">
                <a:solidFill>
                  <a:srgbClr val="002060"/>
                </a:solidFill>
              </a:rPr>
              <a:t>– сила света в заданном направлении в СИ. Определяется путем принятия фиксированного числового значения световой эффективности монохроматического излучения частотой 540·10</a:t>
            </a:r>
            <a:r>
              <a:rPr lang="ru-RU" baseline="30000" dirty="0">
                <a:solidFill>
                  <a:srgbClr val="002060"/>
                </a:solidFill>
              </a:rPr>
              <a:t>12</a:t>
            </a:r>
            <a:r>
              <a:rPr lang="ru-RU" dirty="0">
                <a:solidFill>
                  <a:srgbClr val="002060"/>
                </a:solidFill>
              </a:rPr>
              <a:t> Гц, равным 683 в единице лм·Вт</a:t>
            </a:r>
            <a:r>
              <a:rPr lang="ru-RU" baseline="30000" dirty="0">
                <a:solidFill>
                  <a:srgbClr val="002060"/>
                </a:solidFill>
              </a:rPr>
              <a:t>-1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Единица количества вещества (моль) </a:t>
            </a:r>
            <a:r>
              <a:rPr lang="ru-RU" dirty="0">
                <a:solidFill>
                  <a:srgbClr val="002060"/>
                </a:solidFill>
              </a:rPr>
              <a:t>– единица количества вещества в СИ один моль содержит точно 6,02214076·10</a:t>
            </a:r>
            <a:r>
              <a:rPr lang="ru-RU" baseline="30000" dirty="0">
                <a:solidFill>
                  <a:srgbClr val="002060"/>
                </a:solidFill>
              </a:rPr>
              <a:t>23  </a:t>
            </a:r>
            <a:r>
              <a:rPr lang="ru-RU" dirty="0">
                <a:solidFill>
                  <a:srgbClr val="002060"/>
                </a:solidFill>
              </a:rPr>
              <a:t>структурных элементов. Это число есть фиксированное числовое значение постоянной Авогадро, выраженное в единице моль</a:t>
            </a:r>
            <a:r>
              <a:rPr lang="ru-RU" baseline="30000" dirty="0">
                <a:solidFill>
                  <a:srgbClr val="002060"/>
                </a:solidFill>
              </a:rPr>
              <a:t>-1</a:t>
            </a:r>
            <a:r>
              <a:rPr lang="ru-RU" dirty="0">
                <a:solidFill>
                  <a:srgbClr val="002060"/>
                </a:solidFill>
              </a:rPr>
              <a:t> и называемое числом Авогадро.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B76EC-88D5-4820-AC45-CE72C862C02B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64FE1-6168-4C3B-81B7-F46C13392CA4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7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3EB7CFF-EA1F-4826-88C4-6ECC71424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2" name="Picture 8" descr="https://api.docs.cntd.ru/img/13/06/32/92/55/2f777bf3-fba5-4d16-aa82-68541a557326/P008A00230001.png">
            <a:extLst>
              <a:ext uri="{FF2B5EF4-FFF2-40B4-BE49-F238E27FC236}">
                <a16:creationId xmlns:a16="http://schemas.microsoft.com/office/drawing/2014/main" id="{01976DFC-C544-4E28-B38B-D898E4045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0900" y="-236538"/>
            <a:ext cx="952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9" descr="data:image;base64,iVBORw0KGgoAAAANSUhEUgAAAKYAAADaCAIAAACjCq6aAAADjklEQVR4nO3d4W2jMBxAcXO6BegIzgisEEbICs0srOAVsgIrsIJX8Ai9D5Gq3umOlNbF9N77fYxo9RdPWAltcPfy8hJE8qP1ANqbyXFMjmNyHJPjmBzH5DgmxzE5jslxTI5jchyT45gcx+Q4JscxOY7JcUyOY3Ick+OYHMfkOCbHMTmOyXFMjmNyHJPjmBzH5DgmxzE5jslxTI5jchyT45gcx+Q4JscxOY7JcUz+5XLO1+u167qu61rPEkIIP1sP8D+b5zmldLvdWg/yG5N/iXmep2ma57n1IH9h8sqOHPvO5NUcP/adySv4LrHvTP4pKaWU0rIsrQfZwOQflFKapinn3HqQzUy+2feNfWfyDXLO4zi+xo4xDsMQYyylpJTazvZ+ndvpbHI6nUIIl8vl+fk5xvj6einler0+vOtyhLNt8m1yzm9Lv1VKOZ1OpZSVHz/C2fYe+zb/6h1C6Pv+crnsOczHmLymb5Hchb2mUsrT09PKAUc42yavbP0vpEc42y7sOCbHMXll5/O59QgPmBzH5DgmxzE5jslxTI5jchyT45gcx+Q4JscxOY7JcUyOY3Ick+OYHMfkOCbHMTmOyXFMjmNyHJPjmBzH5DgmxzE5TrUnQo3jWOtX7en+oJ/WU+yqWvLv8jjLPwzD0HqEvbmw45gcx+Q4Jsep9vbtCM860nt4leOYHMfkOCbHMTmOyXFMjmNyHJPjmBzH5DgmxzE5jslxTL6fg/yfncn30/d96xFCMDmQyStb2fP0IDvbuzVeZW6Np9+s73u8D5PX9HDpPsLabvKacs7rBxzha1wmr6aUMk3T+jG326352m7yOpZlGcfx4bqdcx7Hse217jv2j8g539fwUsqyLMuybK04DMP5fI4xxhhDCH3f73ZvzuSbrX8M+4x9Wriw43iV43iV45gcx+Q4JscxOY7JcUyOY3Ick+OYHMfkOCbHMTmOyXFMjmNyHJPjmBzH5DgmxzE5jslxTI5jchyT45gcx+Q4JscxOY7JcUyOY3Ick+OYHMfkOCbHMTmOyXFMjmNyHJPjmBzH5DgmxzE5jslxTI5jchyT45gcx+Q4JscxOY7JcUyOY3Ick+OYHMfkOCbHMTmOyXFMjmNyHJPjmBzH5DgmxzE5jslxTI5jchyT45gcx+Q4JscxOY7JcUyOY3Ick+OYHMfkOCbHMTmOyXFMjmNyHJPjmBzH5DgmxzE5zi/U3MifAft30gAAAABJRU5ErkJggg==">
            <a:extLst>
              <a:ext uri="{FF2B5EF4-FFF2-40B4-BE49-F238E27FC236}">
                <a16:creationId xmlns:a16="http://schemas.microsoft.com/office/drawing/2014/main" id="{F3E18CD9-548F-4B17-8227-DAEBC48600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097125" y="-236538"/>
            <a:ext cx="1619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2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9776" y="611490"/>
            <a:ext cx="8622406" cy="4011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Международная система единиц содержит также две </a:t>
            </a:r>
            <a:r>
              <a:rPr lang="ru-RU" u="sng" dirty="0">
                <a:solidFill>
                  <a:srgbClr val="002060"/>
                </a:solidFill>
              </a:rPr>
              <a:t>дополнительные единицы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Радиан (рад) </a:t>
            </a:r>
            <a:r>
              <a:rPr lang="ru-RU" dirty="0">
                <a:solidFill>
                  <a:srgbClr val="002060"/>
                </a:solidFill>
              </a:rPr>
              <a:t>– единица плоского угла.</a:t>
            </a: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Стерадиан </a:t>
            </a:r>
            <a:r>
              <a:rPr lang="ru-RU" b="1">
                <a:solidFill>
                  <a:srgbClr val="002060"/>
                </a:solidFill>
              </a:rPr>
              <a:t>(ср)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dirty="0">
                <a:solidFill>
                  <a:srgbClr val="002060"/>
                </a:solidFill>
              </a:rPr>
              <a:t>– единица, равная телесному углу с вершиной в центре сферы, вырезающему на поверхности сферы площадь, равную площади квадрата со стороной, равной радиусу сферы.</a:t>
            </a:r>
            <a:endParaRPr lang="ru-RU" b="1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Примеры производных единиц СИ, образованных с использованием основных единиц СИ:</a:t>
            </a:r>
          </a:p>
          <a:p>
            <a:pPr fontAlgn="base">
              <a:lnSpc>
                <a:spcPct val="90000"/>
              </a:lnSpc>
            </a:pPr>
            <a:br>
              <a:rPr lang="ru-RU" sz="800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Площадь  </a:t>
            </a:r>
            <a:r>
              <a:rPr lang="ru-RU" b="1" dirty="0">
                <a:solidFill>
                  <a:srgbClr val="002060"/>
                </a:solidFill>
              </a:rPr>
              <a:t>м</a:t>
            </a:r>
            <a:r>
              <a:rPr lang="ru-RU" b="1" baseline="30000" dirty="0">
                <a:solidFill>
                  <a:srgbClr val="002060"/>
                </a:solidFill>
              </a:rPr>
              <a:t>2 </a:t>
            </a:r>
            <a:r>
              <a:rPr lang="ru-RU" dirty="0">
                <a:solidFill>
                  <a:srgbClr val="002060"/>
                </a:solidFill>
              </a:rPr>
              <a:t>  квадратный метр.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Скорость  </a:t>
            </a:r>
            <a:r>
              <a:rPr lang="ru-RU" b="1" dirty="0">
                <a:solidFill>
                  <a:srgbClr val="002060"/>
                </a:solidFill>
              </a:rPr>
              <a:t>м</a:t>
            </a:r>
            <a:r>
              <a:rPr lang="ru-RU" dirty="0">
                <a:solidFill>
                  <a:srgbClr val="002060"/>
                </a:solidFill>
              </a:rPr>
              <a:t>·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baseline="30000" dirty="0">
                <a:solidFill>
                  <a:srgbClr val="002060"/>
                </a:solidFill>
              </a:rPr>
              <a:t>-1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dirty="0">
                <a:solidFill>
                  <a:srgbClr val="002060"/>
                </a:solidFill>
              </a:rPr>
              <a:t>метр в секунду.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Напряженность магнитного поля  </a:t>
            </a:r>
            <a:r>
              <a:rPr lang="ru-RU" b="1" dirty="0">
                <a:solidFill>
                  <a:srgbClr val="002060"/>
                </a:solidFill>
              </a:rPr>
              <a:t>Ам</a:t>
            </a:r>
            <a:r>
              <a:rPr lang="ru-RU" b="1" baseline="30000" dirty="0">
                <a:solidFill>
                  <a:srgbClr val="002060"/>
                </a:solidFill>
              </a:rPr>
              <a:t>-1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dirty="0">
                <a:solidFill>
                  <a:srgbClr val="002060"/>
                </a:solidFill>
              </a:rPr>
              <a:t>ампер на метр.</a:t>
            </a:r>
            <a:br>
              <a:rPr lang="ru-RU" dirty="0">
                <a:solidFill>
                  <a:srgbClr val="002060"/>
                </a:solidFill>
              </a:rPr>
            </a:br>
            <a:endParaRPr lang="ru-RU" sz="800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Примеры производных единиц СИ, имеющие специальные наименования и обозначения:</a:t>
            </a:r>
          </a:p>
          <a:p>
            <a:pPr fontAlgn="base">
              <a:lnSpc>
                <a:spcPct val="90000"/>
              </a:lnSpc>
            </a:pPr>
            <a:endParaRPr lang="ru-RU" sz="800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Частота  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baseline="30000" dirty="0">
                <a:solidFill>
                  <a:srgbClr val="002060"/>
                </a:solidFill>
              </a:rPr>
              <a:t>-1  </a:t>
            </a:r>
            <a:r>
              <a:rPr lang="en-US" b="1" baseline="30000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Гц  Герц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Сила </a:t>
            </a:r>
            <a:r>
              <a:rPr lang="ru-RU" b="1" dirty="0" err="1">
                <a:solidFill>
                  <a:srgbClr val="002060"/>
                </a:solidFill>
              </a:rPr>
              <a:t>кг</a:t>
            </a:r>
            <a:r>
              <a:rPr lang="ru-RU" dirty="0" err="1">
                <a:solidFill>
                  <a:srgbClr val="002060"/>
                </a:solidFill>
              </a:rPr>
              <a:t>·</a:t>
            </a:r>
            <a:r>
              <a:rPr lang="ru-RU" b="1" dirty="0" err="1">
                <a:solidFill>
                  <a:srgbClr val="002060"/>
                </a:solidFill>
              </a:rPr>
              <a:t>м</a:t>
            </a:r>
            <a:r>
              <a:rPr lang="ru-RU" dirty="0">
                <a:solidFill>
                  <a:srgbClr val="002060"/>
                </a:solidFill>
              </a:rPr>
              <a:t> ·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baseline="30000" dirty="0">
                <a:solidFill>
                  <a:srgbClr val="002060"/>
                </a:solidFill>
              </a:rPr>
              <a:t>-2</a:t>
            </a:r>
            <a:r>
              <a:rPr lang="ru-RU" baseline="30000" dirty="0">
                <a:solidFill>
                  <a:srgbClr val="002060"/>
                </a:solidFill>
              </a:rPr>
              <a:t>  </a:t>
            </a:r>
            <a:r>
              <a:rPr lang="en-US" baseline="30000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</a:t>
            </a:r>
            <a:r>
              <a:rPr lang="en-US" b="1" dirty="0">
                <a:solidFill>
                  <a:srgbClr val="002060"/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Ньютон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Мощность  </a:t>
            </a:r>
            <a:r>
              <a:rPr lang="ru-RU" b="1" dirty="0" err="1">
                <a:solidFill>
                  <a:srgbClr val="002060"/>
                </a:solidFill>
              </a:rPr>
              <a:t>кг</a:t>
            </a:r>
            <a:r>
              <a:rPr lang="ru-RU" dirty="0" err="1">
                <a:solidFill>
                  <a:srgbClr val="002060"/>
                </a:solidFill>
              </a:rPr>
              <a:t>·</a:t>
            </a:r>
            <a:r>
              <a:rPr lang="ru-RU" b="1" dirty="0" err="1">
                <a:solidFill>
                  <a:srgbClr val="002060"/>
                </a:solidFill>
              </a:rPr>
              <a:t>м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·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en-US" b="1" baseline="30000" dirty="0">
                <a:solidFill>
                  <a:srgbClr val="002060"/>
                </a:solidFill>
              </a:rPr>
              <a:t>-3</a:t>
            </a:r>
            <a:r>
              <a:rPr lang="en-US" baseline="30000" dirty="0">
                <a:solidFill>
                  <a:srgbClr val="002060"/>
                </a:solidFill>
              </a:rPr>
              <a:t>   </a:t>
            </a:r>
            <a:r>
              <a:rPr lang="ru-RU" b="1" dirty="0">
                <a:solidFill>
                  <a:srgbClr val="002060"/>
                </a:solidFill>
              </a:rPr>
              <a:t>Вт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Ватт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Электрическое сопротивление  </a:t>
            </a:r>
            <a:r>
              <a:rPr lang="ru-RU" b="1" dirty="0">
                <a:solidFill>
                  <a:srgbClr val="002060"/>
                </a:solidFill>
              </a:rPr>
              <a:t>кг</a:t>
            </a:r>
            <a:r>
              <a:rPr lang="ru-RU" dirty="0">
                <a:solidFill>
                  <a:srgbClr val="002060"/>
                </a:solidFill>
              </a:rPr>
              <a:t>·</a:t>
            </a:r>
            <a:r>
              <a:rPr lang="ru-RU" b="1" dirty="0">
                <a:solidFill>
                  <a:srgbClr val="002060"/>
                </a:solidFill>
              </a:rPr>
              <a:t>м</a:t>
            </a:r>
            <a:r>
              <a:rPr lang="ru-RU" b="1" baseline="30000" dirty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·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baseline="30000" dirty="0">
                <a:solidFill>
                  <a:srgbClr val="002060"/>
                </a:solidFill>
              </a:rPr>
              <a:t>-3</a:t>
            </a:r>
            <a:r>
              <a:rPr lang="ru-RU" dirty="0">
                <a:solidFill>
                  <a:srgbClr val="002060"/>
                </a:solidFill>
              </a:rPr>
              <a:t>·</a:t>
            </a:r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baseline="30000" dirty="0">
                <a:solidFill>
                  <a:srgbClr val="002060"/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 Ом.</a:t>
            </a:r>
          </a:p>
          <a:p>
            <a:pPr fontAlgn="base">
              <a:lnSpc>
                <a:spcPct val="90000"/>
              </a:lnSpc>
            </a:pPr>
            <a:endParaRPr lang="en-US" sz="800" b="1" dirty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СИ представляет собой согласованную систему единиц, предназначенную для использования во всех сферах жизни, включая международную торговлю, производство, безопасность, охрану труда, защиту окружающей среды и фундаментальную науку, которая лежит в их основе. Система величин, на которой основана СИ, и связывающие их уравнения, опираются на современные представления о природе, знакомые всем ученым, технологам и инженерам.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A4A354-B572-4D40-A717-FD57C6677A95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E7B9E-49EE-4A93-A56D-BB97B9D75457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357175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Центробежный регулятор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5307" y="3928057"/>
            <a:ext cx="76693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Центробежный регулятор — механизм, реализующий отрицательную обратную связь для регулировки скорости вращения в машинах разнообразных принципов действия и назначения. </a:t>
            </a:r>
          </a:p>
        </p:txBody>
      </p:sp>
      <p:pic>
        <p:nvPicPr>
          <p:cNvPr id="1026" name="Picture 2" descr="C:\Users\GavrilaMaster\ДФВ\РегуляторУатта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491" y="884425"/>
            <a:ext cx="3329191" cy="2843070"/>
          </a:xfrm>
          <a:prstGeom prst="rect">
            <a:avLst/>
          </a:prstGeom>
          <a:noFill/>
        </p:spPr>
      </p:pic>
      <p:pic>
        <p:nvPicPr>
          <p:cNvPr id="1027" name="Picture 3" descr="C:\Users\GavrilaMaster\ДФВ\РегуляторУатт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6009" y="251139"/>
            <a:ext cx="2425165" cy="368979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764889-8915-4FAE-8EE3-ACE51F9942FE}"/>
              </a:ext>
            </a:extLst>
          </p:cNvPr>
          <p:cNvSpPr txBox="1"/>
          <p:nvPr/>
        </p:nvSpPr>
        <p:spPr>
          <a:xfrm>
            <a:off x="357158" y="53404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Измерения в системах автоматического управления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8D508C-1BFD-43B2-A1E0-593896C644E1}"/>
              </a:ext>
            </a:extLst>
          </p:cNvPr>
          <p:cNvSpPr txBox="1"/>
          <p:nvPr/>
        </p:nvSpPr>
        <p:spPr>
          <a:xfrm>
            <a:off x="8854224" y="-73034"/>
            <a:ext cx="30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1883</TotalTime>
  <Words>1218</Words>
  <Application>Microsoft Office PowerPoint</Application>
  <PresentationFormat>Экран (16:9)</PresentationFormat>
  <Paragraphs>110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Stem Text</vt:lpstr>
      <vt:lpstr>Stem Text 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130</cp:revision>
  <dcterms:created xsi:type="dcterms:W3CDTF">2019-09-27T08:18:31Z</dcterms:created>
  <dcterms:modified xsi:type="dcterms:W3CDTF">2025-03-06T12:55:20Z</dcterms:modified>
</cp:coreProperties>
</file>