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50" r:id="rId1"/>
  </p:sldMasterIdLst>
  <p:notesMasterIdLst>
    <p:notesMasterId r:id="rId19"/>
  </p:notesMasterIdLst>
  <p:sldIdLst>
    <p:sldId id="31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811" autoAdjust="0"/>
  </p:normalViewPr>
  <p:slideViewPr>
    <p:cSldViewPr snapToGrid="0" showGuides="1">
      <p:cViewPr varScale="1">
        <p:scale>
          <a:sx n="120" d="100"/>
          <a:sy n="120" d="100"/>
        </p:scale>
        <p:origin x="707" y="7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5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39.emf"/><Relationship Id="rId7" Type="http://schemas.openxmlformats.org/officeDocument/2006/relationships/image" Target="NULL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.bin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4.w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7.bin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6" Type="http://schemas.openxmlformats.org/officeDocument/2006/relationships/image" Target="NULL"/><Relationship Id="rId11" Type="http://schemas.openxmlformats.org/officeDocument/2006/relationships/oleObject" Target="../embeddings/oleObject4.bin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19.jpg"/><Relationship Id="rId15" Type="http://schemas.openxmlformats.org/officeDocument/2006/relationships/oleObject" Target="../embeddings/oleObject6.bin"/><Relationship Id="rId23" Type="http://schemas.openxmlformats.org/officeDocument/2006/relationships/image" Target="../media/image15.wmf"/><Relationship Id="rId28" Type="http://schemas.openxmlformats.org/officeDocument/2006/relationships/oleObject" Target="../embeddings/oleObject13.bin"/><Relationship Id="rId10" Type="http://schemas.openxmlformats.org/officeDocument/2006/relationships/image" Target="../media/image9.wmf"/><Relationship Id="rId19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1.wmf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oleObject" Target="../embeddings/oleObject14.bin"/><Relationship Id="rId7" Type="http://schemas.openxmlformats.org/officeDocument/2006/relationships/image" Target="NULL"/><Relationship Id="rId12" Type="http://schemas.openxmlformats.org/officeDocument/2006/relationships/image" Target="../media/image22.wmf"/><Relationship Id="rId17" Type="http://schemas.openxmlformats.org/officeDocument/2006/relationships/image" Target="NULL"/><Relationship Id="rId2" Type="http://schemas.openxmlformats.org/officeDocument/2006/relationships/slideLayout" Target="../slideLayouts/slideLayout2.xml"/><Relationship Id="rId16" Type="http://schemas.openxmlformats.org/officeDocument/2006/relationships/image" Target="NUL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0.wmf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8.wmf"/><Relationship Id="rId3" Type="http://schemas.openxmlformats.org/officeDocument/2006/relationships/image" Target="../media/image30.pn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image" Target="NULL"/><Relationship Id="rId11" Type="http://schemas.openxmlformats.org/officeDocument/2006/relationships/oleObject" Target="../embeddings/oleObject19.bin"/><Relationship Id="rId5" Type="http://schemas.openxmlformats.org/officeDocument/2006/relationships/image" Target="NULL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31.pn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0217DE-D94D-41ED-A553-4E6BF0F15344}"/>
              </a:ext>
            </a:extLst>
          </p:cNvPr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493531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6169342" y="1234739"/>
            <a:ext cx="2022158" cy="523220"/>
          </a:xfrm>
          <a:prstGeom prst="round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Методы регуляризации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5836920" y="508686"/>
            <a:ext cx="2849880" cy="2883462"/>
            <a:chOff x="6179820" y="828188"/>
            <a:chExt cx="2004060" cy="1926442"/>
          </a:xfrm>
        </p:grpSpPr>
        <p:sp>
          <p:nvSpPr>
            <p:cNvPr id="2" name="Овал 1"/>
            <p:cNvSpPr/>
            <p:nvPr/>
          </p:nvSpPr>
          <p:spPr>
            <a:xfrm>
              <a:off x="6179820" y="828188"/>
              <a:ext cx="2004060" cy="1926442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6667500" y="1664970"/>
              <a:ext cx="769620" cy="7239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181850" y="1791409"/>
              <a:ext cx="102870" cy="1097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45680" y="4025147"/>
            <a:ext cx="1693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«Точное решение»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9253" y="1128059"/>
            <a:ext cx="2517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Множество возможных решений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>
            <a:cxnSpLocks/>
            <a:stCxn id="4" idx="4"/>
            <a:endCxn id="22" idx="0"/>
          </p:cNvCxnSpPr>
          <p:nvPr/>
        </p:nvCxnSpPr>
        <p:spPr>
          <a:xfrm>
            <a:off x="7335004" y="2114735"/>
            <a:ext cx="857598" cy="1910412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03571" y="3501927"/>
            <a:ext cx="1858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>
                <a:solidFill>
                  <a:srgbClr val="002060"/>
                </a:solidFill>
              </a:rPr>
              <a:t>Регуляризованные</a:t>
            </a:r>
            <a:r>
              <a:rPr lang="ru-RU" sz="1400" b="1" dirty="0">
                <a:solidFill>
                  <a:srgbClr val="002060"/>
                </a:solidFill>
              </a:rPr>
              <a:t> решения</a:t>
            </a:r>
            <a:endParaRPr lang="ru-RU" sz="1400" dirty="0">
              <a:solidFill>
                <a:srgbClr val="002060"/>
              </a:solidFill>
            </a:endParaRPr>
          </a:p>
        </p:txBody>
      </p:sp>
      <p:cxnSp>
        <p:nvCxnSpPr>
          <p:cNvPr id="30" name="Прямая со стрелкой 29"/>
          <p:cNvCxnSpPr>
            <a:endCxn id="28" idx="0"/>
          </p:cNvCxnSpPr>
          <p:nvPr/>
        </p:nvCxnSpPr>
        <p:spPr>
          <a:xfrm flipH="1">
            <a:off x="6332716" y="2416140"/>
            <a:ext cx="571004" cy="1085787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4864" y="782582"/>
            <a:ext cx="52283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Общий подход к решению некорректных задач: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Поскольку прямое решение не имеет практического смысла или вообще невозможно, необходимо заменить некорректную задачу корректной.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    В решение новой задачи должен входить параметр </a:t>
            </a:r>
            <a:r>
              <a:rPr lang="el-GR" sz="1600" i="1" dirty="0">
                <a:solidFill>
                  <a:srgbClr val="002060"/>
                </a:solidFill>
              </a:rPr>
              <a:t>α</a:t>
            </a:r>
            <a:r>
              <a:rPr lang="ru-RU" sz="1400" dirty="0">
                <a:solidFill>
                  <a:srgbClr val="002060"/>
                </a:solidFill>
              </a:rPr>
              <a:t>, называемый параметром регуляризации и подбираемый некоторым оптимальным способом. Очевидно, что им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будет какое-то промежуточное  значение,  устанавливающее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определенную близость к исходной задаче:</a:t>
            </a:r>
            <a:endParaRPr lang="ru-RU" sz="1400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/>
          </p:nvPr>
        </p:nvGraphicFramePr>
        <p:xfrm>
          <a:off x="973455" y="2919205"/>
          <a:ext cx="3525838" cy="166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4" name="Equation" r:id="rId3" imgW="1803240" imgH="787320" progId="Equation.DSMT4">
                  <p:embed/>
                </p:oleObj>
              </mc:Choice>
              <mc:Fallback>
                <p:oleObj name="Equation" r:id="rId3" imgW="1803240" imgH="787320" progId="Equation.DSMT4">
                  <p:embed/>
                  <p:pic>
                    <p:nvPicPr>
                      <p:cNvPr id="19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455" y="2919205"/>
                        <a:ext cx="3525838" cy="166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F8EF6B1-7666-4EA9-81D6-144BBBA1B97B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3" name="TextBox 7">
            <a:extLst>
              <a:ext uri="{FF2B5EF4-FFF2-40B4-BE49-F238E27FC236}">
                <a16:creationId xmlns:a16="http://schemas.microsoft.com/office/drawing/2014/main" id="{2630D2B9-1CBB-49F2-85BD-BCDCB86FB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63820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306F2D8-C559-4C28-9FD4-C661DB805373}"/>
              </a:ext>
            </a:extLst>
          </p:cNvPr>
          <p:cNvSpPr/>
          <p:nvPr/>
        </p:nvSpPr>
        <p:spPr>
          <a:xfrm>
            <a:off x="297356" y="830733"/>
            <a:ext cx="4312920" cy="366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400" dirty="0">
                <a:solidFill>
                  <a:srgbClr val="002060"/>
                </a:solidFill>
              </a:rPr>
              <a:t>    Метод регуляризации Тихонова - метод построения приближённых решений некорректных задач, состоящий в том, что в качестве приближённых решений некорректных задач берутся значения регуляризирующего оператора с учётом приближённого характера исходной информации.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    Регуляризация решения состоит в построении  обратного оператора (или семейства обратных операторов), зависящего от некоторого числового параметра, называемого параметром регуляризации </a:t>
            </a:r>
            <a:r>
              <a:rPr lang="el-GR" sz="1600" dirty="0">
                <a:solidFill>
                  <a:srgbClr val="002060"/>
                </a:solidFill>
              </a:rPr>
              <a:t>α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    Этот оператор дает решение корректной задачи, причем при согласованном стремлении к нулю параметра </a:t>
            </a:r>
            <a:r>
              <a:rPr lang="el-GR" sz="1600" dirty="0">
                <a:solidFill>
                  <a:srgbClr val="002060"/>
                </a:solidFill>
              </a:rPr>
              <a:t>α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и ошибки исходных данных решение корректной задачи стремится к истинному решению соответствующей некорректной задачи.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C27BD-E007-43B7-9435-362828F88967}"/>
              </a:ext>
            </a:extLst>
          </p:cNvPr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 регуляризации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Тихонова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1E51F2-F384-4507-8756-564329A7A239}"/>
                  </a:ext>
                </a:extLst>
              </p:cNvPr>
              <p:cNvSpPr txBox="1"/>
              <p:nvPr/>
            </p:nvSpPr>
            <p:spPr>
              <a:xfrm>
                <a:off x="5164717" y="609674"/>
                <a:ext cx="10656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𝐴𝑧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1E51F2-F384-4507-8756-564329A7A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717" y="609674"/>
                <a:ext cx="1065676" cy="369332"/>
              </a:xfrm>
              <a:prstGeom prst="rect">
                <a:avLst/>
              </a:prstGeom>
              <a:blipFill>
                <a:blip r:embed="rId2"/>
                <a:stretch>
                  <a:fillRect l="-6286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BBC76E-CD68-489C-A6ED-4A722CE1B89A}"/>
                  </a:ext>
                </a:extLst>
              </p:cNvPr>
              <p:cNvSpPr txBox="1"/>
              <p:nvPr/>
            </p:nvSpPr>
            <p:spPr>
              <a:xfrm>
                <a:off x="6589081" y="609674"/>
                <a:ext cx="14808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U</a:t>
                </a:r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BBC76E-CD68-489C-A6ED-4A722CE1B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9081" y="609674"/>
                <a:ext cx="1480855" cy="369332"/>
              </a:xfrm>
              <a:prstGeom prst="rect">
                <a:avLst/>
              </a:prstGeom>
              <a:blipFill>
                <a:blip r:embed="rId3"/>
                <a:stretch>
                  <a:fillRect l="-5350" t="-24590" r="-11523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621B51-A3E3-4F5E-903C-B1624DCFD20B}"/>
                  </a:ext>
                </a:extLst>
              </p:cNvPr>
              <p:cNvSpPr txBox="1"/>
              <p:nvPr/>
            </p:nvSpPr>
            <p:spPr>
              <a:xfrm>
                <a:off x="5164717" y="1259429"/>
                <a:ext cx="1006173" cy="376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621B51-A3E3-4F5E-903C-B1624DCFD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717" y="1259429"/>
                <a:ext cx="1006173" cy="376834"/>
              </a:xfrm>
              <a:prstGeom prst="rect">
                <a:avLst/>
              </a:prstGeom>
              <a:blipFill>
                <a:blip r:embed="rId4"/>
                <a:stretch>
                  <a:fillRect l="-6667" t="-24590" r="-38182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04267B-98CA-405E-995F-9C3F284CA14D}"/>
                  </a:ext>
                </a:extLst>
              </p:cNvPr>
              <p:cNvSpPr txBox="1"/>
              <p:nvPr/>
            </p:nvSpPr>
            <p:spPr>
              <a:xfrm>
                <a:off x="5278275" y="1789950"/>
                <a:ext cx="3069302" cy="376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)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≤</a:t>
                </a:r>
                <a:r>
                  <a:rPr lang="el-GR" sz="2400" i="1" dirty="0">
                    <a:solidFill>
                      <a:srgbClr val="002060"/>
                    </a:solidFill>
                  </a:rPr>
                  <a:t>δ</a:t>
                </a:r>
                <a:endParaRPr lang="ru-RU" sz="2400" i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04267B-98CA-405E-995F-9C3F284CA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275" y="1789950"/>
                <a:ext cx="3069302" cy="376834"/>
              </a:xfrm>
              <a:prstGeom prst="rect">
                <a:avLst/>
              </a:prstGeom>
              <a:blipFill>
                <a:blip r:embed="rId5"/>
                <a:stretch>
                  <a:fillRect l="-2584" t="-24590" r="-4970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B81D3-106F-488C-8D3C-B5EBE1BFC9C5}"/>
                  </a:ext>
                </a:extLst>
              </p:cNvPr>
              <p:cNvSpPr txBox="1"/>
              <p:nvPr/>
            </p:nvSpPr>
            <p:spPr>
              <a:xfrm>
                <a:off x="4742804" y="2406004"/>
                <a:ext cx="387356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B81D3-106F-488C-8D3C-B5EBE1BFC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804" y="2406004"/>
                <a:ext cx="3873561" cy="369332"/>
              </a:xfrm>
              <a:prstGeom prst="rect">
                <a:avLst/>
              </a:prstGeom>
              <a:blipFill>
                <a:blip r:embed="rId6"/>
                <a:stretch>
                  <a:fillRect l="-1260" r="-157"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8C8F76-9C46-4DE0-AA89-AA91D4AEF8DF}"/>
                  </a:ext>
                </a:extLst>
              </p:cNvPr>
              <p:cNvSpPr txBox="1"/>
              <p:nvPr/>
            </p:nvSpPr>
            <p:spPr>
              <a:xfrm>
                <a:off x="4883110" y="3028942"/>
                <a:ext cx="3349122" cy="678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2400" i="1" dirty="0">
                    <a:solidFill>
                      <a:srgbClr val="002060"/>
                    </a:solidFill>
                  </a:rPr>
                  <a:t>Ω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ru-RU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d>
                          <m:dPr>
                            <m:begChr m:val="{"/>
                            <m:endChr m:val="}"/>
                            <m:ctrlPr>
                              <a:rPr lang="ru-RU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𝑑𝑧</m:t>
                                        </m:r>
                                      </m:num>
                                      <m:den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𝑑𝑠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𝑑𝑠</m:t>
                    </m:r>
                  </m:oMath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8C8F76-9C46-4DE0-AA89-AA91D4AEF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10" y="3028942"/>
                <a:ext cx="3349122" cy="678584"/>
              </a:xfrm>
              <a:prstGeom prst="rect">
                <a:avLst/>
              </a:prstGeom>
              <a:blipFill>
                <a:blip r:embed="rId7"/>
                <a:stretch>
                  <a:fillRect l="-5464" b="-6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41E7B1-F6AE-4EED-861D-D2BBBEB1230A}"/>
                  </a:ext>
                </a:extLst>
              </p:cNvPr>
              <p:cNvSpPr txBox="1"/>
              <p:nvPr/>
            </p:nvSpPr>
            <p:spPr>
              <a:xfrm>
                <a:off x="4666726" y="3995758"/>
                <a:ext cx="4025717" cy="3769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l-GR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ru-RU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+</a:t>
                </a:r>
                <a:r>
                  <a:rPr lang="el-GR" sz="2400" i="1" dirty="0">
                    <a:solidFill>
                      <a:srgbClr val="002060"/>
                    </a:solidFill>
                  </a:rPr>
                  <a:t> αΩ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41E7B1-F6AE-4EED-861D-D2BBBEB12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26" y="3995758"/>
                <a:ext cx="4025717" cy="376963"/>
              </a:xfrm>
              <a:prstGeom prst="rect">
                <a:avLst/>
              </a:prstGeom>
              <a:blipFill>
                <a:blip r:embed="rId8"/>
                <a:stretch>
                  <a:fillRect l="-2727" t="-22581" b="-4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6C1B77B-3BD2-43ED-A1D4-DAD0E395D642}"/>
              </a:ext>
            </a:extLst>
          </p:cNvPr>
          <p:cNvSpPr txBox="1"/>
          <p:nvPr/>
        </p:nvSpPr>
        <p:spPr>
          <a:xfrm>
            <a:off x="8670632" y="64429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5B133-8C07-4000-A656-25532B4B5B83}"/>
              </a:ext>
            </a:extLst>
          </p:cNvPr>
          <p:cNvSpPr txBox="1"/>
          <p:nvPr/>
        </p:nvSpPr>
        <p:spPr>
          <a:xfrm>
            <a:off x="8670632" y="124604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(2)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C9D135-500F-40C3-8418-453CAB892830}"/>
              </a:ext>
            </a:extLst>
          </p:cNvPr>
          <p:cNvSpPr txBox="1"/>
          <p:nvPr/>
        </p:nvSpPr>
        <p:spPr>
          <a:xfrm>
            <a:off x="8670632" y="1828326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(3)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2EA6E3-5BDA-4FB4-8BE8-622EB63894AA}"/>
              </a:ext>
            </a:extLst>
          </p:cNvPr>
          <p:cNvSpPr txBox="1"/>
          <p:nvPr/>
        </p:nvSpPr>
        <p:spPr>
          <a:xfrm>
            <a:off x="8670632" y="244062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(4)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0DDD97-1026-4FA5-B9F4-C8F889922BD2}"/>
              </a:ext>
            </a:extLst>
          </p:cNvPr>
          <p:cNvSpPr txBox="1"/>
          <p:nvPr/>
        </p:nvSpPr>
        <p:spPr>
          <a:xfrm>
            <a:off x="8694538" y="3242735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(5)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9E6265-4129-4FEC-8153-4BA81A54A2CD}"/>
              </a:ext>
            </a:extLst>
          </p:cNvPr>
          <p:cNvSpPr txBox="1"/>
          <p:nvPr/>
        </p:nvSpPr>
        <p:spPr>
          <a:xfrm>
            <a:off x="8670631" y="4038486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(6)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5027A5-6DED-457F-B3D6-99E329F7569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EE3A4281-DFDB-462B-B910-3AA15E387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0499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D9801E93-8F3B-48AA-87E0-BAE5C39FBD42}"/>
              </a:ext>
            </a:extLst>
          </p:cNvPr>
          <p:cNvGrpSpPr/>
          <p:nvPr/>
        </p:nvGrpSpPr>
        <p:grpSpPr>
          <a:xfrm>
            <a:off x="4740313" y="1091453"/>
            <a:ext cx="3909060" cy="3345180"/>
            <a:chOff x="4984153" y="771413"/>
            <a:chExt cx="3909060" cy="3345180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7F95E3D-9E58-4F15-952A-AAE3A5885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4153" y="771413"/>
              <a:ext cx="3909060" cy="334518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C3FCFE-C07F-4AA0-8A06-8CF635E6CDAC}"/>
                </a:ext>
              </a:extLst>
            </p:cNvPr>
            <p:cNvSpPr txBox="1"/>
            <p:nvPr/>
          </p:nvSpPr>
          <p:spPr>
            <a:xfrm>
              <a:off x="7120219" y="3605718"/>
              <a:ext cx="497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dirty="0">
                  <a:solidFill>
                    <a:srgbClr val="002060"/>
                  </a:solidFill>
                </a:rPr>
                <a:t>α</a:t>
              </a:r>
              <a:endParaRPr lang="ru-RU" sz="1800" dirty="0">
                <a:solidFill>
                  <a:srgbClr val="002060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954A50E-71D2-4157-8082-C39621EDE1F3}"/>
                </a:ext>
              </a:extLst>
            </p:cNvPr>
            <p:cNvSpPr txBox="1"/>
            <p:nvPr/>
          </p:nvSpPr>
          <p:spPr>
            <a:xfrm>
              <a:off x="4990878" y="930871"/>
              <a:ext cx="421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dirty="0">
                  <a:solidFill>
                    <a:srgbClr val="002060"/>
                  </a:solidFill>
                </a:rPr>
                <a:t>δ</a:t>
              </a:r>
              <a:endParaRPr lang="ru-RU" sz="18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2CA2F2-F3FC-4416-A0BC-63A70C571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68" y="1250228"/>
            <a:ext cx="3658239" cy="27248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32ACEF-3037-4291-AD41-948EFF1C0EBE}"/>
              </a:ext>
            </a:extLst>
          </p:cNvPr>
          <p:cNvSpPr txBox="1"/>
          <p:nvPr/>
        </p:nvSpPr>
        <p:spPr>
          <a:xfrm>
            <a:off x="2430576" y="3925210"/>
            <a:ext cx="497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2060"/>
                </a:solidFill>
              </a:rPr>
              <a:t>α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144FF6-91A3-4229-9E45-860F00E7EB14}"/>
              </a:ext>
            </a:extLst>
          </p:cNvPr>
          <p:cNvSpPr txBox="1"/>
          <p:nvPr/>
        </p:nvSpPr>
        <p:spPr>
          <a:xfrm>
            <a:off x="388398" y="1365211"/>
            <a:ext cx="42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2060"/>
                </a:solidFill>
              </a:rPr>
              <a:t>δ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0ECDA-EDA6-41DB-82CB-AC367CD03169}"/>
              </a:ext>
            </a:extLst>
          </p:cNvPr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Параметр регуляризации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560FF1-3A4A-4F5C-A6A2-81779795701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445D8B55-8A93-4DFB-A88D-29AC82A47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85710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E5EAE51-B689-436E-8B63-6903E7C865F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3FCA5A-5BFD-4646-A96B-797ADF68A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530" y="1947819"/>
            <a:ext cx="6564630" cy="18234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A935EB6-10CD-42C6-B012-43295587B921}"/>
              </a:ext>
            </a:extLst>
          </p:cNvPr>
          <p:cNvSpPr/>
          <p:nvPr/>
        </p:nvSpPr>
        <p:spPr>
          <a:xfrm>
            <a:off x="83820" y="1007173"/>
            <a:ext cx="9000202" cy="821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поместить клетки крови в специальный поток жидкости, они будут вытягиваться. При ряде социально значимых заболеваний, таких например как тропическая малярия, часть клеток не вытягивается совсем. Это больные жесткие клетки, их количество и степень повреждения определяется на основе дифракционной картины.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A16A956-DEAC-4E7B-A179-136FB08F5AA8}"/>
              </a:ext>
            </a:extLst>
          </p:cNvPr>
          <p:cNvSpPr/>
          <p:nvPr/>
        </p:nvSpPr>
        <p:spPr>
          <a:xfrm>
            <a:off x="297180" y="4010392"/>
            <a:ext cx="8503920" cy="573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Решив некорректное интегральное уравнение свертки, можно найти распределение эритроцитов по </a:t>
            </a:r>
            <a:r>
              <a:rPr lang="ru-RU" sz="1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деформируемости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определить долю жестких, недеформируемых клеток.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744358-D96A-43A4-BD62-1D96E36371A4}"/>
              </a:ext>
            </a:extLst>
          </p:cNvPr>
          <p:cNvSpPr/>
          <p:nvPr/>
        </p:nvSpPr>
        <p:spPr>
          <a:xfrm>
            <a:off x="297180" y="413037"/>
            <a:ext cx="6904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Пример. Определение доли жестких эритроцитов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12439A8A-E83F-4B25-852F-F8E45905E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220135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DBD45C-AA7D-49E3-87F4-CE4247BC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003" y="1081108"/>
            <a:ext cx="5341620" cy="40081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E2A6C1-A7D0-4295-BAFE-4E72F255E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7" y="1081108"/>
            <a:ext cx="5341620" cy="4008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E2FFD-4D73-4ED3-8855-290491F2344A}"/>
              </a:ext>
            </a:extLst>
          </p:cNvPr>
          <p:cNvSpPr txBox="1"/>
          <p:nvPr/>
        </p:nvSpPr>
        <p:spPr>
          <a:xfrm>
            <a:off x="357157" y="357175"/>
            <a:ext cx="516734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D52CF056-FCAD-4BF1-8A04-A972E3FC71E8}"/>
                  </a:ext>
                </a:extLst>
              </p:cNvPr>
              <p:cNvSpPr txBox="1"/>
              <p:nvPr/>
            </p:nvSpPr>
            <p:spPr bwMode="auto">
              <a:xfrm>
                <a:off x="1840922" y="1559901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D52CF056-FCAD-4BF1-8A04-A972E3FC7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0922" y="1559901"/>
                <a:ext cx="915987" cy="465137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71C5362D-935C-4721-9B2D-27AD2BD3937D}"/>
                  </a:ext>
                </a:extLst>
              </p:cNvPr>
              <p:cNvSpPr txBox="1"/>
              <p:nvPr/>
            </p:nvSpPr>
            <p:spPr bwMode="auto">
              <a:xfrm>
                <a:off x="1840922" y="2025038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el-GR" sz="2400" i="1" dirty="0">
                    <a:solidFill>
                      <a:srgbClr val="FF0000"/>
                    </a:solidFill>
                  </a:rPr>
                  <a:t>ω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ru-RU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71C5362D-935C-4721-9B2D-27AD2BD39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0922" y="2025038"/>
                <a:ext cx="915987" cy="465137"/>
              </a:xfrm>
              <a:prstGeom prst="rect">
                <a:avLst/>
              </a:prstGeom>
              <a:blipFill>
                <a:blip r:embed="rId5"/>
                <a:stretch>
                  <a:fillRect l="-10667" t="-10526" b="-289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>
                <a:extLst>
                  <a:ext uri="{FF2B5EF4-FFF2-40B4-BE49-F238E27FC236}">
                    <a16:creationId xmlns:a16="http://schemas.microsoft.com/office/drawing/2014/main" id="{865788FE-FA65-408B-B2DF-526FB2F8934E}"/>
                  </a:ext>
                </a:extLst>
              </p:cNvPr>
              <p:cNvSpPr txBox="1"/>
              <p:nvPr/>
            </p:nvSpPr>
            <p:spPr bwMode="auto">
              <a:xfrm>
                <a:off x="6266555" y="1327332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Объект 2">
                <a:extLst>
                  <a:ext uri="{FF2B5EF4-FFF2-40B4-BE49-F238E27FC236}">
                    <a16:creationId xmlns:a16="http://schemas.microsoft.com/office/drawing/2014/main" id="{865788FE-FA65-408B-B2DF-526FB2F89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6555" y="1327332"/>
                <a:ext cx="915987" cy="465137"/>
              </a:xfrm>
              <a:prstGeom prst="rect">
                <a:avLst/>
              </a:prstGeom>
              <a:blipFill>
                <a:blip r:embed="rId6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CB26666A-69EF-40F2-B34E-F9CBFB23B4E9}"/>
                  </a:ext>
                </a:extLst>
              </p:cNvPr>
              <p:cNvSpPr txBox="1"/>
              <p:nvPr/>
            </p:nvSpPr>
            <p:spPr bwMode="auto">
              <a:xfrm>
                <a:off x="6266555" y="1792469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2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CB26666A-69EF-40F2-B34E-F9CBFB23B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6555" y="1792469"/>
                <a:ext cx="915987" cy="465137"/>
              </a:xfrm>
              <a:prstGeom prst="rect">
                <a:avLst/>
              </a:prstGeom>
              <a:blipFill>
                <a:blip r:embed="rId7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36CB287-6A66-481A-A24B-948A48D55C5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3BBBA72D-A584-4376-9548-9A7B4D3C3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27FA16-59EC-4AC2-BB3D-A236D597ED50}"/>
                  </a:ext>
                </a:extLst>
              </p:cNvPr>
              <p:cNvSpPr txBox="1"/>
              <p:nvPr/>
            </p:nvSpPr>
            <p:spPr>
              <a:xfrm>
                <a:off x="944526" y="827732"/>
                <a:ext cx="320837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27FA16-59EC-4AC2-BB3D-A236D597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526" y="827732"/>
                <a:ext cx="3208374" cy="276999"/>
              </a:xfrm>
              <a:prstGeom prst="rect">
                <a:avLst/>
              </a:prstGeom>
              <a:blipFill>
                <a:blip r:embed="rId8"/>
                <a:stretch>
                  <a:fillRect t="-4444" b="-355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0037E7-04E6-4EC7-A8D5-8FE7FF2765F0}"/>
                  </a:ext>
                </a:extLst>
              </p:cNvPr>
              <p:cNvSpPr txBox="1"/>
              <p:nvPr/>
            </p:nvSpPr>
            <p:spPr>
              <a:xfrm>
                <a:off x="5283363" y="827732"/>
                <a:ext cx="26986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0037E7-04E6-4EC7-A8D5-8FE7FF276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363" y="827732"/>
                <a:ext cx="2698624" cy="276999"/>
              </a:xfrm>
              <a:prstGeom prst="rect">
                <a:avLst/>
              </a:prstGeom>
              <a:blipFill>
                <a:blip r:embed="rId9"/>
                <a:stretch>
                  <a:fillRect l="-905" t="-11111" b="-355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947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libr.aues.kz/facultet/frts/kaf_e/10/umm/e_2.files/image024.jpg">
            <a:extLst>
              <a:ext uri="{FF2B5EF4-FFF2-40B4-BE49-F238E27FC236}">
                <a16:creationId xmlns:a16="http://schemas.microsoft.com/office/drawing/2014/main" id="{7419D2EC-0FB5-4E66-B2D4-E4A0790C1C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215" y="1046181"/>
            <a:ext cx="5245100" cy="28879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A8F943-9899-4310-8B8D-512035C0478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C3ACB8-3CE8-4F56-97BA-E8BDC95C7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754" y="929640"/>
            <a:ext cx="5273799" cy="39572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1B2B301F-761E-43D0-91B0-E5D2717C6E23}"/>
                  </a:ext>
                </a:extLst>
              </p:cNvPr>
              <p:cNvSpPr txBox="1"/>
              <p:nvPr/>
            </p:nvSpPr>
            <p:spPr bwMode="auto">
              <a:xfrm>
                <a:off x="1566602" y="1552281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1B2B301F-761E-43D0-91B0-E5D2717C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6602" y="1552281"/>
                <a:ext cx="915987" cy="465137"/>
              </a:xfrm>
              <a:prstGeom prst="rect">
                <a:avLst/>
              </a:prstGeom>
              <a:blipFill>
                <a:blip r:embed="rId4"/>
                <a:stretch>
                  <a:fillRect r="-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097B7C01-700A-49AA-B33A-51C45057A65F}"/>
                  </a:ext>
                </a:extLst>
              </p:cNvPr>
              <p:cNvSpPr txBox="1"/>
              <p:nvPr/>
            </p:nvSpPr>
            <p:spPr bwMode="auto">
              <a:xfrm>
                <a:off x="1566602" y="2106613"/>
                <a:ext cx="915987" cy="5334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0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097B7C01-700A-49AA-B33A-51C45057A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6602" y="2106613"/>
                <a:ext cx="915987" cy="533446"/>
              </a:xfrm>
              <a:prstGeom prst="rect">
                <a:avLst/>
              </a:prstGeom>
              <a:blipFill>
                <a:blip r:embed="rId5"/>
                <a:stretch>
                  <a:fillRect r="-1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BFB0EA0-DDA3-4000-A70C-A4B764046AA0}"/>
              </a:ext>
            </a:extLst>
          </p:cNvPr>
          <p:cNvSpPr txBox="1"/>
          <p:nvPr/>
        </p:nvSpPr>
        <p:spPr>
          <a:xfrm>
            <a:off x="357158" y="387746"/>
            <a:ext cx="516734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29288A1D-0C54-4CF8-B243-F160DDE2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</a:t>
            </a:r>
            <a:r>
              <a:rPr lang="en-US" altLang="ru-RU" sz="1400" b="1" dirty="0"/>
              <a:t>5</a:t>
            </a:r>
            <a:endParaRPr lang="ru-RU" altLang="ru-RU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5B5B06-F5F2-46AE-8CFC-F81F20C59A23}"/>
              </a:ext>
            </a:extLst>
          </p:cNvPr>
          <p:cNvSpPr txBox="1"/>
          <p:nvPr/>
        </p:nvSpPr>
        <p:spPr>
          <a:xfrm>
            <a:off x="990813" y="4063819"/>
            <a:ext cx="22629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Частотные характеристики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1267D9-53CF-4EBA-9E11-35BADAC0151D}"/>
              </a:ext>
            </a:extLst>
          </p:cNvPr>
          <p:cNvSpPr txBox="1"/>
          <p:nvPr/>
        </p:nvSpPr>
        <p:spPr>
          <a:xfrm>
            <a:off x="5558955" y="4084438"/>
            <a:ext cx="17016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Фильтр </a:t>
            </a:r>
            <a:r>
              <a:rPr lang="ru-RU" dirty="0" err="1">
                <a:solidFill>
                  <a:srgbClr val="002060"/>
                </a:solidFill>
              </a:rPr>
              <a:t>Баттерворта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44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>
            <a:extLst>
              <a:ext uri="{FF2B5EF4-FFF2-40B4-BE49-F238E27FC236}">
                <a16:creationId xmlns:a16="http://schemas.microsoft.com/office/drawing/2014/main" id="{1D9460B9-3BDB-49C2-8DC3-733737698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06A66A-EA0C-4F49-808A-20FCA5586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27" y="699135"/>
            <a:ext cx="6677025" cy="5010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7F992E-C8B6-41DE-BDEC-3AB1B63AEFF9}"/>
              </a:ext>
            </a:extLst>
          </p:cNvPr>
          <p:cNvSpPr txBox="1"/>
          <p:nvPr/>
        </p:nvSpPr>
        <p:spPr>
          <a:xfrm>
            <a:off x="357158" y="387746"/>
            <a:ext cx="53578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09DD28AA-4556-4B13-AF03-74154B46FD93}"/>
                  </a:ext>
                </a:extLst>
              </p:cNvPr>
              <p:cNvSpPr txBox="1"/>
              <p:nvPr/>
            </p:nvSpPr>
            <p:spPr bwMode="auto">
              <a:xfrm>
                <a:off x="3656013" y="1052657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0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09DD28AA-4556-4B13-AF03-74154B46F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6013" y="1052657"/>
                <a:ext cx="915987" cy="4651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0A20E40D-3F8D-49AD-873B-0068CFE09A71}"/>
                  </a:ext>
                </a:extLst>
              </p:cNvPr>
              <p:cNvSpPr txBox="1"/>
              <p:nvPr/>
            </p:nvSpPr>
            <p:spPr bwMode="auto">
              <a:xfrm>
                <a:off x="3721475" y="1517794"/>
                <a:ext cx="3948157" cy="7688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4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44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4400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ru-RU" sz="4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4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с фильтром Баттерворта</m:t>
                      </m:r>
                      <m:r>
                        <a:rPr lang="en-US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4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0A20E40D-3F8D-49AD-873B-0068CFE09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21475" y="1517794"/>
                <a:ext cx="3948157" cy="768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8E6CE17-69E0-46F1-A114-7831D4BA6BBC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597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4.png">
            <a:extLst>
              <a:ext uri="{FF2B5EF4-FFF2-40B4-BE49-F238E27FC236}">
                <a16:creationId xmlns:a16="http://schemas.microsoft.com/office/drawing/2014/main" id="{225AE058-58A7-4941-9E81-50CC59CD1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1001738"/>
            <a:ext cx="6096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001169F5-7870-4CE6-B272-1138FADB7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07975F-D931-45ED-A433-5EC4236C30C9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15410-EFEF-4D8B-87B4-2A7D16F4F378}"/>
              </a:ext>
            </a:extLst>
          </p:cNvPr>
          <p:cNvSpPr txBox="1"/>
          <p:nvPr/>
        </p:nvSpPr>
        <p:spPr>
          <a:xfrm>
            <a:off x="357158" y="387746"/>
            <a:ext cx="536546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Откуда берутся погрешности измерений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6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30566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Обратные задачи (ОЗ)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70903" y="708446"/>
            <a:ext cx="470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70644" y="468039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74193" y="478771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65220" y="60541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3" name="Прямая со стрелкой 32"/>
          <p:cNvCxnSpPr>
            <a:endCxn id="28" idx="1"/>
          </p:cNvCxnSpPr>
          <p:nvPr/>
        </p:nvCxnSpPr>
        <p:spPr>
          <a:xfrm flipV="1">
            <a:off x="5831123" y="98534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908915" y="99607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629961" y="1473142"/>
            <a:ext cx="14856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Прямая задача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9533" y="768726"/>
            <a:ext cx="533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</a:t>
            </a:r>
            <a:r>
              <a:rPr lang="ru-RU" sz="1400" dirty="0">
                <a:solidFill>
                  <a:srgbClr val="002060"/>
                </a:solidFill>
              </a:rPr>
              <a:t>В целом под </a:t>
            </a:r>
            <a:r>
              <a:rPr lang="ru-RU" sz="1400" b="1" dirty="0">
                <a:solidFill>
                  <a:srgbClr val="002060"/>
                </a:solidFill>
              </a:rPr>
              <a:t>обратными задачами</a:t>
            </a:r>
            <a:r>
              <a:rPr lang="ru-RU" sz="1400" dirty="0">
                <a:solidFill>
                  <a:srgbClr val="002060"/>
                </a:solidFill>
              </a:rPr>
              <a:t> понимаются задачи, решение которых проводится в рамках некоторой математической модели исследуемого объекта или процесса и заключается в определении параметров данной модели по имеющимся результатам наблюдений и другой экспериментальной информации.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9961" y="2990617"/>
            <a:ext cx="14856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Обратная задача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6143" y="2171486"/>
            <a:ext cx="847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r>
              <a:rPr lang="ru-RU" sz="3200" b="1" i="1" baseline="30000" dirty="0">
                <a:solidFill>
                  <a:srgbClr val="002060"/>
                </a:solidFill>
              </a:rPr>
              <a:t>-1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3934" y="1972291"/>
            <a:ext cx="33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10940" y="210655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9" name="Прямая со стрелкой 18"/>
          <p:cNvCxnSpPr>
            <a:cxnSpLocks/>
            <a:endCxn id="18" idx="1"/>
          </p:cNvCxnSpPr>
          <p:nvPr/>
        </p:nvCxnSpPr>
        <p:spPr>
          <a:xfrm flipV="1">
            <a:off x="5876843" y="248648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7954635" y="249721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393180" y="3542411"/>
                <a:ext cx="2393521" cy="850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acc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endParaRPr lang="ru-RU" sz="2400" b="1" i="1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</m:acc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b="1" i="1" dirty="0">
                    <a:solidFill>
                      <a:srgbClr val="002060"/>
                    </a:solidFill>
                  </a:rPr>
                  <a:t>W</a:t>
                </a:r>
                <a:endParaRPr lang="ru-RU" sz="2400" b="1" i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180" y="3542411"/>
                <a:ext cx="2393521" cy="850746"/>
              </a:xfrm>
              <a:prstGeom prst="rect">
                <a:avLst/>
              </a:prstGeom>
              <a:blipFill>
                <a:blip r:embed="rId2"/>
                <a:stretch>
                  <a:fillRect l="-765" t="-2857"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62465" name="Picture 1" descr="C:\Users\Gavrila\Documents\ДФВ\Лекция5\ПримерОЗ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2386013"/>
            <a:ext cx="2638425" cy="1704975"/>
          </a:xfrm>
          <a:prstGeom prst="rect">
            <a:avLst/>
          </a:prstGeom>
          <a:noFill/>
        </p:spPr>
      </p:pic>
      <p:pic>
        <p:nvPicPr>
          <p:cNvPr id="62466" name="Picture 2" descr="C:\Users\Gavrila\Documents\ДФВ\Лекция5\ПримерОЗ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9980" y="2382942"/>
            <a:ext cx="2065020" cy="179377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970021" y="4239269"/>
            <a:ext cx="1409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</a:rPr>
              <a:t>Рентген</a:t>
            </a:r>
            <a:r>
              <a:rPr lang="ru-RU" sz="1400" dirty="0" err="1">
                <a:solidFill>
                  <a:srgbClr val="002060"/>
                </a:solidFill>
              </a:rPr>
              <a:t>оргафия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4673" y="4267844"/>
            <a:ext cx="10246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Геология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DA0A31-247A-4AB1-A273-916D0597EA54}"/>
              </a:ext>
            </a:extLst>
          </p:cNvPr>
          <p:cNvSpPr txBox="1"/>
          <p:nvPr/>
        </p:nvSpPr>
        <p:spPr>
          <a:xfrm>
            <a:off x="8115648" y="1972291"/>
            <a:ext cx="33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A75476DD-91FE-4A16-95DC-1C37603DA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2223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2BB835-87D5-412B-981B-EA9B39F54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0" y="694313"/>
            <a:ext cx="5996940" cy="38317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CF14DD-6BB4-4DFF-8284-C84373C4CD44}"/>
              </a:ext>
            </a:extLst>
          </p:cNvPr>
          <p:cNvSpPr txBox="1"/>
          <p:nvPr/>
        </p:nvSpPr>
        <p:spPr>
          <a:xfrm>
            <a:off x="571500" y="694313"/>
            <a:ext cx="1920240" cy="3872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400" dirty="0"/>
              <a:t>В основе метода сопротивлений лежит зависимость электрического поля, наблюдаемого на земной поверхности, от удельного электрического сопротивления разреза. В результате можно судить об электрических свойствах горных пород на глубинах проникновения тока в землю.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AA436-3171-41D1-8DCB-4479910EA6A5}"/>
              </a:ext>
            </a:extLst>
          </p:cNvPr>
          <p:cNvSpPr txBox="1"/>
          <p:nvPr/>
        </p:nvSpPr>
        <p:spPr>
          <a:xfrm>
            <a:off x="571500" y="294203"/>
            <a:ext cx="299466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ОЗ. Электроразведка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9C2F81-636E-451A-9B31-E95D6FDE7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7352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57157" y="357175"/>
            <a:ext cx="8032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систем. Уравнение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свертки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7" y="887880"/>
            <a:ext cx="52283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Свёртка</a:t>
            </a:r>
            <a:r>
              <a:rPr lang="ru-RU" sz="1400" dirty="0">
                <a:solidFill>
                  <a:srgbClr val="002060"/>
                </a:solidFill>
              </a:rPr>
              <a:t> — это упорядоченная процедура смешивания двух источников информации. </a:t>
            </a:r>
            <a:r>
              <a:rPr lang="ru-RU" sz="1400" b="1" dirty="0">
                <a:solidFill>
                  <a:srgbClr val="002060"/>
                </a:solidFill>
              </a:rPr>
              <a:t>Свёртку</a:t>
            </a:r>
            <a:r>
              <a:rPr lang="ru-RU" sz="1400" dirty="0">
                <a:solidFill>
                  <a:srgbClr val="002060"/>
                </a:solidFill>
              </a:rPr>
              <a:t> можно описать математически. Это такая же операция, как сложение, умножение или взятие производной. Хотя сама по себе операция </a:t>
            </a:r>
            <a:r>
              <a:rPr lang="ru-RU" sz="1400" b="1" dirty="0">
                <a:solidFill>
                  <a:srgbClr val="002060"/>
                </a:solidFill>
              </a:rPr>
              <a:t>свёртки</a:t>
            </a:r>
            <a:r>
              <a:rPr lang="ru-RU" sz="1400" dirty="0">
                <a:solidFill>
                  <a:srgbClr val="002060"/>
                </a:solidFill>
              </a:rPr>
              <a:t> сложна, она может быть очень полезна для упрощения ещё более сложных выражений.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/>
          </p:nvPr>
        </p:nvGraphicFramePr>
        <p:xfrm>
          <a:off x="320845" y="2230702"/>
          <a:ext cx="5331767" cy="99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2" name="Equation" r:id="rId3" imgW="2806560" imgH="482400" progId="Equation.DSMT4">
                  <p:embed/>
                </p:oleObj>
              </mc:Choice>
              <mc:Fallback>
                <p:oleObj name="Equation" r:id="rId3" imgW="2806560" imgH="48240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45" y="2230702"/>
                        <a:ext cx="5331767" cy="993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306000" y="3224350"/>
            <a:ext cx="1244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Метод Фурье</a:t>
            </a:r>
          </a:p>
        </p:txBody>
      </p:sp>
      <p:pic>
        <p:nvPicPr>
          <p:cNvPr id="1099" name="Picture 7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32149" y="887880"/>
            <a:ext cx="2852117" cy="321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 txBox="1"/>
              <p:nvPr/>
            </p:nvSpPr>
            <p:spPr bwMode="auto">
              <a:xfrm>
                <a:off x="603250" y="3642199"/>
                <a:ext cx="4680254" cy="914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ru-RU" sz="2000" i="1" smtClean="0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</m:e>
                      </m:d>
                      <m:r>
                        <a:rPr lang="ru-RU" sz="2000" i="1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num>
                        <m:den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den>
                      </m:f>
                      <m:r>
                        <a:rPr lang="en-US" sz="2000" b="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ru-RU" sz="200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 </m:t>
                      </m:r>
                      <m:r>
                        <a:rPr lang="en-US" sz="2000" b="0" i="1" smtClean="0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</m:e>
                      </m:d>
                      <m:r>
                        <a:rPr lang="ru-RU" sz="2000" i="1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num>
                        <m:den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" name="Объек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250" y="3642199"/>
                <a:ext cx="4680254" cy="9147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/>
          <p:cNvGraphicFramePr>
            <a:graphicFrameLocks noChangeAspect="1"/>
          </p:cNvGraphicFramePr>
          <p:nvPr>
            <p:extLst/>
          </p:nvPr>
        </p:nvGraphicFramePr>
        <p:xfrm>
          <a:off x="7190740" y="3302299"/>
          <a:ext cx="421640" cy="319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3" name="Equation" r:id="rId7" imgW="291960" imgH="203040" progId="Equation.DSMT4">
                  <p:embed/>
                </p:oleObj>
              </mc:Choice>
              <mc:Fallback>
                <p:oleObj name="Equation" r:id="rId7" imgW="291960" imgH="203040" progId="Equation.DSMT4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0740" y="3302299"/>
                        <a:ext cx="421640" cy="3194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/>
          </p:nvPr>
        </p:nvGraphicFramePr>
        <p:xfrm>
          <a:off x="8606637" y="1580377"/>
          <a:ext cx="155257" cy="289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4" name="Equation" r:id="rId9" imgW="88560" imgH="152280" progId="Equation.DSMT4">
                  <p:embed/>
                </p:oleObj>
              </mc:Choice>
              <mc:Fallback>
                <p:oleObj name="Equation" r:id="rId9" imgW="88560" imgH="152280" progId="Equation.DSMT4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637" y="1580377"/>
                        <a:ext cx="155257" cy="2891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/>
          </p:nvPr>
        </p:nvGraphicFramePr>
        <p:xfrm>
          <a:off x="8606478" y="2425139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5" name="Equation" r:id="rId11" imgW="88560" imgH="152280" progId="Equation.DSMT4">
                  <p:embed/>
                </p:oleObj>
              </mc:Choice>
              <mc:Fallback>
                <p:oleObj name="Equation" r:id="rId11" imgW="88560" imgH="152280" progId="Equation.DSMT4">
                  <p:embed/>
                  <p:pic>
                    <p:nvPicPr>
                      <p:cNvPr id="11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478" y="2425139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/>
          </p:nvPr>
        </p:nvGraphicFramePr>
        <p:xfrm>
          <a:off x="8606478" y="3886835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6" name="Equation" r:id="rId13" imgW="88560" imgH="152280" progId="Equation.DSMT4">
                  <p:embed/>
                </p:oleObj>
              </mc:Choice>
              <mc:Fallback>
                <p:oleObj name="Equation" r:id="rId13" imgW="88560" imgH="152280" progId="Equation.DSMT4">
                  <p:embed/>
                  <p:pic>
                    <p:nvPicPr>
                      <p:cNvPr id="12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478" y="3886835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/>
          </p:nvPr>
        </p:nvGraphicFramePr>
        <p:xfrm>
          <a:off x="8573141" y="3224350"/>
          <a:ext cx="2222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7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3141" y="3224350"/>
                        <a:ext cx="22225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/>
          </p:nvPr>
        </p:nvGraphicFramePr>
        <p:xfrm>
          <a:off x="7481570" y="4018915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8" name="Equation" r:id="rId17" imgW="88746" imgH="152136" progId="Equation.DSMT4">
                  <p:embed/>
                </p:oleObj>
              </mc:Choice>
              <mc:Fallback>
                <p:oleObj name="Equation" r:id="rId17" imgW="88746" imgH="152136" progId="Equation.DSMT4">
                  <p:embed/>
                  <p:pic>
                    <p:nvPicPr>
                      <p:cNvPr id="14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1570" y="4018915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/>
          </p:nvPr>
        </p:nvGraphicFramePr>
        <p:xfrm>
          <a:off x="5993287" y="4099559"/>
          <a:ext cx="420688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9" name="Equation" r:id="rId18" imgW="291960" imgH="203040" progId="Equation.DSMT4">
                  <p:embed/>
                </p:oleObj>
              </mc:Choice>
              <mc:Fallback>
                <p:oleObj name="Equation" r:id="rId18" imgW="291960" imgH="203040" progId="Equation.DSMT4">
                  <p:embed/>
                  <p:pic>
                    <p:nvPicPr>
                      <p:cNvPr id="15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287" y="4099559"/>
                        <a:ext cx="420688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/>
          </p:nvPr>
        </p:nvGraphicFramePr>
        <p:xfrm>
          <a:off x="7143750" y="822325"/>
          <a:ext cx="438150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0" name="Equation" r:id="rId20" imgW="304560" imgH="203040" progId="Equation.DSMT4">
                  <p:embed/>
                </p:oleObj>
              </mc:Choice>
              <mc:Fallback>
                <p:oleObj name="Equation" r:id="rId20" imgW="304560" imgH="203040" progId="Equation.DSMT4">
                  <p:embed/>
                  <p:pic>
                    <p:nvPicPr>
                      <p:cNvPr id="16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822325"/>
                        <a:ext cx="438150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/>
          </p:nvPr>
        </p:nvGraphicFramePr>
        <p:xfrm>
          <a:off x="7173913" y="1706563"/>
          <a:ext cx="420687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1" name="Equation" r:id="rId22" imgW="291960" imgH="203040" progId="Equation.DSMT4">
                  <p:embed/>
                </p:oleObj>
              </mc:Choice>
              <mc:Fallback>
                <p:oleObj name="Equation" r:id="rId22" imgW="291960" imgH="203040" progId="Equation.DSMT4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13" y="1706563"/>
                        <a:ext cx="420687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/>
          </p:nvPr>
        </p:nvGraphicFramePr>
        <p:xfrm>
          <a:off x="6497638" y="2493963"/>
          <a:ext cx="477837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2" name="Equation" r:id="rId24" imgW="330120" imgH="203040" progId="Equation.DSMT4">
                  <p:embed/>
                </p:oleObj>
              </mc:Choice>
              <mc:Fallback>
                <p:oleObj name="Equation" r:id="rId24" imgW="330120" imgH="203040" progId="Equation.DSMT4">
                  <p:embed/>
                  <p:pic>
                    <p:nvPicPr>
                      <p:cNvPr id="18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7638" y="2493963"/>
                        <a:ext cx="477837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/>
          </p:nvPr>
        </p:nvGraphicFramePr>
        <p:xfrm>
          <a:off x="7673657" y="2493719"/>
          <a:ext cx="71596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3" name="Equation" r:id="rId26" imgW="495000" imgH="203040" progId="Equation.DSMT4">
                  <p:embed/>
                </p:oleObj>
              </mc:Choice>
              <mc:Fallback>
                <p:oleObj name="Equation" r:id="rId26" imgW="495000" imgH="203040" progId="Equation.DSMT4">
                  <p:embed/>
                  <p:pic>
                    <p:nvPicPr>
                      <p:cNvPr id="19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3657" y="2493719"/>
                        <a:ext cx="715963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/>
          </p:nvPr>
        </p:nvGraphicFramePr>
        <p:xfrm>
          <a:off x="7820501" y="2715260"/>
          <a:ext cx="1138238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4" name="Equation" r:id="rId28" imgW="787320" imgH="203040" progId="Equation.DSMT4">
                  <p:embed/>
                </p:oleObj>
              </mc:Choice>
              <mc:Fallback>
                <p:oleObj name="Equation" r:id="rId28" imgW="787320" imgH="203040" progId="Equation.DSMT4">
                  <p:embed/>
                  <p:pic>
                    <p:nvPicPr>
                      <p:cNvPr id="2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0501" y="2715260"/>
                        <a:ext cx="1138238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99E0F4B5-D60D-4DBD-9BF4-C6C95A783981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80A302EE-F571-45AA-A815-B817133E1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7477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61974" y="295980"/>
            <a:ext cx="7819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462" y="750720"/>
            <a:ext cx="394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Идентификация импульсной характеристики ДС</a:t>
            </a:r>
            <a:endParaRPr lang="ru-RU" sz="1400" dirty="0">
              <a:solidFill>
                <a:srgbClr val="002060"/>
              </a:solidFill>
            </a:endParaRP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1298151" y="1553950"/>
            <a:ext cx="2918056" cy="1249611"/>
            <a:chOff x="1442" y="5134"/>
            <a:chExt cx="2259" cy="934"/>
          </a:xfrm>
        </p:grpSpPr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2135" y="5134"/>
              <a:ext cx="855" cy="50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38"/>
            <p:cNvSpPr>
              <a:spLocks noChangeArrowheads="1"/>
            </p:cNvSpPr>
            <p:nvPr/>
          </p:nvSpPr>
          <p:spPr bwMode="auto">
            <a:xfrm>
              <a:off x="3165" y="5708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158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39"/>
            <p:cNvSpPr>
              <a:spLocks noChangeShapeType="1"/>
            </p:cNvSpPr>
            <p:nvPr/>
          </p:nvSpPr>
          <p:spPr bwMode="auto">
            <a:xfrm>
              <a:off x="2990" y="5391"/>
              <a:ext cx="711" cy="2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41"/>
            <p:cNvSpPr>
              <a:spLocks noChangeShapeType="1"/>
            </p:cNvSpPr>
            <p:nvPr/>
          </p:nvSpPr>
          <p:spPr bwMode="auto">
            <a:xfrm>
              <a:off x="1442" y="5375"/>
              <a:ext cx="693" cy="6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aphicFrame>
        <p:nvGraphicFramePr>
          <p:cNvPr id="18" name="Object 46"/>
          <p:cNvGraphicFramePr>
            <a:graphicFrameLocks noChangeAspect="1"/>
          </p:cNvGraphicFramePr>
          <p:nvPr>
            <p:extLst/>
          </p:nvPr>
        </p:nvGraphicFramePr>
        <p:xfrm>
          <a:off x="1276624" y="1255215"/>
          <a:ext cx="912151" cy="485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6" name="Equation" r:id="rId3" imgW="291960" imgH="203040" progId="Equation.DSMT4">
                  <p:embed/>
                </p:oleObj>
              </mc:Choice>
              <mc:Fallback>
                <p:oleObj name="Equation" r:id="rId3" imgW="291960" imgH="203040" progId="Equation.DSMT4">
                  <p:embed/>
                  <p:pic>
                    <p:nvPicPr>
                      <p:cNvPr id="18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624" y="1255215"/>
                        <a:ext cx="912151" cy="485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8"/>
          <p:cNvGraphicFramePr>
            <a:graphicFrameLocks noChangeAspect="1"/>
          </p:cNvGraphicFramePr>
          <p:nvPr>
            <p:extLst/>
          </p:nvPr>
        </p:nvGraphicFramePr>
        <p:xfrm>
          <a:off x="3469670" y="1252045"/>
          <a:ext cx="869684" cy="4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7" name="Equation" r:id="rId5" imgW="291960" imgH="203040" progId="Equation.DSMT4">
                  <p:embed/>
                </p:oleObj>
              </mc:Choice>
              <mc:Fallback>
                <p:oleObj name="Equation" r:id="rId5" imgW="291960" imgH="203040" progId="Equation.DSMT4">
                  <p:embed/>
                  <p:pic>
                    <p:nvPicPr>
                      <p:cNvPr id="2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9670" y="1252045"/>
                        <a:ext cx="869684" cy="48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39"/>
          <p:cNvSpPr>
            <a:spLocks noChangeShapeType="1"/>
          </p:cNvSpPr>
          <p:nvPr/>
        </p:nvSpPr>
        <p:spPr bwMode="auto">
          <a:xfrm flipV="1">
            <a:off x="912782" y="2555754"/>
            <a:ext cx="600443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732700" y="1887048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/>
              <p:nvPr/>
            </p:nvSpPr>
            <p:spPr bwMode="auto">
              <a:xfrm>
                <a:off x="5018586" y="2841141"/>
                <a:ext cx="953976" cy="5826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8586" y="2841141"/>
                <a:ext cx="953976" cy="582613"/>
              </a:xfrm>
              <a:prstGeom prst="rect">
                <a:avLst/>
              </a:prstGeom>
              <a:blipFill>
                <a:blip r:embed="rId7"/>
                <a:stretch>
                  <a:fillRect r="-19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 txBox="1"/>
              <p:nvPr/>
            </p:nvSpPr>
            <p:spPr bwMode="auto">
              <a:xfrm>
                <a:off x="2267433" y="1635353"/>
                <a:ext cx="1030287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r>
                  <a:rPr lang="en-US" sz="24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7433" y="1635353"/>
                <a:ext cx="1030287" cy="484188"/>
              </a:xfrm>
              <a:prstGeom prst="rect">
                <a:avLst/>
              </a:prstGeom>
              <a:blipFill>
                <a:blip r:embed="rId8"/>
                <a:stretch>
                  <a:fillRect l="-9467" t="-12500" b="-20000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48"/>
              <p:cNvSpPr txBox="1"/>
              <p:nvPr/>
            </p:nvSpPr>
            <p:spPr bwMode="auto">
              <a:xfrm>
                <a:off x="3762858" y="2972028"/>
                <a:ext cx="906462" cy="48418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Object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62858" y="2972028"/>
                <a:ext cx="906462" cy="484188"/>
              </a:xfrm>
              <a:prstGeom prst="rect">
                <a:avLst/>
              </a:prstGeom>
              <a:blipFill>
                <a:blip r:embed="rId9"/>
                <a:stretch>
                  <a:fillRect t="-3797" b="-12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Объект 21"/>
              <p:cNvSpPr txBox="1"/>
              <p:nvPr/>
            </p:nvSpPr>
            <p:spPr bwMode="auto">
              <a:xfrm>
                <a:off x="411163" y="3725863"/>
                <a:ext cx="4027487" cy="52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))/(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22" name="Объект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1163" y="3725863"/>
                <a:ext cx="4027487" cy="520700"/>
              </a:xfrm>
              <a:prstGeom prst="rect">
                <a:avLst/>
              </a:prstGeom>
              <a:blipFill>
                <a:blip r:embed="rId10"/>
                <a:stretch>
                  <a:fillRect r="-4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utoShape 38"/>
          <p:cNvSpPr>
            <a:spLocks noChangeArrowheads="1"/>
          </p:cNvSpPr>
          <p:nvPr/>
        </p:nvSpPr>
        <p:spPr bwMode="auto">
          <a:xfrm>
            <a:off x="1513226" y="2322028"/>
            <a:ext cx="465029" cy="481649"/>
          </a:xfrm>
          <a:prstGeom prst="flowChartSummingJunction">
            <a:avLst/>
          </a:prstGeom>
          <a:solidFill>
            <a:srgbClr val="FFFFFF"/>
          </a:solidFill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756991" y="1895117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745741" y="2803561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761725" y="2803677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ine 39"/>
          <p:cNvSpPr>
            <a:spLocks noChangeShapeType="1"/>
          </p:cNvSpPr>
          <p:nvPr/>
        </p:nvSpPr>
        <p:spPr bwMode="auto">
          <a:xfrm flipV="1">
            <a:off x="2923388" y="2567978"/>
            <a:ext cx="600443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/>
          </p:nvPr>
        </p:nvGraphicFramePr>
        <p:xfrm>
          <a:off x="357157" y="2567978"/>
          <a:ext cx="11112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28" name="Equation" r:id="rId11" imgW="368280" imgH="228600" progId="Equation.DSMT4">
                  <p:embed/>
                </p:oleObj>
              </mc:Choice>
              <mc:Fallback>
                <p:oleObj name="Equation" r:id="rId11" imgW="368280" imgH="228600" progId="Equation.DSMT4">
                  <p:embed/>
                  <p:pic>
                    <p:nvPicPr>
                      <p:cNvPr id="40" name="Объект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7" y="2567978"/>
                        <a:ext cx="11112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1757845" y="2997428"/>
                <a:ext cx="869950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7845" y="2997428"/>
                <a:ext cx="869950" cy="484188"/>
              </a:xfrm>
              <a:prstGeom prst="rect">
                <a:avLst/>
              </a:prstGeom>
              <a:blipFill>
                <a:blip r:embed="rId13"/>
                <a:stretch>
                  <a:fillRect t="-3797" b="-12658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DF9A84E-D8CA-431C-94F0-75629019163B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68B867-E03A-49AD-B493-40D22D877E0F}"/>
              </a:ext>
            </a:extLst>
          </p:cNvPr>
          <p:cNvSpPr txBox="1"/>
          <p:nvPr/>
        </p:nvSpPr>
        <p:spPr>
          <a:xfrm>
            <a:off x="5023633" y="748246"/>
            <a:ext cx="3212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Восстановление входного сигнала ДС</a:t>
            </a:r>
            <a:endParaRPr lang="ru-RU" sz="1400" dirty="0">
              <a:solidFill>
                <a:srgbClr val="002060"/>
              </a:solidFill>
            </a:endParaRPr>
          </a:p>
        </p:txBody>
      </p:sp>
      <p:grpSp>
        <p:nvGrpSpPr>
          <p:cNvPr id="42" name="Group 35">
            <a:extLst>
              <a:ext uri="{FF2B5EF4-FFF2-40B4-BE49-F238E27FC236}">
                <a16:creationId xmlns:a16="http://schemas.microsoft.com/office/drawing/2014/main" id="{380F3840-BD22-44F1-AF35-DE994D26FC95}"/>
              </a:ext>
            </a:extLst>
          </p:cNvPr>
          <p:cNvGrpSpPr>
            <a:grpSpLocks/>
          </p:cNvGrpSpPr>
          <p:nvPr/>
        </p:nvGrpSpPr>
        <p:grpSpPr bwMode="auto">
          <a:xfrm>
            <a:off x="5942519" y="1505347"/>
            <a:ext cx="2567993" cy="680998"/>
            <a:chOff x="1788" y="5134"/>
            <a:chExt cx="1988" cy="509"/>
          </a:xfrm>
        </p:grpSpPr>
        <p:sp>
          <p:nvSpPr>
            <p:cNvPr id="43" name="Rectangle 36">
              <a:extLst>
                <a:ext uri="{FF2B5EF4-FFF2-40B4-BE49-F238E27FC236}">
                  <a16:creationId xmlns:a16="http://schemas.microsoft.com/office/drawing/2014/main" id="{D7D60FE9-CEAE-4020-B374-8D0FAE801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" y="5134"/>
              <a:ext cx="955" cy="50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39">
              <a:extLst>
                <a:ext uri="{FF2B5EF4-FFF2-40B4-BE49-F238E27FC236}">
                  <a16:creationId xmlns:a16="http://schemas.microsoft.com/office/drawing/2014/main" id="{917E8879-4175-48CA-AD45-DEBB7B91DB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04" y="5386"/>
              <a:ext cx="672" cy="6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Line 41">
              <a:extLst>
                <a:ext uri="{FF2B5EF4-FFF2-40B4-BE49-F238E27FC236}">
                  <a16:creationId xmlns:a16="http://schemas.microsoft.com/office/drawing/2014/main" id="{7A1539F5-EB00-4F89-B74A-DC1E7FF9B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88" y="5381"/>
              <a:ext cx="346" cy="5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93ABEC1-DEA2-41DE-B47E-CBCF3DDE005A}"/>
                  </a:ext>
                </a:extLst>
              </p:cNvPr>
              <p:cNvSpPr txBox="1"/>
              <p:nvPr/>
            </p:nvSpPr>
            <p:spPr bwMode="auto">
              <a:xfrm>
                <a:off x="5473700" y="1206500"/>
                <a:ext cx="912813" cy="4857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93ABEC1-DEA2-41DE-B47E-CBCF3DDE0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3700" y="1206500"/>
                <a:ext cx="912813" cy="485775"/>
              </a:xfrm>
              <a:prstGeom prst="rect">
                <a:avLst/>
              </a:prstGeom>
              <a:blipFill>
                <a:blip r:embed="rId14"/>
                <a:stretch>
                  <a:fillRect t="-3750" b="-1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AB01A99-6750-41CB-97AC-B883908C1495}"/>
                  </a:ext>
                </a:extLst>
              </p:cNvPr>
              <p:cNvSpPr txBox="1"/>
              <p:nvPr/>
            </p:nvSpPr>
            <p:spPr bwMode="auto">
              <a:xfrm>
                <a:off x="7667625" y="1203325"/>
                <a:ext cx="868363" cy="484188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AB01A99-6750-41CB-97AC-B883908C1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7625" y="1203325"/>
                <a:ext cx="868363" cy="484188"/>
              </a:xfrm>
              <a:prstGeom prst="rect">
                <a:avLst/>
              </a:prstGeom>
              <a:blipFill>
                <a:blip r:embed="rId15"/>
                <a:stretch>
                  <a:fillRect t="-3750" b="-1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Line 39">
            <a:extLst>
              <a:ext uri="{FF2B5EF4-FFF2-40B4-BE49-F238E27FC236}">
                <a16:creationId xmlns:a16="http://schemas.microsoft.com/office/drawing/2014/main" id="{8FCCABE1-937C-443C-9F0A-45034A66D2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3321" y="2519374"/>
            <a:ext cx="737328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Объект 4">
                <a:extLst>
                  <a:ext uri="{FF2B5EF4-FFF2-40B4-BE49-F238E27FC236}">
                    <a16:creationId xmlns:a16="http://schemas.microsoft.com/office/drawing/2014/main" id="{3934CC45-B8A0-4795-B7A6-C3B12FA7FD3C}"/>
                  </a:ext>
                </a:extLst>
              </p:cNvPr>
              <p:cNvSpPr txBox="1"/>
              <p:nvPr/>
            </p:nvSpPr>
            <p:spPr bwMode="auto">
              <a:xfrm>
                <a:off x="6464856" y="1586749"/>
                <a:ext cx="1030287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ru-RU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e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2" name="Объект 4">
                <a:extLst>
                  <a:ext uri="{FF2B5EF4-FFF2-40B4-BE49-F238E27FC236}">
                    <a16:creationId xmlns:a16="http://schemas.microsoft.com/office/drawing/2014/main" id="{3934CC45-B8A0-4795-B7A6-C3B12FA7F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64856" y="1586749"/>
                <a:ext cx="1030287" cy="484188"/>
              </a:xfrm>
              <a:prstGeom prst="rect">
                <a:avLst/>
              </a:prstGeom>
              <a:blipFill>
                <a:blip r:embed="rId16"/>
                <a:stretch>
                  <a:fillRect t="-3750" r="-14793" b="-11250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AutoShape 38">
            <a:extLst>
              <a:ext uri="{FF2B5EF4-FFF2-40B4-BE49-F238E27FC236}">
                <a16:creationId xmlns:a16="http://schemas.microsoft.com/office/drawing/2014/main" id="{A7CE3B70-0BCC-484A-8B7B-2442BB90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0649" y="2273424"/>
            <a:ext cx="465029" cy="481649"/>
          </a:xfrm>
          <a:prstGeom prst="flowChartSummingJunction">
            <a:avLst/>
          </a:prstGeom>
          <a:solidFill>
            <a:srgbClr val="FFFFFF"/>
          </a:solidFill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075C5E7C-A4AE-49B0-91D7-8C9BD85D8547}"/>
              </a:ext>
            </a:extLst>
          </p:cNvPr>
          <p:cNvCxnSpPr>
            <a:cxnSpLocks/>
            <a:endCxn id="54" idx="4"/>
          </p:cNvCxnSpPr>
          <p:nvPr/>
        </p:nvCxnSpPr>
        <p:spPr>
          <a:xfrm flipH="1" flipV="1">
            <a:off x="5943164" y="2755073"/>
            <a:ext cx="15355" cy="559627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Объект 58">
                <a:extLst>
                  <a:ext uri="{FF2B5EF4-FFF2-40B4-BE49-F238E27FC236}">
                    <a16:creationId xmlns:a16="http://schemas.microsoft.com/office/drawing/2014/main" id="{2B1FD325-8F47-4E48-900B-A8D030E83C24}"/>
                  </a:ext>
                </a:extLst>
              </p:cNvPr>
              <p:cNvSpPr txBox="1"/>
              <p:nvPr/>
            </p:nvSpPr>
            <p:spPr bwMode="auto">
              <a:xfrm>
                <a:off x="4914724" y="1971315"/>
                <a:ext cx="817870" cy="4816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(t)</a:t>
                </a:r>
                <a:endParaRPr lang="ru-RU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9" name="Объект 58">
                <a:extLst>
                  <a:ext uri="{FF2B5EF4-FFF2-40B4-BE49-F238E27FC236}">
                    <a16:creationId xmlns:a16="http://schemas.microsoft.com/office/drawing/2014/main" id="{2B1FD325-8F47-4E48-900B-A8D030E83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4724" y="1971315"/>
                <a:ext cx="817870" cy="481649"/>
              </a:xfrm>
              <a:prstGeom prst="rect">
                <a:avLst/>
              </a:prstGeom>
              <a:blipFill>
                <a:blip r:embed="rId17"/>
                <a:stretch>
                  <a:fillRect l="-2239" t="-10127" b="-24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Объект 21">
                <a:extLst>
                  <a:ext uri="{FF2B5EF4-FFF2-40B4-BE49-F238E27FC236}">
                    <a16:creationId xmlns:a16="http://schemas.microsoft.com/office/drawing/2014/main" id="{D9B3EF3B-DB11-47B3-8A48-3DC404097B02}"/>
                  </a:ext>
                </a:extLst>
              </p:cNvPr>
              <p:cNvSpPr txBox="1"/>
              <p:nvPr/>
            </p:nvSpPr>
            <p:spPr bwMode="auto">
              <a:xfrm>
                <a:off x="4750579" y="3725863"/>
                <a:ext cx="4027487" cy="52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))/(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71" name="Объект 21">
                <a:extLst>
                  <a:ext uri="{FF2B5EF4-FFF2-40B4-BE49-F238E27FC236}">
                    <a16:creationId xmlns:a16="http://schemas.microsoft.com/office/drawing/2014/main" id="{D9B3EF3B-DB11-47B3-8A48-3DC404097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0579" y="3725863"/>
                <a:ext cx="4027487" cy="5207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7">
            <a:extLst>
              <a:ext uri="{FF2B5EF4-FFF2-40B4-BE49-F238E27FC236}">
                <a16:creationId xmlns:a16="http://schemas.microsoft.com/office/drawing/2014/main" id="{8B8CFB9A-7545-481B-820F-074E895B3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5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AB5DFE26-9134-412B-BC5A-549A13CC7976}"/>
              </a:ext>
            </a:extLst>
          </p:cNvPr>
          <p:cNvCxnSpPr>
            <a:stCxn id="54" idx="0"/>
            <a:endCxn id="46" idx="0"/>
          </p:cNvCxnSpPr>
          <p:nvPr/>
        </p:nvCxnSpPr>
        <p:spPr>
          <a:xfrm flipH="1" flipV="1">
            <a:off x="5942519" y="1842502"/>
            <a:ext cx="645" cy="430922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30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000709-9AD8-430E-94AD-3016C799F866}"/>
                  </a:ext>
                </a:extLst>
              </p:cNvPr>
              <p:cNvSpPr txBox="1"/>
              <p:nvPr/>
            </p:nvSpPr>
            <p:spPr>
              <a:xfrm>
                <a:off x="189444" y="855153"/>
                <a:ext cx="8793480" cy="1265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/>
                  <a:t> </a:t>
                </a:r>
                <a:r>
                  <a:rPr lang="ru-RU" sz="1400" dirty="0">
                    <a:solidFill>
                      <a:srgbClr val="002060"/>
                    </a:solidFill>
                  </a:rPr>
                  <a:t>Методы восстановления входных сигналов основаны на численных алгоритмах и результатах идентификации и параметрической идентификации. Такие методы позволяют осуществить коррекцию выходных сигналов динамических систем. Коррекция основана на построении обратного оператора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sz="1400" dirty="0">
                    <a:solidFill>
                      <a:srgbClr val="002060"/>
                    </a:solidFill>
                  </a:rPr>
                  <a:t> к оператору</a:t>
                </a:r>
                <a:r>
                  <a:rPr lang="en-US" sz="14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ru-RU" sz="1400" dirty="0">
                    <a:solidFill>
                      <a:srgbClr val="002060"/>
                    </a:solidFill>
                  </a:rPr>
                  <a:t>, моделирующему измерительный преобразователь. Обратный оператор может быть реализован программно или аппаратно. Методы восстановления входных сигналов осуществляют редукцию к идеальному прибору.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000709-9AD8-430E-94AD-3016C799F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44" y="855153"/>
                <a:ext cx="8793480" cy="1265411"/>
              </a:xfrm>
              <a:prstGeom prst="rect">
                <a:avLst/>
              </a:prstGeom>
              <a:blipFill>
                <a:blip r:embed="rId2"/>
                <a:stretch>
                  <a:fillRect l="-208" b="-43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9B041424-08E0-492F-9A09-31E3B846D0C0}"/>
              </a:ext>
            </a:extLst>
          </p:cNvPr>
          <p:cNvGrpSpPr/>
          <p:nvPr/>
        </p:nvGrpSpPr>
        <p:grpSpPr>
          <a:xfrm>
            <a:off x="1052071" y="2283547"/>
            <a:ext cx="7039857" cy="2058605"/>
            <a:chOff x="1306609" y="2277585"/>
            <a:chExt cx="7039857" cy="2058605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F18CCA-855C-4C2D-83CF-CDD331F07F54}"/>
                </a:ext>
              </a:extLst>
            </p:cNvPr>
            <p:cNvSpPr/>
            <p:nvPr/>
          </p:nvSpPr>
          <p:spPr>
            <a:xfrm>
              <a:off x="1306609" y="2493455"/>
              <a:ext cx="1461752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03DDA04C-3603-4157-8A62-0F21B4C24F42}"/>
                </a:ext>
              </a:extLst>
            </p:cNvPr>
            <p:cNvSpPr/>
            <p:nvPr/>
          </p:nvSpPr>
          <p:spPr>
            <a:xfrm>
              <a:off x="6601641" y="2483353"/>
              <a:ext cx="1461752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6D25566-FBB1-4AAB-8FD6-DC1BF8CA3F4A}"/>
                </a:ext>
              </a:extLst>
            </p:cNvPr>
            <p:cNvSpPr/>
            <p:nvPr/>
          </p:nvSpPr>
          <p:spPr>
            <a:xfrm>
              <a:off x="4384743" y="2493455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cxnSp>
          <p:nvCxnSpPr>
            <p:cNvPr id="6" name="Прямая со стрелкой 5">
              <a:extLst>
                <a:ext uri="{FF2B5EF4-FFF2-40B4-BE49-F238E27FC236}">
                  <a16:creationId xmlns:a16="http://schemas.microsoft.com/office/drawing/2014/main" id="{E6F0A806-FEB5-42F1-83F0-22017CBA5453}"/>
                </a:ext>
              </a:extLst>
            </p:cNvPr>
            <p:cNvCxnSpPr>
              <a:cxnSpLocks/>
              <a:stCxn id="3" idx="3"/>
              <a:endCxn id="14" idx="2"/>
            </p:cNvCxnSpPr>
            <p:nvPr/>
          </p:nvCxnSpPr>
          <p:spPr>
            <a:xfrm flipV="1">
              <a:off x="2768361" y="2837966"/>
              <a:ext cx="528034" cy="321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93D7639E-9737-4086-BDDB-11459DAAE4F3}"/>
                </a:ext>
              </a:extLst>
            </p:cNvPr>
            <p:cNvCxnSpPr>
              <a:cxnSpLocks/>
              <a:stCxn id="14" idx="6"/>
              <a:endCxn id="5" idx="1"/>
            </p:cNvCxnSpPr>
            <p:nvPr/>
          </p:nvCxnSpPr>
          <p:spPr>
            <a:xfrm>
              <a:off x="3817989" y="2837966"/>
              <a:ext cx="566754" cy="321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>
              <a:extLst>
                <a:ext uri="{FF2B5EF4-FFF2-40B4-BE49-F238E27FC236}">
                  <a16:creationId xmlns:a16="http://schemas.microsoft.com/office/drawing/2014/main" id="{9DD0F886-62EA-4F3A-A215-6F9E3BF3ACA7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>
              <a:off x="5638634" y="2827865"/>
              <a:ext cx="963007" cy="321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5A50B7-159E-4E6C-ADA2-1AC8F093ED7A}"/>
                </a:ext>
              </a:extLst>
            </p:cNvPr>
            <p:cNvSpPr txBox="1"/>
            <p:nvPr/>
          </p:nvSpPr>
          <p:spPr>
            <a:xfrm>
              <a:off x="1499792" y="2577168"/>
              <a:ext cx="11977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</a:rPr>
                <a:t>Заданная</a:t>
              </a:r>
            </a:p>
            <a:p>
              <a:r>
                <a:rPr lang="ru-RU" dirty="0">
                  <a:solidFill>
                    <a:srgbClr val="002060"/>
                  </a:solidFill>
                </a:rPr>
                <a:t>температура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369E14-126A-4587-BF81-027D98C5E578}"/>
                </a:ext>
              </a:extLst>
            </p:cNvPr>
            <p:cNvSpPr txBox="1"/>
            <p:nvPr/>
          </p:nvSpPr>
          <p:spPr>
            <a:xfrm>
              <a:off x="4466151" y="2543671"/>
              <a:ext cx="12170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</a:rPr>
                <a:t>Холодильный</a:t>
              </a:r>
            </a:p>
            <a:p>
              <a:r>
                <a:rPr lang="ru-RU" dirty="0">
                  <a:solidFill>
                    <a:srgbClr val="002060"/>
                  </a:solidFill>
                </a:rPr>
                <a:t>агрегат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BD32F0-035B-4930-AC46-547190246687}"/>
                </a:ext>
              </a:extLst>
            </p:cNvPr>
            <p:cNvSpPr txBox="1"/>
            <p:nvPr/>
          </p:nvSpPr>
          <p:spPr>
            <a:xfrm>
              <a:off x="6726982" y="2543670"/>
              <a:ext cx="11977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Холодильная камера</a:t>
              </a:r>
            </a:p>
          </p:txBody>
        </p:sp>
        <p:sp>
          <p:nvSpPr>
            <p:cNvPr id="14" name="Блок-схема: узел суммирования 13">
              <a:extLst>
                <a:ext uri="{FF2B5EF4-FFF2-40B4-BE49-F238E27FC236}">
                  <a16:creationId xmlns:a16="http://schemas.microsoft.com/office/drawing/2014/main" id="{1E81A605-3CFE-4240-A53A-7E9EE0D9B054}"/>
                </a:ext>
              </a:extLst>
            </p:cNvPr>
            <p:cNvSpPr/>
            <p:nvPr/>
          </p:nvSpPr>
          <p:spPr>
            <a:xfrm>
              <a:off x="3296395" y="2583608"/>
              <a:ext cx="521594" cy="508716"/>
            </a:xfrm>
            <a:prstGeom prst="flowChartSummingJuncti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7DB8DE70-C667-4840-A697-50FD4E29ED9B}"/>
                </a:ext>
              </a:extLst>
            </p:cNvPr>
            <p:cNvSpPr/>
            <p:nvPr/>
          </p:nvSpPr>
          <p:spPr>
            <a:xfrm>
              <a:off x="3855486" y="3640731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F6F1F-8D9F-4640-8568-A0F5373F528C}"/>
                </a:ext>
              </a:extLst>
            </p:cNvPr>
            <p:cNvSpPr txBox="1"/>
            <p:nvPr/>
          </p:nvSpPr>
          <p:spPr>
            <a:xfrm>
              <a:off x="5041483" y="3661410"/>
              <a:ext cx="65" cy="20774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1970410-1250-4691-9D9A-B1E3159CD05D}"/>
                </a:ext>
              </a:extLst>
            </p:cNvPr>
            <p:cNvSpPr txBox="1"/>
            <p:nvPr/>
          </p:nvSpPr>
          <p:spPr>
            <a:xfrm>
              <a:off x="5041483" y="3661410"/>
              <a:ext cx="65" cy="20774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C955B5-FA4E-4B0C-974E-082A65196712}"/>
                    </a:ext>
                  </a:extLst>
                </p:cNvPr>
                <p:cNvSpPr txBox="1"/>
                <p:nvPr/>
              </p:nvSpPr>
              <p:spPr>
                <a:xfrm>
                  <a:off x="4168369" y="3822709"/>
                  <a:ext cx="6723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ru-RU" sz="18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ru-RU" sz="18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C955B5-FA4E-4B0C-974E-082A651967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8369" y="3822709"/>
                  <a:ext cx="672353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Прямая со стрелкой 26">
              <a:extLst>
                <a:ext uri="{FF2B5EF4-FFF2-40B4-BE49-F238E27FC236}">
                  <a16:creationId xmlns:a16="http://schemas.microsoft.com/office/drawing/2014/main" id="{6DB5F542-0FC5-45D0-B793-35D01ABF442D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 flipH="1" flipV="1">
              <a:off x="6856095" y="3986727"/>
              <a:ext cx="476422" cy="33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7222FD05-C361-4D0B-AC1A-F5710B418866}"/>
                </a:ext>
              </a:extLst>
            </p:cNvPr>
            <p:cNvCxnSpPr>
              <a:cxnSpLocks/>
              <a:endCxn id="4" idx="2"/>
            </p:cNvCxnSpPr>
            <p:nvPr/>
          </p:nvCxnSpPr>
          <p:spPr>
            <a:xfrm flipV="1">
              <a:off x="7332517" y="3178812"/>
              <a:ext cx="0" cy="80825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B2D2D241-6D08-4D80-BB0A-54DED8B8C0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6433" y="4023178"/>
              <a:ext cx="279738" cy="462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>
              <a:extLst>
                <a:ext uri="{FF2B5EF4-FFF2-40B4-BE49-F238E27FC236}">
                  <a16:creationId xmlns:a16="http://schemas.microsoft.com/office/drawing/2014/main" id="{F57FDD44-6C7A-40C5-ABA0-9D02E280AA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7193" y="3092325"/>
              <a:ext cx="18481" cy="94727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>
              <a:extLst>
                <a:ext uri="{FF2B5EF4-FFF2-40B4-BE49-F238E27FC236}">
                  <a16:creationId xmlns:a16="http://schemas.microsoft.com/office/drawing/2014/main" id="{1D767A9D-8870-4819-82EC-25DEDDE62DFA}"/>
                </a:ext>
              </a:extLst>
            </p:cNvPr>
            <p:cNvCxnSpPr>
              <a:cxnSpLocks/>
            </p:cNvCxnSpPr>
            <p:nvPr/>
          </p:nvCxnSpPr>
          <p:spPr>
            <a:xfrm>
              <a:off x="3141530" y="3300710"/>
              <a:ext cx="253567" cy="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5A46042-5B28-43BD-A376-54D10AFC6F77}"/>
                    </a:ext>
                  </a:extLst>
                </p:cNvPr>
                <p:cNvSpPr txBox="1"/>
                <p:nvPr/>
              </p:nvSpPr>
              <p:spPr>
                <a:xfrm>
                  <a:off x="7400001" y="3377387"/>
                  <a:ext cx="94646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28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5A46042-5B28-43BD-A376-54D10AFC6F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0001" y="3377387"/>
                  <a:ext cx="946465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1BD50F2-CF13-4074-9BA2-2EAC9D8BB344}"/>
                    </a:ext>
                  </a:extLst>
                </p:cNvPr>
                <p:cNvSpPr txBox="1"/>
                <p:nvPr/>
              </p:nvSpPr>
              <p:spPr>
                <a:xfrm>
                  <a:off x="2629209" y="2277585"/>
                  <a:ext cx="94646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oMath>
                    </m:oMathPara>
                  </a14:m>
                  <a:endParaRPr lang="ru-RU" sz="28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1BD50F2-CF13-4074-9BA2-2EAC9D8BB3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9209" y="2277585"/>
                  <a:ext cx="946465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96C1195-63D7-4DDE-89FE-F6BD7F9A5212}"/>
                    </a:ext>
                  </a:extLst>
                </p:cNvPr>
                <p:cNvSpPr txBox="1"/>
                <p:nvPr/>
              </p:nvSpPr>
              <p:spPr>
                <a:xfrm>
                  <a:off x="2386817" y="3429968"/>
                  <a:ext cx="946465" cy="5981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ru-RU" sz="32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acc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32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96C1195-63D7-4DDE-89FE-F6BD7F9A52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6817" y="3429968"/>
                  <a:ext cx="946465" cy="598177"/>
                </a:xfrm>
                <a:prstGeom prst="rect">
                  <a:avLst/>
                </a:prstGeom>
                <a:blipFill>
                  <a:blip r:embed="rId6"/>
                  <a:stretch>
                    <a:fillRect r="-83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0BF4EABD-6B6E-4AB2-8B42-535BFAA1AAA4}"/>
                </a:ext>
              </a:extLst>
            </p:cNvPr>
            <p:cNvSpPr/>
            <p:nvPr/>
          </p:nvSpPr>
          <p:spPr>
            <a:xfrm>
              <a:off x="5602549" y="3638997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69F16C2-302F-4F22-BDE7-C424273A070C}"/>
                    </a:ext>
                  </a:extLst>
                </p:cNvPr>
                <p:cNvSpPr txBox="1"/>
                <p:nvPr/>
              </p:nvSpPr>
              <p:spPr>
                <a:xfrm>
                  <a:off x="5936496" y="3811249"/>
                  <a:ext cx="6723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ru-RU" sz="18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69F16C2-302F-4F22-BDE7-C424273A07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6496" y="3811249"/>
                  <a:ext cx="672353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Прямая со стрелкой 54">
              <a:extLst>
                <a:ext uri="{FF2B5EF4-FFF2-40B4-BE49-F238E27FC236}">
                  <a16:creationId xmlns:a16="http://schemas.microsoft.com/office/drawing/2014/main" id="{EF3AF6C8-1D04-48A2-9767-7627287F0B54}"/>
                </a:ext>
              </a:extLst>
            </p:cNvPr>
            <p:cNvCxnSpPr>
              <a:cxnSpLocks/>
              <a:stCxn id="32" idx="1"/>
              <a:endCxn id="23" idx="3"/>
            </p:cNvCxnSpPr>
            <p:nvPr/>
          </p:nvCxnSpPr>
          <p:spPr>
            <a:xfrm flipH="1">
              <a:off x="5109032" y="3986727"/>
              <a:ext cx="493517" cy="1734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B66FA96-9ED8-4D93-B677-9E4883C475EF}"/>
              </a:ext>
            </a:extLst>
          </p:cNvPr>
          <p:cNvSpPr txBox="1"/>
          <p:nvPr/>
        </p:nvSpPr>
        <p:spPr>
          <a:xfrm>
            <a:off x="357157" y="357175"/>
            <a:ext cx="7819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систем.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Х 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A547764-1407-4110-8B4F-44B8CA70F36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65" name="TextBox 7">
            <a:extLst>
              <a:ext uri="{FF2B5EF4-FFF2-40B4-BE49-F238E27FC236}">
                <a16:creationId xmlns:a16="http://schemas.microsoft.com/office/drawing/2014/main" id="{A29F2EF5-080F-47E0-BC6D-FE21B3DFD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53790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Некорректные задачи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757285"/>
            <a:ext cx="8705850" cy="3530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400" dirty="0">
                <a:solidFill>
                  <a:srgbClr val="002060"/>
                </a:solidFill>
              </a:rPr>
              <a:t>     Обратные задачи не являются корректными. Понятие </a:t>
            </a:r>
            <a:r>
              <a:rPr lang="ru-RU" sz="1400" b="1" dirty="0">
                <a:solidFill>
                  <a:srgbClr val="002060"/>
                </a:solidFill>
              </a:rPr>
              <a:t>корректной задачи, </a:t>
            </a:r>
            <a:r>
              <a:rPr lang="ru-RU" sz="1400" dirty="0">
                <a:solidFill>
                  <a:srgbClr val="002060"/>
                </a:solidFill>
              </a:rPr>
              <a:t>являющееся одним из важнейших понятий современной математики, было сформулировано французским математиком </a:t>
            </a:r>
            <a:r>
              <a:rPr lang="ru-RU" sz="1400" b="1" dirty="0">
                <a:solidFill>
                  <a:srgbClr val="002060"/>
                </a:solidFill>
              </a:rPr>
              <a:t>Ж. Адамаром </a:t>
            </a:r>
            <a:r>
              <a:rPr lang="ru-RU" sz="1400" dirty="0">
                <a:solidFill>
                  <a:srgbClr val="002060"/>
                </a:solidFill>
              </a:rPr>
              <a:t>(1923). Оно означает, что: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1) решение задачи существует,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2) решение единственно на некотором множестве,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3) решение непрерывно зависит от входных данных (устойчиво).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Смысл первого условия (существование решения) состоит в том, что среди исходных данных нет противоречащих друг другу условий, исключающих возможность решения задачи.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Второе условие (единственность) означает, что данных достаточно для однозначной определенности решения задачи.</a:t>
            </a:r>
          </a:p>
          <a:p>
            <a:pPr>
              <a:lnSpc>
                <a:spcPct val="114000"/>
              </a:lnSpc>
            </a:pPr>
            <a:r>
              <a:rPr lang="ru-RU" sz="1400" dirty="0">
                <a:solidFill>
                  <a:srgbClr val="002060"/>
                </a:solidFill>
              </a:rPr>
              <a:t>     Третье условие (непрерывная зависимость от исходных данных) означает, что малые изменения в данных приводят к малым изменениям в решении, то есть решение устойчиво по отношению к малым возмущениям (ошибкам) данных наблюдений.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Задачи, не удовлетворяющие хотя бы одному из условий корректности, называются </a:t>
            </a:r>
            <a:r>
              <a:rPr lang="ru-RU" sz="1400" b="1" u="sng" dirty="0">
                <a:solidFill>
                  <a:srgbClr val="002060"/>
                </a:solidFill>
              </a:rPr>
              <a:t>некорректными</a:t>
            </a:r>
            <a:r>
              <a:rPr lang="ru-RU" sz="1400" b="1" dirty="0">
                <a:solidFill>
                  <a:srgbClr val="002060"/>
                </a:solidFill>
              </a:rPr>
              <a:t>.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99FB1D-DB44-4E71-9F91-2396F83209DF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2536B2CB-304B-41C1-9111-BF11EC9CE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95936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Примеры некорректных задач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870" y="757285"/>
            <a:ext cx="3877959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78" y="2611323"/>
            <a:ext cx="3806552" cy="170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7454900" y="3590925"/>
                <a:ext cx="915988" cy="465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54900" y="3590925"/>
                <a:ext cx="915988" cy="465138"/>
              </a:xfrm>
              <a:prstGeom prst="rect">
                <a:avLst/>
              </a:prstGeom>
              <a:blipFill>
                <a:blip r:embed="rId5"/>
                <a:stretch>
                  <a:fillRect t="-3947"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 txBox="1"/>
              <p:nvPr/>
            </p:nvSpPr>
            <p:spPr bwMode="auto">
              <a:xfrm>
                <a:off x="5961063" y="3560763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61063" y="3560763"/>
                <a:ext cx="915987" cy="465137"/>
              </a:xfrm>
              <a:prstGeom prst="rect">
                <a:avLst/>
              </a:prstGeom>
              <a:blipFill>
                <a:blip r:embed="rId6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/>
          </p:nvPr>
        </p:nvGraphicFramePr>
        <p:xfrm>
          <a:off x="5339715" y="886058"/>
          <a:ext cx="1182688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0" name="Equation" r:id="rId7" imgW="393480" imgH="203040" progId="Equation.DSMT4">
                  <p:embed/>
                </p:oleObj>
              </mc:Choice>
              <mc:Fallback>
                <p:oleObj name="Equation" r:id="rId7" imgW="393480" imgH="203040" progId="Equation.DSMT4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9715" y="886058"/>
                        <a:ext cx="1182688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/>
          </p:nvPr>
        </p:nvGraphicFramePr>
        <p:xfrm>
          <a:off x="6529388" y="1164823"/>
          <a:ext cx="148748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1" name="Equation" r:id="rId9" imgW="495000" imgH="228600" progId="Equation.DSMT4">
                  <p:embed/>
                </p:oleObj>
              </mc:Choice>
              <mc:Fallback>
                <p:oleObj name="Equation" r:id="rId9" imgW="495000" imgH="228600" progId="Equation.DSMT4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9388" y="1164823"/>
                        <a:ext cx="1487487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 flipV="1">
            <a:off x="533400" y="922020"/>
            <a:ext cx="0" cy="325374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3400" y="4175760"/>
            <a:ext cx="4107180" cy="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39140" y="922020"/>
            <a:ext cx="3726180" cy="265938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00100" y="922020"/>
            <a:ext cx="3398520" cy="275082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Объект 22"/>
          <p:cNvGraphicFramePr>
            <a:graphicFrameLocks noChangeAspect="1"/>
          </p:cNvGraphicFramePr>
          <p:nvPr>
            <p:extLst/>
          </p:nvPr>
        </p:nvGraphicFramePr>
        <p:xfrm>
          <a:off x="2499360" y="2407785"/>
          <a:ext cx="2041525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2" name="Equation" r:id="rId11" imgW="850680" imgH="482400" progId="Equation.DSMT4">
                  <p:embed/>
                </p:oleObj>
              </mc:Choice>
              <mc:Fallback>
                <p:oleObj name="Equation" r:id="rId11" imgW="850680" imgH="482400" progId="Equation.DSMT4">
                  <p:embed/>
                  <p:pic>
                    <p:nvPicPr>
                      <p:cNvPr id="23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9360" y="2407785"/>
                        <a:ext cx="2041525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Прямая соединительная линия 24"/>
          <p:cNvCxnSpPr/>
          <p:nvPr/>
        </p:nvCxnSpPr>
        <p:spPr>
          <a:xfrm flipH="1">
            <a:off x="533400" y="2497185"/>
            <a:ext cx="172974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63140" y="2497185"/>
            <a:ext cx="0" cy="167857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Объект 27"/>
          <p:cNvGraphicFramePr>
            <a:graphicFrameLocks noChangeAspect="1"/>
          </p:cNvGraphicFramePr>
          <p:nvPr>
            <p:extLst/>
          </p:nvPr>
        </p:nvGraphicFramePr>
        <p:xfrm>
          <a:off x="731520" y="1946910"/>
          <a:ext cx="34290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3" name="Equation" r:id="rId13" imgW="177480" imgH="228600" progId="Equation.DSMT4">
                  <p:embed/>
                </p:oleObj>
              </mc:Choice>
              <mc:Fallback>
                <p:oleObj name="Equation" r:id="rId13" imgW="177480" imgH="228600" progId="Equation.DSMT4">
                  <p:embed/>
                  <p:pic>
                    <p:nvPicPr>
                      <p:cNvPr id="28" name="Объект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" y="1946910"/>
                        <a:ext cx="342900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/>
          </p:nvPr>
        </p:nvGraphicFramePr>
        <p:xfrm>
          <a:off x="2340610" y="3672840"/>
          <a:ext cx="31750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4" name="Equation" r:id="rId15" imgW="164880" imgH="228600" progId="Equation.DSMT4">
                  <p:embed/>
                </p:oleObj>
              </mc:Choice>
              <mc:Fallback>
                <p:oleObj name="Equation" r:id="rId15" imgW="164880" imgH="228600" progId="Equation.DSMT4">
                  <p:embed/>
                  <p:pic>
                    <p:nvPicPr>
                      <p:cNvPr id="29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0610" y="3672840"/>
                        <a:ext cx="317500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/>
          </p:nvPr>
        </p:nvGraphicFramePr>
        <p:xfrm>
          <a:off x="665162" y="922020"/>
          <a:ext cx="26987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5" name="Equation" r:id="rId17" imgW="139680" imgH="164880" progId="Equation.DSMT4">
                  <p:embed/>
                </p:oleObj>
              </mc:Choice>
              <mc:Fallback>
                <p:oleObj name="Equation" r:id="rId17" imgW="139680" imgH="164880" progId="Equation.DSMT4">
                  <p:embed/>
                  <p:pic>
                    <p:nvPicPr>
                      <p:cNvPr id="30" name="Объект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2" y="922020"/>
                        <a:ext cx="26987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/>
          </p:nvPr>
        </p:nvGraphicFramePr>
        <p:xfrm>
          <a:off x="4184650" y="3759200"/>
          <a:ext cx="244475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6" name="Equation" r:id="rId19" imgW="126720" imgH="139680" progId="Equation.DSMT4">
                  <p:embed/>
                </p:oleObj>
              </mc:Choice>
              <mc:Fallback>
                <p:oleObj name="Equation" r:id="rId19" imgW="126720" imgH="139680" progId="Equation.DSMT4">
                  <p:embed/>
                  <p:pic>
                    <p:nvPicPr>
                      <p:cNvPr id="31" name="Объект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4650" y="3759200"/>
                        <a:ext cx="244475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737EA2F5-783E-42D2-9DDC-ABF5D0B1FE3A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id="{06AF232C-7A27-4F1E-9374-766D10049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6542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AAA5A97-50E9-4DD9-9B24-F9D94B1AAB7B}"/>
              </a:ext>
            </a:extLst>
          </p:cNvPr>
          <p:cNvSpPr txBox="1"/>
          <p:nvPr/>
        </p:nvSpPr>
        <p:spPr>
          <a:xfrm>
            <a:off x="159037" y="303830"/>
            <a:ext cx="41996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Примеры некорректных задач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B6FA70-6EE3-492E-8FB9-F81A6F666E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37" y="975360"/>
            <a:ext cx="4252943" cy="336803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3371D3-9922-461A-8D8C-5792EF669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3884"/>
            <a:ext cx="4362450" cy="38395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82D5B1-BB51-4F95-B546-34E95CCB512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B632AAAF-34F2-407C-91FB-E9FD53AF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04059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12585</TotalTime>
  <Words>1084</Words>
  <Application>Microsoft Office PowerPoint</Application>
  <PresentationFormat>Экран (16:9)</PresentationFormat>
  <Paragraphs>146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Stem Text Bold</vt:lpstr>
      <vt:lpstr>Arial</vt:lpstr>
      <vt:lpstr>Calibri</vt:lpstr>
      <vt:lpstr>Stem Text</vt:lpstr>
      <vt:lpstr>Arial Black</vt:lpstr>
      <vt:lpstr>Cambria Math</vt:lpstr>
      <vt:lpstr>Times New Roman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677</cp:revision>
  <dcterms:created xsi:type="dcterms:W3CDTF">2019-09-27T08:18:31Z</dcterms:created>
  <dcterms:modified xsi:type="dcterms:W3CDTF">2025-04-23T04:46:04Z</dcterms:modified>
</cp:coreProperties>
</file>