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8"/>
  </p:notesMasterIdLst>
  <p:sldIdLst>
    <p:sldId id="256" r:id="rId2"/>
    <p:sldId id="282" r:id="rId3"/>
    <p:sldId id="266" r:id="rId4"/>
    <p:sldId id="270" r:id="rId5"/>
    <p:sldId id="284" r:id="rId6"/>
    <p:sldId id="285" r:id="rId7"/>
    <p:sldId id="286" r:id="rId8"/>
    <p:sldId id="271" r:id="rId9"/>
    <p:sldId id="287" r:id="rId10"/>
    <p:sldId id="288" r:id="rId11"/>
    <p:sldId id="289" r:id="rId12"/>
    <p:sldId id="290" r:id="rId13"/>
    <p:sldId id="291" r:id="rId14"/>
    <p:sldId id="275" r:id="rId15"/>
    <p:sldId id="277" r:id="rId16"/>
    <p:sldId id="281" r:id="rId17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707" y="7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29.05.2025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48.wmf"/><Relationship Id="rId3" Type="http://schemas.openxmlformats.org/officeDocument/2006/relationships/image" Target="../media/image49.png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6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56.wmf"/><Relationship Id="rId18" Type="http://schemas.openxmlformats.org/officeDocument/2006/relationships/oleObject" Target="../embeddings/oleObject53.bin"/><Relationship Id="rId3" Type="http://schemas.openxmlformats.org/officeDocument/2006/relationships/image" Target="../media/image59.png"/><Relationship Id="rId7" Type="http://schemas.openxmlformats.org/officeDocument/2006/relationships/image" Target="../media/image53.wmf"/><Relationship Id="rId12" Type="http://schemas.openxmlformats.org/officeDocument/2006/relationships/oleObject" Target="../embeddings/oleObject49.bin"/><Relationship Id="rId17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55.wmf"/><Relationship Id="rId5" Type="http://schemas.openxmlformats.org/officeDocument/2006/relationships/image" Target="../media/image52.wmf"/><Relationship Id="rId15" Type="http://schemas.openxmlformats.org/officeDocument/2006/relationships/oleObject" Target="../embeddings/oleObject51.bin"/><Relationship Id="rId10" Type="http://schemas.openxmlformats.org/officeDocument/2006/relationships/oleObject" Target="../embeddings/oleObject48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45.bin"/><Relationship Id="rId9" Type="http://schemas.openxmlformats.org/officeDocument/2006/relationships/image" Target="../media/image54.wmf"/><Relationship Id="rId14" Type="http://schemas.openxmlformats.org/officeDocument/2006/relationships/oleObject" Target="../embeddings/oleObject5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13" Type="http://schemas.openxmlformats.org/officeDocument/2006/relationships/oleObject" Target="../embeddings/oleObject58.bin"/><Relationship Id="rId3" Type="http://schemas.openxmlformats.org/officeDocument/2006/relationships/image" Target="../media/image66.png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5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10" Type="http://schemas.openxmlformats.org/officeDocument/2006/relationships/image" Target="../media/image62.wmf"/><Relationship Id="rId4" Type="http://schemas.openxmlformats.org/officeDocument/2006/relationships/image" Target="../media/image67.jpeg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6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7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4.png"/><Relationship Id="rId11" Type="http://schemas.openxmlformats.org/officeDocument/2006/relationships/oleObject" Target="../embeddings/oleObject63.bin"/><Relationship Id="rId5" Type="http://schemas.openxmlformats.org/officeDocument/2006/relationships/image" Target="../media/image72.png"/><Relationship Id="rId10" Type="http://schemas.openxmlformats.org/officeDocument/2006/relationships/image" Target="../media/image70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6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9.wmf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20.wmf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5.bin"/><Relationship Id="rId14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7.wmf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6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image" Target="../media/image30.png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image" Target="../media/image43.png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defTabSz="914400">
              <a:defRPr/>
            </a:pPr>
            <a:r>
              <a:rPr lang="ru-RU" sz="3600" b="1" dirty="0">
                <a:solidFill>
                  <a:schemeClr val="bg1"/>
                </a:solidFill>
                <a:ea typeface="Stem Text Bold" pitchFamily="34" charset="-52"/>
              </a:rPr>
              <a:t>Динамические</a:t>
            </a:r>
          </a:p>
          <a:p>
            <a:pPr defTabSz="914400">
              <a:defRPr/>
            </a:pPr>
            <a:r>
              <a:rPr lang="ru-RU" sz="3600" b="1" dirty="0">
                <a:solidFill>
                  <a:schemeClr val="bg1"/>
                </a:solidFill>
                <a:ea typeface="Stem Text Bold" pitchFamily="34" charset="-52"/>
              </a:rPr>
              <a:t>измерения</a:t>
            </a:r>
            <a:endParaRPr lang="en-US" sz="3600" b="1" dirty="0">
              <a:solidFill>
                <a:schemeClr val="bg1"/>
              </a:solidFill>
              <a:ea typeface="Stem Text Bold" pitchFamily="34" charset="-5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9DF45611-A929-40F7-BA72-7D1E958E7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688" y="3214688"/>
            <a:ext cx="29876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b="1" dirty="0">
                <a:ea typeface="Stem Text Bold"/>
                <a:cs typeface="Stem Text Bold"/>
              </a:rPr>
              <a:t>Гаврилов</a:t>
            </a:r>
          </a:p>
          <a:p>
            <a:pPr eaLnBrk="1" hangingPunct="1"/>
            <a:r>
              <a:rPr lang="ru-RU" altLang="ru-RU" sz="2200" b="1" dirty="0">
                <a:ea typeface="Stem Text Bold"/>
                <a:cs typeface="Stem Text Bold"/>
              </a:rPr>
              <a:t>Алексей Борисович</a:t>
            </a:r>
          </a:p>
          <a:p>
            <a:pPr eaLnBrk="1" hangingPunct="1"/>
            <a:endParaRPr lang="ru-RU" altLang="ru-RU" sz="2000" i="1" dirty="0">
              <a:latin typeface="Arial Black" panose="020B0A04020102020204" pitchFamily="34" charset="0"/>
              <a:ea typeface="Stem Text Bold"/>
              <a:cs typeface="Stem Text Bold"/>
            </a:endParaRPr>
          </a:p>
          <a:p>
            <a:r>
              <a:rPr lang="ru-RU" altLang="ru-RU" sz="1600" i="1" dirty="0">
                <a:ea typeface="Stem Text"/>
                <a:cs typeface="Stem Text"/>
              </a:rPr>
              <a:t>К.т.н., доцент</a:t>
            </a:r>
          </a:p>
          <a:p>
            <a:r>
              <a:rPr lang="ru-RU" altLang="ru-RU" sz="1600" i="1" dirty="0">
                <a:ea typeface="Stem Text"/>
                <a:cs typeface="Stem Text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Частотные характеристики датчиков 2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60" y="678180"/>
            <a:ext cx="3467100" cy="35280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" name="Object 6"/>
          <p:cNvGraphicFramePr>
            <a:graphicFrameLocks noChangeAspect="1"/>
          </p:cNvGraphicFramePr>
          <p:nvPr/>
        </p:nvGraphicFramePr>
        <p:xfrm>
          <a:off x="338138" y="975995"/>
          <a:ext cx="5376862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4" name="Equation" r:id="rId4" imgW="2730240" imgH="457200" progId="Equation.DSMT4">
                  <p:embed/>
                </p:oleObj>
              </mc:Choice>
              <mc:Fallback>
                <p:oleObj name="Equation" r:id="rId4" imgW="2730240" imgH="457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8" y="975995"/>
                        <a:ext cx="5376862" cy="896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314960" y="2098674"/>
          <a:ext cx="1203754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5" name="Equation" r:id="rId6" imgW="317160" imgH="139680" progId="Equation.DSMT4">
                  <p:embed/>
                </p:oleObj>
              </mc:Choice>
              <mc:Fallback>
                <p:oleObj name="Equation" r:id="rId6" imgW="317160" imgH="1396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960" y="2098674"/>
                        <a:ext cx="1203754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1816100" y="2160588"/>
          <a:ext cx="30591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6" name="Equation" r:id="rId8" imgW="1485720" imgH="203040" progId="Equation.DSMT4">
                  <p:embed/>
                </p:oleObj>
              </mc:Choice>
              <mc:Fallback>
                <p:oleObj name="Equation" r:id="rId8" imgW="1485720" imgH="203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2160588"/>
                        <a:ext cx="3059113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357188" y="2809875"/>
          <a:ext cx="316547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7" name="Equation" r:id="rId10" imgW="1536480" imgH="279360" progId="Equation.DSMT4">
                  <p:embed/>
                </p:oleObj>
              </mc:Choice>
              <mc:Fallback>
                <p:oleObj name="Equation" r:id="rId10" imgW="1536480" imgH="27936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2809875"/>
                        <a:ext cx="316547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471488" y="3494088"/>
          <a:ext cx="2798762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8" name="Equation" r:id="rId12" imgW="1358640" imgH="457200" progId="Equation.DSMT4">
                  <p:embed/>
                </p:oleObj>
              </mc:Choice>
              <mc:Fallback>
                <p:oleObj name="Equation" r:id="rId12" imgW="1358640" imgH="4572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8" y="3494088"/>
                        <a:ext cx="2798762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7">
            <a:extLst>
              <a:ext uri="{FF2B5EF4-FFF2-40B4-BE49-F238E27FC236}">
                <a16:creationId xmlns:a16="http://schemas.microsoft.com/office/drawing/2014/main" id="{DC822A45-AF7C-4923-AD61-9D743D4AA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262988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Типовые звенья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46082" name="Picture 2" descr="C:\Users\GavrilaMaster\ДФВ\Лекция4\ТиповыеЗвень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78" y="762000"/>
            <a:ext cx="8104822" cy="3633886"/>
          </a:xfrm>
          <a:prstGeom prst="rect">
            <a:avLst/>
          </a:prstGeom>
          <a:noFill/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4DB06EFE-36EE-4994-82E2-FE22921CF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255368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Типовые звенья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7" name="Picture 3" descr="C:\Users\GavrilaMaster\ДФВ\Лекция4\ТиповыеЗвень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894715"/>
            <a:ext cx="8423550" cy="3334385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FC9516-CD85-4D3D-A02B-EAA8E7CC2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7" y="357175"/>
            <a:ext cx="3247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Структурные схемы ДС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4626" y="2887980"/>
            <a:ext cx="5607444" cy="181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773" y="793124"/>
            <a:ext cx="285728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Схема системы, представленная в виде совокупности (соединения) всех её элементов представленных передаточными функциями, называется структурной схемой динамической системы.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В состав структурных схем входят:</a:t>
            </a:r>
          </a:p>
          <a:p>
            <a:r>
              <a:rPr lang="ru-RU" dirty="0">
                <a:solidFill>
                  <a:srgbClr val="002060"/>
                </a:solidFill>
              </a:rPr>
              <a:t>1) линии связи со стрелками, указывающими направление передачи сигнала;</a:t>
            </a:r>
          </a:p>
          <a:p>
            <a:r>
              <a:rPr lang="ru-RU" dirty="0">
                <a:solidFill>
                  <a:srgbClr val="002060"/>
                </a:solidFill>
              </a:rPr>
              <a:t>2) узлы суммирования и вычитания (сравнения);</a:t>
            </a:r>
          </a:p>
          <a:p>
            <a:r>
              <a:rPr lang="ru-RU" dirty="0">
                <a:solidFill>
                  <a:srgbClr val="002060"/>
                </a:solidFill>
              </a:rPr>
              <a:t>зачерненный сектор или знак (-) указывает на инверсию входного сигнала;</a:t>
            </a:r>
          </a:p>
          <a:p>
            <a:r>
              <a:rPr lang="ru-RU" dirty="0">
                <a:solidFill>
                  <a:srgbClr val="002060"/>
                </a:solidFill>
              </a:rPr>
              <a:t>3) точки съема сигнала или точки разветвления: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43637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W1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2781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W2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5354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Wi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74498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Wn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39065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820920" y="618808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69926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79070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5735320" y="601345"/>
            <a:ext cx="2286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6192520" y="601345"/>
            <a:ext cx="3429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033135" y="600075"/>
            <a:ext cx="10668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9" name="Object 13"/>
          <p:cNvGraphicFramePr>
            <a:graphicFrameLocks noChangeAspect="1"/>
          </p:cNvGraphicFramePr>
          <p:nvPr/>
        </p:nvGraphicFramePr>
        <p:xfrm>
          <a:off x="5710555" y="807720"/>
          <a:ext cx="1033145" cy="663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4" name="Equation" r:id="rId4" imgW="698400" imgH="431640" progId="Equation.DSMT4">
                  <p:embed/>
                </p:oleObj>
              </mc:Choice>
              <mc:Fallback>
                <p:oleObj name="Equation" r:id="rId4" imgW="698400" imgH="43164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0555" y="807720"/>
                        <a:ext cx="1033145" cy="6638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3965258" y="708660"/>
          <a:ext cx="272755" cy="195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5" name="Equation" r:id="rId6" imgW="177480" imgH="152280" progId="Equation.DSMT4">
                  <p:embed/>
                </p:oleObj>
              </mc:Choice>
              <mc:Fallback>
                <p:oleObj name="Equation" r:id="rId6" imgW="177480" imgH="1522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258" y="708660"/>
                        <a:ext cx="272755" cy="1955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2" name="Object 16"/>
          <p:cNvGraphicFramePr>
            <a:graphicFrameLocks noChangeAspect="1"/>
          </p:cNvGraphicFramePr>
          <p:nvPr/>
        </p:nvGraphicFramePr>
        <p:xfrm>
          <a:off x="7993380" y="691516"/>
          <a:ext cx="264160" cy="234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6" name="Equation" r:id="rId8" imgW="152280" imgH="152280" progId="Equation.DSMT4">
                  <p:embed/>
                </p:oleObj>
              </mc:Choice>
              <mc:Fallback>
                <p:oleObj name="Equation" r:id="rId8" imgW="152280" imgH="1522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3380" y="691516"/>
                        <a:ext cx="264160" cy="2347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193" name="Group 17"/>
          <p:cNvGrpSpPr>
            <a:grpSpLocks/>
          </p:cNvGrpSpPr>
          <p:nvPr/>
        </p:nvGrpSpPr>
        <p:grpSpPr bwMode="auto">
          <a:xfrm>
            <a:off x="3613188" y="1537970"/>
            <a:ext cx="1850351" cy="1167130"/>
            <a:chOff x="2024" y="2723"/>
            <a:chExt cx="2536" cy="1562"/>
          </a:xfrm>
        </p:grpSpPr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2787" y="2723"/>
              <a:ext cx="720" cy="4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W1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95" name="Rectangle 19"/>
            <p:cNvSpPr>
              <a:spLocks noChangeArrowheads="1"/>
            </p:cNvSpPr>
            <p:nvPr/>
          </p:nvSpPr>
          <p:spPr bwMode="auto">
            <a:xfrm>
              <a:off x="2787" y="3869"/>
              <a:ext cx="720" cy="4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Wn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96" name="Line 20"/>
            <p:cNvSpPr>
              <a:spLocks noChangeShapeType="1"/>
            </p:cNvSpPr>
            <p:nvPr/>
          </p:nvSpPr>
          <p:spPr bwMode="auto">
            <a:xfrm>
              <a:off x="2369" y="2926"/>
              <a:ext cx="4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>
              <a:off x="2398" y="4044"/>
              <a:ext cx="3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>
              <a:off x="2408" y="3482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9" name="AutoShape 23"/>
            <p:cNvSpPr>
              <a:spLocks noChangeArrowheads="1"/>
            </p:cNvSpPr>
            <p:nvPr/>
          </p:nvSpPr>
          <p:spPr bwMode="auto">
            <a:xfrm>
              <a:off x="3861" y="3307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0" name="Line 24"/>
            <p:cNvSpPr>
              <a:spLocks noChangeShapeType="1"/>
            </p:cNvSpPr>
            <p:nvPr/>
          </p:nvSpPr>
          <p:spPr bwMode="auto">
            <a:xfrm>
              <a:off x="3507" y="4069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1" name="Line 25"/>
            <p:cNvSpPr>
              <a:spLocks noChangeShapeType="1"/>
            </p:cNvSpPr>
            <p:nvPr/>
          </p:nvSpPr>
          <p:spPr bwMode="auto">
            <a:xfrm>
              <a:off x="3509" y="2929"/>
              <a:ext cx="5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2" name="Rectangle 26"/>
            <p:cNvSpPr>
              <a:spLocks noChangeArrowheads="1"/>
            </p:cNvSpPr>
            <p:nvPr/>
          </p:nvSpPr>
          <p:spPr bwMode="auto">
            <a:xfrm>
              <a:off x="2787" y="3286"/>
              <a:ext cx="720" cy="4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Wi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>
              <a:off x="3504" y="3489"/>
              <a:ext cx="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auto">
            <a:xfrm>
              <a:off x="2024" y="3484"/>
              <a:ext cx="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auto">
            <a:xfrm flipV="1">
              <a:off x="4035" y="3680"/>
              <a:ext cx="0" cy="3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auto">
            <a:xfrm>
              <a:off x="2372" y="2954"/>
              <a:ext cx="26" cy="10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7" name="Line 31"/>
            <p:cNvSpPr>
              <a:spLocks noChangeShapeType="1"/>
            </p:cNvSpPr>
            <p:nvPr/>
          </p:nvSpPr>
          <p:spPr bwMode="auto">
            <a:xfrm>
              <a:off x="4020" y="2924"/>
              <a:ext cx="0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8" name="Line 32"/>
            <p:cNvSpPr>
              <a:spLocks noChangeShapeType="1"/>
            </p:cNvSpPr>
            <p:nvPr/>
          </p:nvSpPr>
          <p:spPr bwMode="auto">
            <a:xfrm>
              <a:off x="4215" y="3489"/>
              <a:ext cx="3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165352" y="962483"/>
            <a:ext cx="16715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Последовательно</a:t>
            </a:r>
          </a:p>
          <a:p>
            <a:endParaRPr lang="ru-RU" sz="500" dirty="0"/>
          </a:p>
        </p:txBody>
      </p:sp>
      <p:sp>
        <p:nvSpPr>
          <p:cNvPr id="42" name="TextBox 41"/>
          <p:cNvSpPr txBox="1"/>
          <p:nvPr/>
        </p:nvSpPr>
        <p:spPr>
          <a:xfrm>
            <a:off x="5300732" y="2242643"/>
            <a:ext cx="13058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Параллельно</a:t>
            </a:r>
          </a:p>
          <a:p>
            <a:endParaRPr lang="ru-RU" sz="500" dirty="0"/>
          </a:p>
        </p:txBody>
      </p:sp>
      <p:graphicFrame>
        <p:nvGraphicFramePr>
          <p:cNvPr id="50210" name="Object 34"/>
          <p:cNvGraphicFramePr>
            <a:graphicFrameLocks noChangeAspect="1"/>
          </p:cNvGraphicFramePr>
          <p:nvPr/>
        </p:nvGraphicFramePr>
        <p:xfrm>
          <a:off x="5525770" y="1674788"/>
          <a:ext cx="1019810" cy="660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7" name="Equation" r:id="rId10" imgW="672840" imgH="431640" progId="Equation.DSMT4">
                  <p:embed/>
                </p:oleObj>
              </mc:Choice>
              <mc:Fallback>
                <p:oleObj name="Equation" r:id="rId10" imgW="672840" imgH="43164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5770" y="1674788"/>
                        <a:ext cx="1019810" cy="6607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211" name="Group 35"/>
          <p:cNvGrpSpPr>
            <a:grpSpLocks/>
          </p:cNvGrpSpPr>
          <p:nvPr/>
        </p:nvGrpSpPr>
        <p:grpSpPr bwMode="auto">
          <a:xfrm>
            <a:off x="6904355" y="1432560"/>
            <a:ext cx="1934910" cy="830580"/>
            <a:chOff x="1766" y="5170"/>
            <a:chExt cx="2687" cy="1122"/>
          </a:xfrm>
        </p:grpSpPr>
        <p:sp>
          <p:nvSpPr>
            <p:cNvPr id="50212" name="Rectangle 36"/>
            <p:cNvSpPr>
              <a:spLocks noChangeArrowheads="1"/>
            </p:cNvSpPr>
            <p:nvPr/>
          </p:nvSpPr>
          <p:spPr bwMode="auto">
            <a:xfrm>
              <a:off x="3037" y="5170"/>
              <a:ext cx="708" cy="4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r>
                <a:rPr kumimoji="0" lang="en-US" sz="1400" b="1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13" name="Rectangle 37"/>
            <p:cNvSpPr>
              <a:spLocks noChangeArrowheads="1"/>
            </p:cNvSpPr>
            <p:nvPr/>
          </p:nvSpPr>
          <p:spPr bwMode="auto">
            <a:xfrm>
              <a:off x="3032" y="5877"/>
              <a:ext cx="720" cy="4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r>
                <a:rPr kumimoji="0" lang="en-US" sz="1400" b="1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14" name="AutoShape 38"/>
            <p:cNvSpPr>
              <a:spLocks noChangeArrowheads="1"/>
            </p:cNvSpPr>
            <p:nvPr/>
          </p:nvSpPr>
          <p:spPr bwMode="auto">
            <a:xfrm>
              <a:off x="2306" y="5210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>
              <a:off x="1766" y="5390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6" name="Line 40"/>
            <p:cNvSpPr>
              <a:spLocks noChangeShapeType="1"/>
            </p:cNvSpPr>
            <p:nvPr/>
          </p:nvSpPr>
          <p:spPr bwMode="auto">
            <a:xfrm>
              <a:off x="2672" y="5390"/>
              <a:ext cx="3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>
              <a:off x="3760" y="5373"/>
              <a:ext cx="693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8" name="Line 42"/>
            <p:cNvSpPr>
              <a:spLocks noChangeShapeType="1"/>
            </p:cNvSpPr>
            <p:nvPr/>
          </p:nvSpPr>
          <p:spPr bwMode="auto">
            <a:xfrm flipH="1">
              <a:off x="2475" y="6087"/>
              <a:ext cx="5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9" name="Line 43"/>
            <p:cNvSpPr>
              <a:spLocks noChangeShapeType="1"/>
            </p:cNvSpPr>
            <p:nvPr/>
          </p:nvSpPr>
          <p:spPr bwMode="auto">
            <a:xfrm flipV="1">
              <a:off x="2490" y="5560"/>
              <a:ext cx="0" cy="5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20" name="Line 44"/>
            <p:cNvSpPr>
              <a:spLocks noChangeShapeType="1"/>
            </p:cNvSpPr>
            <p:nvPr/>
          </p:nvSpPr>
          <p:spPr bwMode="auto">
            <a:xfrm>
              <a:off x="4121" y="5396"/>
              <a:ext cx="0" cy="7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sm" len="sm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0221" name="Line 45"/>
          <p:cNvSpPr>
            <a:spLocks noChangeShapeType="1"/>
          </p:cNvSpPr>
          <p:nvPr/>
        </p:nvSpPr>
        <p:spPr bwMode="auto">
          <a:xfrm flipH="1" flipV="1">
            <a:off x="8338930" y="2110408"/>
            <a:ext cx="271670" cy="33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7175252" y="2707463"/>
            <a:ext cx="158774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Обратная связь</a:t>
            </a:r>
          </a:p>
          <a:p>
            <a:endParaRPr lang="ru-RU" sz="500" dirty="0"/>
          </a:p>
        </p:txBody>
      </p:sp>
      <p:graphicFrame>
        <p:nvGraphicFramePr>
          <p:cNvPr id="50222" name="Object 46"/>
          <p:cNvGraphicFramePr>
            <a:graphicFrameLocks noChangeAspect="1"/>
          </p:cNvGraphicFramePr>
          <p:nvPr/>
        </p:nvGraphicFramePr>
        <p:xfrm>
          <a:off x="6916420" y="1708785"/>
          <a:ext cx="273050" cy="19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8" name="Equation" r:id="rId12" imgW="177480" imgH="152280" progId="Equation.DSMT4">
                  <p:embed/>
                </p:oleObj>
              </mc:Choice>
              <mc:Fallback>
                <p:oleObj name="Equation" r:id="rId12" imgW="177480" imgH="152280" progId="Equation.DSMT4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6420" y="1708785"/>
                        <a:ext cx="273050" cy="196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23" name="Object 47"/>
          <p:cNvGraphicFramePr>
            <a:graphicFrameLocks noChangeAspect="1"/>
          </p:cNvGraphicFramePr>
          <p:nvPr/>
        </p:nvGraphicFramePr>
        <p:xfrm>
          <a:off x="3563620" y="1838325"/>
          <a:ext cx="273050" cy="19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9" name="Equation" r:id="rId14" imgW="177480" imgH="152280" progId="Equation.DSMT4">
                  <p:embed/>
                </p:oleObj>
              </mc:Choice>
              <mc:Fallback>
                <p:oleObj name="Equation" r:id="rId14" imgW="177480" imgH="152280" progId="Equation.DSMT4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620" y="1838325"/>
                        <a:ext cx="273050" cy="196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24" name="Object 48"/>
          <p:cNvGraphicFramePr>
            <a:graphicFrameLocks noChangeAspect="1"/>
          </p:cNvGraphicFramePr>
          <p:nvPr/>
        </p:nvGraphicFramePr>
        <p:xfrm>
          <a:off x="8689340" y="1692910"/>
          <a:ext cx="263525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0" name="Equation" r:id="rId15" imgW="152280" imgH="152280" progId="Equation.DSMT4">
                  <p:embed/>
                </p:oleObj>
              </mc:Choice>
              <mc:Fallback>
                <p:oleObj name="Equation" r:id="rId15" imgW="152280" imgH="15228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9340" y="1692910"/>
                        <a:ext cx="263525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25" name="Object 49"/>
          <p:cNvGraphicFramePr>
            <a:graphicFrameLocks noChangeAspect="1"/>
          </p:cNvGraphicFramePr>
          <p:nvPr/>
        </p:nvGraphicFramePr>
        <p:xfrm>
          <a:off x="5168900" y="1769110"/>
          <a:ext cx="263525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1" name="Equation" r:id="rId17" imgW="152280" imgH="152280" progId="Equation.DSMT4">
                  <p:embed/>
                </p:oleObj>
              </mc:Choice>
              <mc:Fallback>
                <p:oleObj name="Equation" r:id="rId17" imgW="152280" imgH="15228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900" y="1769110"/>
                        <a:ext cx="263525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2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228" name="Object 52"/>
          <p:cNvGraphicFramePr>
            <a:graphicFrameLocks noChangeAspect="1"/>
          </p:cNvGraphicFramePr>
          <p:nvPr/>
        </p:nvGraphicFramePr>
        <p:xfrm>
          <a:off x="6837998" y="2346959"/>
          <a:ext cx="2020469" cy="38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2" name="Equation" r:id="rId18" imgW="1206360" imgH="228600" progId="Equation.DSMT4">
                  <p:embed/>
                </p:oleObj>
              </mc:Choice>
              <mc:Fallback>
                <p:oleObj name="Equation" r:id="rId18" imgW="1206360" imgH="228600" progId="Equation.DSMT4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7998" y="2346959"/>
                        <a:ext cx="2020469" cy="383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Box 7">
            <a:extLst>
              <a:ext uri="{FF2B5EF4-FFF2-40B4-BE49-F238E27FC236}">
                <a16:creationId xmlns:a16="http://schemas.microsoft.com/office/drawing/2014/main" id="{F5FB72B1-D51A-4D6A-BB0B-86783332C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4929620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Временные характеристики датчиков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012" y="932002"/>
            <a:ext cx="24716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Дельта</a:t>
            </a:r>
            <a:r>
              <a:rPr lang="en-US" sz="1400" b="1" dirty="0">
                <a:solidFill>
                  <a:srgbClr val="002060"/>
                </a:solidFill>
              </a:rPr>
              <a:t>-</a:t>
            </a:r>
            <a:r>
              <a:rPr lang="ru-RU" sz="1400" b="1" dirty="0">
                <a:solidFill>
                  <a:srgbClr val="002060"/>
                </a:solidFill>
              </a:rPr>
              <a:t>функция</a:t>
            </a:r>
            <a:r>
              <a:rPr lang="en-US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>
                <a:solidFill>
                  <a:srgbClr val="002060"/>
                </a:solidFill>
              </a:rPr>
              <a:t>Дирака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2692" y="581482"/>
            <a:ext cx="30050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Единичная функция</a:t>
            </a:r>
            <a:r>
              <a:rPr lang="en-US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>
                <a:solidFill>
                  <a:srgbClr val="002060"/>
                </a:solidFill>
              </a:rPr>
              <a:t>Хэвисайда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pic>
        <p:nvPicPr>
          <p:cNvPr id="13" name="Рисунок 12" descr="https://upload.wikimedia.org/wikipedia/commons/thumb/4/48/Dirac_distribution_PDF.svg/1280px-Dirac_distribution_PDF.sv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9235" y="947261"/>
            <a:ext cx="2359025" cy="239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240" y="2510214"/>
            <a:ext cx="2446020" cy="16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736283" y="2777490"/>
          <a:ext cx="1379537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6" name="Equation" r:id="rId5" imgW="723600" imgH="253800" progId="Equation.DSMT4">
                  <p:embed/>
                </p:oleObj>
              </mc:Choice>
              <mc:Fallback>
                <p:oleObj name="Equation" r:id="rId5" imgW="723600" imgH="253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283" y="2777490"/>
                        <a:ext cx="1379537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7116128" y="2156460"/>
          <a:ext cx="137953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7" name="Equation" r:id="rId7" imgW="723600" imgH="393480" progId="Equation.DSMT4">
                  <p:embed/>
                </p:oleObj>
              </mc:Choice>
              <mc:Fallback>
                <p:oleObj name="Equation" r:id="rId7" imgW="72360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6128" y="2156460"/>
                        <a:ext cx="1379537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6002338" y="1004253"/>
          <a:ext cx="2265362" cy="1121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8" name="Equation" r:id="rId9" imgW="1041120" imgH="888840" progId="Equation.DSMT4">
                  <p:embed/>
                </p:oleObj>
              </mc:Choice>
              <mc:Fallback>
                <p:oleObj name="Equation" r:id="rId9" imgW="1041120" imgH="8888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2338" y="1004253"/>
                        <a:ext cx="2265362" cy="11217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336550" y="1280161"/>
          <a:ext cx="2408106" cy="6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9" name="Equation" r:id="rId11" imgW="1168200" imgH="457200" progId="Equation.DSMT4">
                  <p:embed/>
                </p:oleObj>
              </mc:Choice>
              <mc:Fallback>
                <p:oleObj name="Equation" r:id="rId11" imgW="1168200" imgH="457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1280161"/>
                        <a:ext cx="2408106" cy="655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682625" y="1909445"/>
          <a:ext cx="142716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0" name="Equation" r:id="rId13" imgW="749160" imgH="482400" progId="Equation.DSMT4">
                  <p:embed/>
                </p:oleObj>
              </mc:Choice>
              <mc:Fallback>
                <p:oleObj name="Equation" r:id="rId13" imgW="749160" imgH="4824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1909445"/>
                        <a:ext cx="1427163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01072" y="3385642"/>
            <a:ext cx="26850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Импульсная характеристика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graphicFrame>
        <p:nvGraphicFramePr>
          <p:cNvPr id="34825" name="Object 9"/>
          <p:cNvGraphicFramePr>
            <a:graphicFrameLocks noChangeAspect="1"/>
          </p:cNvGraphicFramePr>
          <p:nvPr/>
        </p:nvGraphicFramePr>
        <p:xfrm>
          <a:off x="482600" y="3844925"/>
          <a:ext cx="5275263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1" name="Equation" r:id="rId15" imgW="2768400" imgH="253800" progId="Equation.DSMT4">
                  <p:embed/>
                </p:oleObj>
              </mc:Choice>
              <mc:Fallback>
                <p:oleObj name="Equation" r:id="rId15" imgW="2768400" imgH="2538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3844925"/>
                        <a:ext cx="5275263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633962" y="2719802"/>
            <a:ext cx="1583458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65242" y="2133062"/>
            <a:ext cx="1507258" cy="67109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D1E94450-47B5-496B-9FE1-14D0AD4FE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716" y="279901"/>
            <a:ext cx="451846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характеристик ДС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6292" y="77198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Экспериментальное определение характеристик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sp>
        <p:nvSpPr>
          <p:cNvPr id="9" name="TextBox 8"/>
          <p:cNvSpPr txBox="1"/>
          <p:nvPr/>
        </p:nvSpPr>
        <p:spPr>
          <a:xfrm>
            <a:off x="355352" y="301988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Коррекция динамических погрешностей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409575" y="3433445"/>
          <a:ext cx="3071813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9" name="Equation" r:id="rId3" imgW="1612800" imgH="203040" progId="Equation.DSMT4">
                  <p:embed/>
                </p:oleObj>
              </mc:Choice>
              <mc:Fallback>
                <p:oleObj name="Equation" r:id="rId3" imgW="1612800" imgH="2030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3433445"/>
                        <a:ext cx="3071813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 descr="https://studfile.net/html/2706/215/html_W8Phn1usBN.AthJ/img-WhQC7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8523" y="528003"/>
            <a:ext cx="4234497" cy="363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"/>
              <p:cNvSpPr txBox="1"/>
              <p:nvPr/>
            </p:nvSpPr>
            <p:spPr bwMode="auto">
              <a:xfrm>
                <a:off x="235905" y="1185545"/>
                <a:ext cx="4427537" cy="390525"/>
              </a:xfrm>
              <a:prstGeom prst="rect">
                <a:avLst/>
              </a:prstGeom>
              <a:noFill/>
              <a:ex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ru-RU" sz="20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0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000" i="1" smtClean="0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ru-RU" sz="2000" i="1" smtClean="0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)/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ru-RU" sz="2000" i="1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000" i="1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𝑠𝑌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sz="2000" i="1">
                              <a:solidFill>
                                <a:srgbClr val="00004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ru-RU" sz="2000" i="1">
                          <a:solidFill>
                            <a:srgbClr val="000040"/>
                          </a:solidFill>
                          <a:latin typeface="Cambria Math" panose="02040503050406030204" pitchFamily="18" charset="0"/>
                        </a:rPr>
                        <m:t>     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3" name="Object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905" y="1185545"/>
                <a:ext cx="4427537" cy="390525"/>
              </a:xfrm>
              <a:prstGeom prst="rect">
                <a:avLst/>
              </a:prstGeom>
              <a:blipFill>
                <a:blip r:embed="rId6"/>
                <a:stretch>
                  <a:fillRect b="-12308"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17252" y="223502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Восстановление входных сигналов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372745" y="2618423"/>
          <a:ext cx="2709863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0" name="Equation" r:id="rId7" imgW="1422360" imgH="215640" progId="Equation.DSMT4">
                  <p:embed/>
                </p:oleObj>
              </mc:Choice>
              <mc:Fallback>
                <p:oleObj name="Equation" r:id="rId7" imgW="142236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745" y="2618423"/>
                        <a:ext cx="2709863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286385" y="1509078"/>
          <a:ext cx="406241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1" name="Equation" r:id="rId9" imgW="2133360" imgH="482400" progId="Equation.DSMT4">
                  <p:embed/>
                </p:oleObj>
              </mc:Choice>
              <mc:Fallback>
                <p:oleObj name="Equation" r:id="rId9" imgW="2133360" imgH="4824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385" y="1509078"/>
                        <a:ext cx="4062413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01640" y="4191000"/>
            <a:ext cx="27355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Переходная характеристика ДС</a:t>
            </a:r>
          </a:p>
        </p:txBody>
      </p:sp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371158" y="3869690"/>
          <a:ext cx="1766887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2" name="Equation" r:id="rId11" imgW="927000" imgH="203040" progId="Equation.DSMT4">
                  <p:embed/>
                </p:oleObj>
              </mc:Choice>
              <mc:Fallback>
                <p:oleObj name="Equation" r:id="rId11" imgW="927000" imgH="203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158" y="3869690"/>
                        <a:ext cx="1766887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7">
            <a:extLst>
              <a:ext uri="{FF2B5EF4-FFF2-40B4-BE49-F238E27FC236}">
                <a16:creationId xmlns:a16="http://schemas.microsoft.com/office/drawing/2014/main" id="{54BC3CE6-67FE-4941-B815-44F616218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58" y="357175"/>
            <a:ext cx="7943276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Фильтрация шумов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39940" name="Picture 4" descr="C:\Users\GavrilaMaster\ДФВ\Лекция4\СигналШу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190" y="922020"/>
            <a:ext cx="6191250" cy="1562100"/>
          </a:xfrm>
          <a:prstGeom prst="rect">
            <a:avLst/>
          </a:prstGeom>
          <a:noFill/>
        </p:spPr>
      </p:pic>
      <p:pic>
        <p:nvPicPr>
          <p:cNvPr id="39941" name="Picture 5" descr="C:\Users\GavrilaMaster\ДФВ\Лекция4\ФильтрКалман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239" y="2943020"/>
            <a:ext cx="6175355" cy="13927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02291" y="2534669"/>
            <a:ext cx="18128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Зашумленный сигнал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36531" y="4386329"/>
            <a:ext cx="27348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Применение фильтра </a:t>
            </a:r>
            <a:r>
              <a:rPr lang="ru-RU" dirty="0" err="1">
                <a:solidFill>
                  <a:srgbClr val="002060"/>
                </a:solidFill>
              </a:rPr>
              <a:t>Калмана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720" y="807720"/>
            <a:ext cx="1935480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Источники шумов:</a:t>
            </a:r>
          </a:p>
          <a:p>
            <a:pPr lvl="0"/>
            <a:endParaRPr lang="ru-RU" sz="500" b="1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механические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гидравлические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аэродинамические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электрические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" y="2095500"/>
            <a:ext cx="193548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По характеру спектра:</a:t>
            </a:r>
          </a:p>
          <a:p>
            <a:pPr lvl="0"/>
            <a:endParaRPr lang="ru-RU" sz="500" b="1" dirty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широкополосные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тональные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580" y="2956560"/>
            <a:ext cx="1950720" cy="162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По временным характеристикам:</a:t>
            </a:r>
          </a:p>
          <a:p>
            <a:pPr lvl="0"/>
            <a:endParaRPr lang="ru-RU" sz="500" b="1" dirty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постоянные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непостоянные</a:t>
            </a:r>
          </a:p>
          <a:p>
            <a:r>
              <a:rPr lang="ru-RU" dirty="0">
                <a:solidFill>
                  <a:srgbClr val="002060"/>
                </a:solidFill>
              </a:rPr>
              <a:t>-- переменные;</a:t>
            </a:r>
          </a:p>
          <a:p>
            <a:r>
              <a:rPr lang="ru-RU" dirty="0">
                <a:solidFill>
                  <a:srgbClr val="002060"/>
                </a:solidFill>
              </a:rPr>
              <a:t>-- прерывистые;</a:t>
            </a:r>
          </a:p>
          <a:p>
            <a:r>
              <a:rPr lang="ru-RU" dirty="0">
                <a:solidFill>
                  <a:srgbClr val="002060"/>
                </a:solidFill>
              </a:rPr>
              <a:t>-- импульсные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7E117DDB-63A2-441A-BBC7-A8C26854E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399590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Динамическая система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31863" y="1081826"/>
            <a:ext cx="470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W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31604" y="841419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35153" y="852151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626180" y="97879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endCxn id="28" idx="1"/>
          </p:cNvCxnSpPr>
          <p:nvPr/>
        </p:nvCxnSpPr>
        <p:spPr>
          <a:xfrm flipV="1">
            <a:off x="5892083" y="135872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7969875" y="136945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89773" y="793124"/>
            <a:ext cx="54992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  </a:t>
            </a:r>
            <a:r>
              <a:rPr lang="ru-RU" sz="1400" dirty="0">
                <a:solidFill>
                  <a:srgbClr val="002060"/>
                </a:solidFill>
              </a:rPr>
              <a:t>Динамическая система (ДС) - это любой объект или процесс, для которого однозначно определено понятие состояния как совокупности некоторых величин в данный момент времени, и задан закон, который описывает изменение (эволюцию) начального состояния с течением времени.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83335" y="1919489"/>
            <a:ext cx="86481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     </a:t>
            </a:r>
            <a:r>
              <a:rPr lang="ru-RU" sz="1400" dirty="0">
                <a:solidFill>
                  <a:srgbClr val="002060"/>
                </a:solidFill>
              </a:rPr>
              <a:t>Этот закон позволяет по начальному состоянию прогнозировать будущее состояние ДС и его называют законом эволюции. В смысле задания закона эволюции ДС могут описываться с помощью дифференциальных уравнений, дискретных отображений, с помощью теории графов, теории </a:t>
            </a:r>
            <a:r>
              <a:rPr lang="ru-RU" sz="1400" dirty="0" err="1">
                <a:solidFill>
                  <a:srgbClr val="002060"/>
                </a:solidFill>
              </a:rPr>
              <a:t>марковских</a:t>
            </a:r>
            <a:r>
              <a:rPr lang="ru-RU" sz="1400" dirty="0">
                <a:solidFill>
                  <a:srgbClr val="002060"/>
                </a:solidFill>
              </a:rPr>
              <a:t> цепей и т.д. Выбор одного из способов описания задает конкретный вид математической модели соответствующей ДС. Математическая модель ДС считается заданной, если введены параметры (координаты) системы, определяющие однозначно ее состояние, и указан закон эволюции состояния во времени. В зависимости от степени приближения одной и той же системе могут быть поставлены в соответствие различные математические модели.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93316" y="3726395"/>
            <a:ext cx="8850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  </a:t>
            </a:r>
            <a:r>
              <a:rPr lang="ru-RU" sz="1400" dirty="0">
                <a:solidFill>
                  <a:srgbClr val="002060"/>
                </a:solidFill>
              </a:rPr>
              <a:t>Практически все элементы систем автоматического управления, включая датчики, являются динамическими объектами. Процессы,  происходящие в них, описываются дифференциальными уравнениями – математической моделью, которая характеризует зависимость между изменениями во времени входных </a:t>
            </a:r>
            <a:r>
              <a:rPr lang="en-US" sz="1400" b="1" i="1" dirty="0">
                <a:solidFill>
                  <a:srgbClr val="002060"/>
                </a:solidFill>
              </a:rPr>
              <a:t>X</a:t>
            </a:r>
            <a:r>
              <a:rPr lang="ru-RU" sz="1400" dirty="0">
                <a:solidFill>
                  <a:srgbClr val="002060"/>
                </a:solidFill>
              </a:rPr>
              <a:t> и выходных </a:t>
            </a:r>
            <a:r>
              <a:rPr lang="en-US" sz="1400" b="1" i="1" dirty="0">
                <a:solidFill>
                  <a:srgbClr val="002060"/>
                </a:solidFill>
              </a:rPr>
              <a:t>Y</a:t>
            </a:r>
            <a:r>
              <a:rPr lang="ru-RU" sz="1400" dirty="0">
                <a:solidFill>
                  <a:srgbClr val="002060"/>
                </a:solidFill>
              </a:rPr>
              <a:t> и определяет состояние системы </a:t>
            </a:r>
            <a:r>
              <a:rPr lang="en-US" sz="1400" b="1" i="1" dirty="0">
                <a:solidFill>
                  <a:srgbClr val="002060"/>
                </a:solidFill>
              </a:rPr>
              <a:t>W </a:t>
            </a:r>
            <a:r>
              <a:rPr lang="ru-RU" sz="1400" dirty="0">
                <a:solidFill>
                  <a:srgbClr val="002060"/>
                </a:solidFill>
              </a:rPr>
              <a:t>в любой момент времени.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83133BDD-497A-4003-9F1B-FFE466403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801644" y="1866889"/>
            <a:ext cx="7402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- производная </a:t>
            </a:r>
            <a:r>
              <a:rPr lang="en-US" sz="1600" i="1" dirty="0">
                <a:solidFill>
                  <a:srgbClr val="002060"/>
                </a:solidFill>
              </a:rPr>
              <a:t>n</a:t>
            </a:r>
            <a:r>
              <a:rPr lang="ru-RU" sz="1400" dirty="0">
                <a:solidFill>
                  <a:srgbClr val="002060"/>
                </a:solidFill>
              </a:rPr>
              <a:t>-го порядка, </a:t>
            </a:r>
            <a:r>
              <a:rPr lang="en-US" sz="1600" i="1" dirty="0">
                <a:solidFill>
                  <a:srgbClr val="002060"/>
                </a:solidFill>
              </a:rPr>
              <a:t>a</a:t>
            </a:r>
            <a:r>
              <a:rPr lang="en-US" sz="1600" i="1" baseline="-25000" dirty="0">
                <a:solidFill>
                  <a:srgbClr val="002060"/>
                </a:solidFill>
              </a:rPr>
              <a:t>n</a:t>
            </a:r>
            <a:r>
              <a:rPr lang="en-US" sz="1600" i="1" dirty="0">
                <a:solidFill>
                  <a:srgbClr val="002060"/>
                </a:solidFill>
              </a:rPr>
              <a:t> </a:t>
            </a:r>
            <a:r>
              <a:rPr lang="en-US" sz="1600" i="1" dirty="0" err="1">
                <a:solidFill>
                  <a:srgbClr val="002060"/>
                </a:solidFill>
              </a:rPr>
              <a:t>a</a:t>
            </a:r>
            <a:r>
              <a:rPr lang="en-US" sz="1600" i="1" baseline="-25000" dirty="0" err="1">
                <a:solidFill>
                  <a:srgbClr val="002060"/>
                </a:solidFill>
              </a:rPr>
              <a:t>n</a:t>
            </a:r>
            <a:r>
              <a:rPr lang="en-US" sz="1600" i="1" baseline="-25000" dirty="0">
                <a:solidFill>
                  <a:srgbClr val="002060"/>
                </a:solidFill>
              </a:rPr>
              <a:t>-1</a:t>
            </a:r>
            <a:r>
              <a:rPr lang="en-US" sz="1600" i="1" dirty="0">
                <a:solidFill>
                  <a:srgbClr val="002060"/>
                </a:solidFill>
              </a:rPr>
              <a:t>… a</a:t>
            </a:r>
            <a:r>
              <a:rPr lang="en-US" sz="1600" i="1" baseline="-25000" dirty="0">
                <a:solidFill>
                  <a:srgbClr val="002060"/>
                </a:solidFill>
              </a:rPr>
              <a:t>0</a:t>
            </a:r>
            <a:r>
              <a:rPr lang="ru-RU" sz="1600" i="1" dirty="0">
                <a:solidFill>
                  <a:srgbClr val="002060"/>
                </a:solidFill>
              </a:rPr>
              <a:t> </a:t>
            </a:r>
            <a:r>
              <a:rPr lang="en-US" sz="1600" i="1" dirty="0">
                <a:solidFill>
                  <a:srgbClr val="002060"/>
                </a:solidFill>
              </a:rPr>
              <a:t>   </a:t>
            </a:r>
            <a:r>
              <a:rPr lang="en-US" sz="1600" i="1" dirty="0" err="1">
                <a:solidFill>
                  <a:srgbClr val="002060"/>
                </a:solidFill>
              </a:rPr>
              <a:t>b</a:t>
            </a:r>
            <a:r>
              <a:rPr lang="en-US" sz="1600" i="1" baseline="-25000" dirty="0" err="1">
                <a:solidFill>
                  <a:srgbClr val="002060"/>
                </a:solidFill>
              </a:rPr>
              <a:t>m</a:t>
            </a:r>
            <a:r>
              <a:rPr lang="en-US" sz="1600" i="1" dirty="0">
                <a:solidFill>
                  <a:srgbClr val="002060"/>
                </a:solidFill>
              </a:rPr>
              <a:t> b</a:t>
            </a:r>
            <a:r>
              <a:rPr lang="en-US" sz="1600" i="1" baseline="-25000" dirty="0">
                <a:solidFill>
                  <a:srgbClr val="002060"/>
                </a:solidFill>
              </a:rPr>
              <a:t>m-1</a:t>
            </a:r>
            <a:r>
              <a:rPr lang="en-US" sz="1600" i="1" dirty="0">
                <a:solidFill>
                  <a:srgbClr val="002060"/>
                </a:solidFill>
              </a:rPr>
              <a:t>… b</a:t>
            </a:r>
            <a:r>
              <a:rPr lang="en-US" sz="1600" i="1" baseline="-25000" dirty="0">
                <a:solidFill>
                  <a:srgbClr val="002060"/>
                </a:solidFill>
              </a:rPr>
              <a:t>0</a:t>
            </a:r>
            <a:r>
              <a:rPr lang="en-US" sz="1600" i="1" dirty="0">
                <a:solidFill>
                  <a:srgbClr val="002060"/>
                </a:solidFill>
              </a:rPr>
              <a:t> - </a:t>
            </a:r>
            <a:r>
              <a:rPr lang="ru-RU" sz="1400" i="1" dirty="0">
                <a:solidFill>
                  <a:srgbClr val="002060"/>
                </a:solidFill>
              </a:rPr>
              <a:t>постоянные коэффициенты</a:t>
            </a:r>
            <a:r>
              <a:rPr lang="ru-RU" sz="1600" i="1" dirty="0">
                <a:solidFill>
                  <a:srgbClr val="002060"/>
                </a:solidFill>
              </a:rPr>
              <a:t>,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7" y="357175"/>
            <a:ext cx="451301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Дифференциальные уравнения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5605" y="1095642"/>
          <a:ext cx="85725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3" imgW="5067000" imgH="419040" progId="Equation.DSMT4">
                  <p:embed/>
                </p:oleObj>
              </mc:Choice>
              <mc:Fallback>
                <p:oleObj name="Equation" r:id="rId3" imgW="5067000" imgH="419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605" y="1095642"/>
                        <a:ext cx="857250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23694" y="1742807"/>
          <a:ext cx="4508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Equation" r:id="rId5" imgW="266400" imgH="419040" progId="Equation.DSMT4">
                  <p:embed/>
                </p:oleObj>
              </mc:Choice>
              <mc:Fallback>
                <p:oleObj name="Equation" r:id="rId5" imgW="266400" imgH="419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4" y="1742807"/>
                        <a:ext cx="4508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1462" y="750720"/>
            <a:ext cx="8474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Общий вид дифференциального уравнения динамического объ</a:t>
            </a:r>
            <a:r>
              <a:rPr lang="ru-RU" sz="1400" dirty="0">
                <a:solidFill>
                  <a:srgbClr val="002060"/>
                </a:solidFill>
              </a:rPr>
              <a:t>екта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3335" y="2453426"/>
            <a:ext cx="4654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C</a:t>
            </a:r>
            <a:r>
              <a:rPr lang="ru-RU" sz="1400" dirty="0" err="1">
                <a:solidFill>
                  <a:srgbClr val="002060"/>
                </a:solidFill>
              </a:rPr>
              <a:t>имвол</a:t>
            </a:r>
            <a:r>
              <a:rPr lang="ru-RU" sz="1400" dirty="0">
                <a:solidFill>
                  <a:srgbClr val="002060"/>
                </a:solidFill>
              </a:rPr>
              <a:t> 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       </a:t>
            </a:r>
            <a:r>
              <a:rPr lang="en-US" sz="1400" dirty="0">
                <a:solidFill>
                  <a:srgbClr val="002060"/>
                </a:solidFill>
              </a:rPr>
              <a:t>       </a:t>
            </a:r>
            <a:r>
              <a:rPr lang="ru-RU" sz="1400" dirty="0">
                <a:solidFill>
                  <a:srgbClr val="002060"/>
                </a:solidFill>
              </a:rPr>
              <a:t>   </a:t>
            </a:r>
            <a:r>
              <a:rPr lang="en-US" sz="1400" dirty="0">
                <a:solidFill>
                  <a:srgbClr val="002060"/>
                </a:solidFill>
              </a:rPr>
              <a:t>   </a:t>
            </a:r>
            <a:r>
              <a:rPr lang="ru-RU" sz="1400" dirty="0">
                <a:solidFill>
                  <a:srgbClr val="002060"/>
                </a:solidFill>
              </a:rPr>
              <a:t>- оператор дифференцирования, тогда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562168" y="1959741"/>
          <a:ext cx="687387" cy="18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Equation" r:id="rId7" imgW="406080" imgH="139680" progId="Equation.DSMT4">
                  <p:embed/>
                </p:oleObj>
              </mc:Choice>
              <mc:Fallback>
                <p:oleObj name="Equation" r:id="rId7" imgW="406080" imgH="1396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2168" y="1959741"/>
                        <a:ext cx="687387" cy="188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990204" y="2340288"/>
          <a:ext cx="77152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Equation" r:id="rId9" imgW="457200" imgH="393480" progId="Equation.DSMT4">
                  <p:embed/>
                </p:oleObj>
              </mc:Choice>
              <mc:Fallback>
                <p:oleObj name="Equation" r:id="rId9" imgW="45720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204" y="2340288"/>
                        <a:ext cx="771525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68031" y="2981468"/>
          <a:ext cx="8335963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11" imgW="4927320" imgH="241200" progId="Equation.DSMT4">
                  <p:embed/>
                </p:oleObj>
              </mc:Choice>
              <mc:Fallback>
                <p:oleObj name="Equation" r:id="rId11" imgW="4927320" imgH="2412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031" y="2981468"/>
                        <a:ext cx="8335963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1"/>
          <p:cNvGraphicFramePr>
            <a:graphicFrameLocks noChangeAspect="1"/>
          </p:cNvGraphicFramePr>
          <p:nvPr/>
        </p:nvGraphicFramePr>
        <p:xfrm>
          <a:off x="369283" y="3552433"/>
          <a:ext cx="40401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13" imgW="2387520" imgH="241200" progId="Equation.DSMT4">
                  <p:embed/>
                </p:oleObj>
              </mc:Choice>
              <mc:Fallback>
                <p:oleObj name="Equation" r:id="rId13" imgW="2387520" imgH="241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83" y="3552433"/>
                        <a:ext cx="404018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11"/>
          <p:cNvGraphicFramePr>
            <a:graphicFrameLocks noChangeAspect="1"/>
          </p:cNvGraphicFramePr>
          <p:nvPr/>
        </p:nvGraphicFramePr>
        <p:xfrm>
          <a:off x="4695243" y="3555384"/>
          <a:ext cx="41036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Equation" r:id="rId15" imgW="2425680" imgH="241200" progId="Equation.DSMT4">
                  <p:embed/>
                </p:oleObj>
              </mc:Choice>
              <mc:Fallback>
                <p:oleObj name="Equation" r:id="rId15" imgW="2425680" imgH="2412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5243" y="3555384"/>
                        <a:ext cx="410368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" name="Object 11"/>
          <p:cNvGraphicFramePr>
            <a:graphicFrameLocks noChangeAspect="1"/>
          </p:cNvGraphicFramePr>
          <p:nvPr/>
        </p:nvGraphicFramePr>
        <p:xfrm>
          <a:off x="386747" y="4153625"/>
          <a:ext cx="2300287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Equation" r:id="rId17" imgW="1358640" imgH="203040" progId="Equation.DSMT4">
                  <p:embed/>
                </p:oleObj>
              </mc:Choice>
              <mc:Fallback>
                <p:oleObj name="Equation" r:id="rId17" imgW="1358640" imgH="2030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47" y="4153625"/>
                        <a:ext cx="2300287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2827338" y="3997960"/>
          <a:ext cx="1820862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Equation" r:id="rId19" imgW="1079280" imgH="419040" progId="Equation.DSMT4">
                  <p:embed/>
                </p:oleObj>
              </mc:Choice>
              <mc:Fallback>
                <p:oleObj name="Equation" r:id="rId19" imgW="1079280" imgH="4190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7338" y="3997960"/>
                        <a:ext cx="1820862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4911725" y="4001135"/>
          <a:ext cx="1585913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Equation" r:id="rId21" imgW="939600" imgH="419040" progId="Equation.DSMT4">
                  <p:embed/>
                </p:oleObj>
              </mc:Choice>
              <mc:Fallback>
                <p:oleObj name="Equation" r:id="rId21" imgW="939600" imgH="4190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5" y="4001135"/>
                        <a:ext cx="1585913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6842662" y="4115166"/>
          <a:ext cx="1757363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Equation" r:id="rId23" imgW="1041120" imgH="203040" progId="Equation.DSMT4">
                  <p:embed/>
                </p:oleObj>
              </mc:Choice>
              <mc:Fallback>
                <p:oleObj name="Equation" r:id="rId23" imgW="1041120" imgH="20304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662" y="4115166"/>
                        <a:ext cx="1757363" cy="284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Скругленный прямоугольник 26"/>
          <p:cNvSpPr/>
          <p:nvPr/>
        </p:nvSpPr>
        <p:spPr>
          <a:xfrm>
            <a:off x="6600422" y="4022822"/>
            <a:ext cx="2247364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9E0C20EC-CEBC-4AE4-9E53-7F42277FB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Операционное исчисление. Преобразование Лапласа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169" y="205417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Изображение функции по Лапласу - прямое преобразование Лапласа:</a:t>
            </a: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424498" y="2327910"/>
          <a:ext cx="706278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Equation" r:id="rId3" imgW="3708360" imgH="482400" progId="Equation.DSMT4">
                  <p:embed/>
                </p:oleObj>
              </mc:Choice>
              <mc:Fallback>
                <p:oleObj name="Equation" r:id="rId3" imgW="3708360" imgH="4824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8" y="2327910"/>
                        <a:ext cx="7062787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396250" y="3544307"/>
          <a:ext cx="524827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2" name="Equation" r:id="rId5" imgW="2755800" imgH="482400" progId="Equation.DSMT4">
                  <p:embed/>
                </p:oleObj>
              </mc:Choice>
              <mc:Fallback>
                <p:oleObj name="Equation" r:id="rId5" imgW="2755800" imgH="482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50" y="3544307"/>
                        <a:ext cx="5248275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2704" y="3153175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Обратное преобразование Лапласа: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9091" y="766293"/>
            <a:ext cx="873831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Функция</a:t>
            </a:r>
            <a:r>
              <a:rPr lang="en-US" b="1" dirty="0">
                <a:solidFill>
                  <a:srgbClr val="002060"/>
                </a:solidFill>
              </a:rPr>
              <a:t>-</a:t>
            </a:r>
            <a:r>
              <a:rPr lang="ru-RU" b="1" dirty="0">
                <a:solidFill>
                  <a:srgbClr val="002060"/>
                </a:solidFill>
              </a:rPr>
              <a:t>оригинал  </a:t>
            </a:r>
            <a:r>
              <a:rPr lang="en-US" b="1" dirty="0">
                <a:solidFill>
                  <a:srgbClr val="002060"/>
                </a:solidFill>
              </a:rPr>
              <a:t>         </a:t>
            </a:r>
            <a:r>
              <a:rPr lang="ru-RU" b="1" dirty="0">
                <a:solidFill>
                  <a:srgbClr val="002060"/>
                </a:solidFill>
              </a:rPr>
              <a:t>  </a:t>
            </a:r>
            <a:r>
              <a:rPr lang="ru-RU" dirty="0">
                <a:solidFill>
                  <a:srgbClr val="002060"/>
                </a:solidFill>
              </a:rPr>
              <a:t> обладает следующими свойствами:</a:t>
            </a:r>
          </a:p>
          <a:p>
            <a:endParaRPr lang="ru-RU" sz="4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            определена и дифференцируема на всей положительной числовой полуоси;</a:t>
            </a:r>
          </a:p>
          <a:p>
            <a:pPr>
              <a:buFontTx/>
              <a:buChar char="-"/>
            </a:pPr>
            <a:endParaRPr lang="ru-RU" sz="50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-            = 0 при</a:t>
            </a:r>
            <a:r>
              <a:rPr lang="en-US" dirty="0">
                <a:solidFill>
                  <a:srgbClr val="002060"/>
                </a:solidFill>
              </a:rPr>
              <a:t>        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en-US" dirty="0">
                <a:solidFill>
                  <a:srgbClr val="002060"/>
                </a:solidFill>
              </a:rPr>
              <a:t>   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существуют такие числа </a:t>
            </a:r>
            <a:r>
              <a:rPr lang="en-US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>
                <a:solidFill>
                  <a:srgbClr val="002060"/>
                </a:solidFill>
              </a:rPr>
              <a:t> и </a:t>
            </a:r>
            <a:r>
              <a:rPr lang="ru-RU" sz="1400" i="1" dirty="0">
                <a:solidFill>
                  <a:srgbClr val="002060"/>
                </a:solidFill>
                <a:sym typeface="Symbol"/>
              </a:rPr>
              <a:t></a:t>
            </a:r>
            <a:r>
              <a:rPr lang="ru-RU" dirty="0">
                <a:solidFill>
                  <a:srgbClr val="002060"/>
                </a:solidFill>
              </a:rPr>
              <a:t>, что</a:t>
            </a:r>
            <a:r>
              <a:rPr lang="en-US" dirty="0">
                <a:solidFill>
                  <a:srgbClr val="002060"/>
                </a:solidFill>
              </a:rPr>
              <a:t>       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                             </a:t>
            </a:r>
            <a:r>
              <a:rPr lang="ru-RU" dirty="0">
                <a:solidFill>
                  <a:srgbClr val="002060"/>
                </a:solidFill>
              </a:rPr>
              <a:t>при</a:t>
            </a:r>
            <a:r>
              <a:rPr lang="en-US" dirty="0">
                <a:solidFill>
                  <a:srgbClr val="002060"/>
                </a:solidFill>
              </a:rPr>
              <a:t>                           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/>
        </p:nvGraphicFramePr>
        <p:xfrm>
          <a:off x="1855089" y="771150"/>
          <a:ext cx="493712" cy="292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Equation" r:id="rId7" imgW="291960" imgH="203040" progId="Equation.DSMT4">
                  <p:embed/>
                </p:oleObj>
              </mc:Choice>
              <mc:Fallback>
                <p:oleObj name="Equation" r:id="rId7" imgW="291960" imgH="2030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089" y="771150"/>
                        <a:ext cx="493712" cy="2921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1446284" y="1349173"/>
          <a:ext cx="511578" cy="230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" name="Equation" r:id="rId9" imgW="317160" imgH="177480" progId="Equation.DSMT4">
                  <p:embed/>
                </p:oleObj>
              </mc:Choice>
              <mc:Fallback>
                <p:oleObj name="Equation" r:id="rId9" imgW="317160" imgH="1774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84" y="1349173"/>
                        <a:ext cx="511578" cy="2306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457447" y="1040527"/>
          <a:ext cx="4937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5" name="Equation" r:id="rId11" imgW="291960" imgH="203040" progId="Equation.DSMT4">
                  <p:embed/>
                </p:oleObj>
              </mc:Choice>
              <mc:Fallback>
                <p:oleObj name="Equation" r:id="rId11" imgW="291960" imgH="2030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47" y="1040527"/>
                        <a:ext cx="493712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452820" y="1327621"/>
          <a:ext cx="484384" cy="286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6" name="Equation" r:id="rId13" imgW="291960" imgH="203040" progId="Equation.DSMT4">
                  <p:embed/>
                </p:oleObj>
              </mc:Choice>
              <mc:Fallback>
                <p:oleObj name="Equation" r:id="rId13" imgW="291960" imgH="20304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820" y="1327621"/>
                        <a:ext cx="484384" cy="2865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2"/>
          <p:cNvGraphicFramePr>
            <a:graphicFrameLocks noChangeAspect="1"/>
          </p:cNvGraphicFramePr>
          <p:nvPr/>
        </p:nvGraphicFramePr>
        <p:xfrm>
          <a:off x="3014980" y="1574165"/>
          <a:ext cx="1506538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7" name="Equation" r:id="rId14" imgW="799920" imgH="253800" progId="Equation.DSMT4">
                  <p:embed/>
                </p:oleObj>
              </mc:Choice>
              <mc:Fallback>
                <p:oleObj name="Equation" r:id="rId14" imgW="799920" imgH="25380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980" y="1574165"/>
                        <a:ext cx="1506538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3"/>
          <p:cNvGraphicFramePr>
            <a:graphicFrameLocks noChangeAspect="1"/>
          </p:cNvGraphicFramePr>
          <p:nvPr/>
        </p:nvGraphicFramePr>
        <p:xfrm>
          <a:off x="4782185" y="1624458"/>
          <a:ext cx="1042353" cy="257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8" name="Equation" r:id="rId16" imgW="583920" imgH="177480" progId="Equation.DSMT4">
                  <p:embed/>
                </p:oleObj>
              </mc:Choice>
              <mc:Fallback>
                <p:oleObj name="Equation" r:id="rId16" imgW="583920" imgH="17748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2185" y="1624458"/>
                        <a:ext cx="1042353" cy="2572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E3E83C28-2A14-46E8-8FAD-843144428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Таблица преобразований Лапласа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21" name="Рисунок 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5402" y="838442"/>
            <a:ext cx="6391275" cy="3710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3081EB13-E0BF-43BE-8B18-A50A5D00B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Свойства преобразования Лапласа 1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369252" y="1542414"/>
          <a:ext cx="4597985" cy="427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3" name="Equation" r:id="rId3" imgW="2197080" imgH="253800" progId="Equation.DSMT4">
                  <p:embed/>
                </p:oleObj>
              </mc:Choice>
              <mc:Fallback>
                <p:oleObj name="Equation" r:id="rId3" imgW="2197080" imgH="253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52" y="1542414"/>
                        <a:ext cx="4597985" cy="4273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9091" y="76629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Свойство линейности 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392748" y="1175068"/>
          <a:ext cx="1920475" cy="315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4" name="Equation" r:id="rId5" imgW="1054080" imgH="203040" progId="Equation.DSMT4">
                  <p:embed/>
                </p:oleObj>
              </mc:Choice>
              <mc:Fallback>
                <p:oleObj name="Equation" r:id="rId5" imgW="105408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748" y="1175068"/>
                        <a:ext cx="1920475" cy="3157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5246688" y="1552574"/>
          <a:ext cx="2286782" cy="427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5" name="Equation" r:id="rId7" imgW="1091880" imgH="253800" progId="Equation.DSMT4">
                  <p:embed/>
                </p:oleObj>
              </mc:Choice>
              <mc:Fallback>
                <p:oleObj name="Equation" r:id="rId7" imgW="1091880" imgH="2538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6688" y="1552574"/>
                        <a:ext cx="2286782" cy="4273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2504440" y="1196022"/>
          <a:ext cx="1086700" cy="23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6" name="Equation" r:id="rId9" imgW="596880" imgH="152280" progId="Equation.DSMT4">
                  <p:embed/>
                </p:oleObj>
              </mc:Choice>
              <mc:Fallback>
                <p:oleObj name="Equation" r:id="rId9" imgW="596880" imgH="1522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4440" y="1196022"/>
                        <a:ext cx="1086700" cy="23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49096" y="2273148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Свойство подобия (масштабирование по аргументу)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396875" y="2589212"/>
          <a:ext cx="2473424" cy="661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7" name="Equation" r:id="rId11" imgW="1180800" imgH="393480" progId="Equation.DSMT4">
                  <p:embed/>
                </p:oleObj>
              </mc:Choice>
              <mc:Fallback>
                <p:oleObj name="Equation" r:id="rId11" imgW="1180800" imgH="3934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2589212"/>
                        <a:ext cx="2473424" cy="6610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60526" y="3419958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Теорема смещения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32" name="Object 16"/>
          <p:cNvGraphicFramePr>
            <a:graphicFrameLocks noChangeAspect="1"/>
          </p:cNvGraphicFramePr>
          <p:nvPr/>
        </p:nvGraphicFramePr>
        <p:xfrm>
          <a:off x="392113" y="3830003"/>
          <a:ext cx="329882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8" name="Equation" r:id="rId13" imgW="1574640" imgH="266400" progId="Equation.DSMT4">
                  <p:embed/>
                </p:oleObj>
              </mc:Choice>
              <mc:Fallback>
                <p:oleObj name="Equation" r:id="rId13" imgW="1574640" imgH="26640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3" y="3830003"/>
                        <a:ext cx="3298825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1522" name="Object 18"/>
              <p:cNvSpPr txBox="1"/>
              <p:nvPr/>
            </p:nvSpPr>
            <p:spPr bwMode="auto">
              <a:xfrm>
                <a:off x="3047790" y="2580697"/>
                <a:ext cx="2660650" cy="660400"/>
              </a:xfrm>
              <a:prstGeom prst="rect">
                <a:avLst/>
              </a:prstGeom>
              <a:noFill/>
              <a:ex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𝑐𝑠</m:t>
                          </m:r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srgbClr val="00008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1522" name="Object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7790" y="2580697"/>
                <a:ext cx="2660650" cy="6604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4141788" y="3819525"/>
          <a:ext cx="316706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9" name="Equation" r:id="rId16" imgW="1511280" imgH="253800" progId="Equation.DSMT4">
                  <p:embed/>
                </p:oleObj>
              </mc:Choice>
              <mc:Fallback>
                <p:oleObj name="Equation" r:id="rId16" imgW="1511280" imgH="25380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1788" y="3819525"/>
                        <a:ext cx="316706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7">
            <a:extLst>
              <a:ext uri="{FF2B5EF4-FFF2-40B4-BE49-F238E27FC236}">
                <a16:creationId xmlns:a16="http://schemas.microsoft.com/office/drawing/2014/main" id="{687019A4-1DA8-4393-A456-5C64447C6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Свойства преобразования Лапласа 2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9571" y="88821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Дифференцирование 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34" name="Object 16"/>
          <p:cNvGraphicFramePr>
            <a:graphicFrameLocks noChangeAspect="1"/>
          </p:cNvGraphicFramePr>
          <p:nvPr/>
        </p:nvGraphicFramePr>
        <p:xfrm>
          <a:off x="2287588" y="780733"/>
          <a:ext cx="16764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1" name="Equation" r:id="rId3" imgW="799920" imgH="393480" progId="Equation.DSMT4">
                  <p:embed/>
                </p:oleObj>
              </mc:Choice>
              <mc:Fallback>
                <p:oleObj name="Equation" r:id="rId3" imgW="799920" imgH="393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80733"/>
                        <a:ext cx="1676400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60" name="Object 16"/>
          <p:cNvGraphicFramePr>
            <a:graphicFrameLocks noChangeAspect="1"/>
          </p:cNvGraphicFramePr>
          <p:nvPr/>
        </p:nvGraphicFramePr>
        <p:xfrm>
          <a:off x="378460" y="1608138"/>
          <a:ext cx="30607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2" name="Equation" r:id="rId5" imgW="1460160" imgH="253800" progId="Equation.DSMT4">
                  <p:embed/>
                </p:oleObj>
              </mc:Choice>
              <mc:Fallback>
                <p:oleObj name="Equation" r:id="rId5" imgW="1460160" imgH="2538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60" y="1608138"/>
                        <a:ext cx="30607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5291" y="216837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Интегрирование</a:t>
            </a: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7191" y="328089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Преобразование свертки двух сигналов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31767" name="Object 23"/>
          <p:cNvGraphicFramePr>
            <a:graphicFrameLocks noChangeAspect="1"/>
          </p:cNvGraphicFramePr>
          <p:nvPr/>
        </p:nvGraphicFramePr>
        <p:xfrm>
          <a:off x="423545" y="2473008"/>
          <a:ext cx="408781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3" name="Equation" r:id="rId7" imgW="2145960" imgH="482400" progId="Equation.DSMT4">
                  <p:embed/>
                </p:oleObj>
              </mc:Choice>
              <mc:Fallback>
                <p:oleObj name="Equation" r:id="rId7" imgW="2145960" imgH="4824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" y="2473008"/>
                        <a:ext cx="4087813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68" name="Object 24"/>
          <p:cNvGraphicFramePr>
            <a:graphicFrameLocks noChangeAspect="1"/>
          </p:cNvGraphicFramePr>
          <p:nvPr/>
        </p:nvGraphicFramePr>
        <p:xfrm>
          <a:off x="421957" y="3670618"/>
          <a:ext cx="5394326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4" name="Equation" r:id="rId9" imgW="2831760" imgH="482400" progId="Equation.DSMT4">
                  <p:embed/>
                </p:oleObj>
              </mc:Choice>
              <mc:Fallback>
                <p:oleObj name="Equation" r:id="rId9" imgW="2831760" imgH="4824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" y="3670618"/>
                        <a:ext cx="5394326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3613382" y="3794222"/>
            <a:ext cx="2247364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769" name="Object 25"/>
          <p:cNvGraphicFramePr>
            <a:graphicFrameLocks noChangeAspect="1"/>
          </p:cNvGraphicFramePr>
          <p:nvPr/>
        </p:nvGraphicFramePr>
        <p:xfrm>
          <a:off x="4204653" y="1580833"/>
          <a:ext cx="4284662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5" name="Equation" r:id="rId11" imgW="2044440" imgH="253800" progId="Equation.DSMT4">
                  <p:embed/>
                </p:oleObj>
              </mc:Choice>
              <mc:Fallback>
                <p:oleObj name="Equation" r:id="rId11" imgW="2044440" imgH="2538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653" y="1580833"/>
                        <a:ext cx="4284662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0" name="Object 26"/>
          <p:cNvGraphicFramePr>
            <a:graphicFrameLocks noChangeAspect="1"/>
          </p:cNvGraphicFramePr>
          <p:nvPr/>
        </p:nvGraphicFramePr>
        <p:xfrm>
          <a:off x="4203383" y="740093"/>
          <a:ext cx="18891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6" name="Equation" r:id="rId13" imgW="901440" imgH="419040" progId="Equation.DSMT4">
                  <p:embed/>
                </p:oleObj>
              </mc:Choice>
              <mc:Fallback>
                <p:oleObj name="Equation" r:id="rId13" imgW="901440" imgH="41904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3383" y="740093"/>
                        <a:ext cx="188912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7">
            <a:extLst>
              <a:ext uri="{FF2B5EF4-FFF2-40B4-BE49-F238E27FC236}">
                <a16:creationId xmlns:a16="http://schemas.microsoft.com/office/drawing/2014/main" id="{FED79307-725D-4B8D-AEE3-C652F40B6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Преобразование Фурье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0349" y="90355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Двустороннее преобразование Лапласа:</a:t>
            </a: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356553" y="1283970"/>
          <a:ext cx="3313112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9" name="Equation" r:id="rId3" imgW="1739880" imgH="253800" progId="Equation.DSMT4">
                  <p:embed/>
                </p:oleObj>
              </mc:Choice>
              <mc:Fallback>
                <p:oleObj name="Equation" r:id="rId3" imgW="1739880" imgH="25380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53" y="1283970"/>
                        <a:ext cx="3313112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415608" y="3764915"/>
          <a:ext cx="464343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0" name="Equation" r:id="rId5" imgW="2438280" imgH="482400" progId="Equation.DSMT4">
                  <p:embed/>
                </p:oleObj>
              </mc:Choice>
              <mc:Fallback>
                <p:oleObj name="Equation" r:id="rId5" imgW="2438280" imgH="482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08" y="3764915"/>
                        <a:ext cx="4643437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1744" y="3435115"/>
            <a:ext cx="86417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Обратное преобразование Фурье: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250825" y="2471738"/>
          <a:ext cx="773747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1" name="Equation" r:id="rId7" imgW="4063680" imgH="482400" progId="Equation.DSMT4">
                  <p:embed/>
                </p:oleObj>
              </mc:Choice>
              <mc:Fallback>
                <p:oleObj name="Equation" r:id="rId7" imgW="4063680" imgH="4824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471738"/>
                        <a:ext cx="7737475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109" y="204655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Прямое преобразование Фурье: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683AFD1E-C182-485E-A79E-D3302E711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Частотные характеристики датчиков 1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44038" name="Picture 6" descr="https://habrastorage.org/webt/lo/_k/dz/lo_kdzx2lse6s0or7dvqpb7gxu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9525" y="711957"/>
            <a:ext cx="3646805" cy="3869851"/>
          </a:xfrm>
          <a:prstGeom prst="rect">
            <a:avLst/>
          </a:prstGeom>
          <a:noFill/>
        </p:spPr>
      </p:pic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82588" y="922338"/>
          <a:ext cx="2093912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7" name="Equation" r:id="rId4" imgW="876240" imgH="203040" progId="Equation.DSMT4">
                  <p:embed/>
                </p:oleObj>
              </mc:Choice>
              <mc:Fallback>
                <p:oleObj name="Equation" r:id="rId4" imgW="876240" imgH="203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922338"/>
                        <a:ext cx="2093912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4" name="Object 12"/>
          <p:cNvGraphicFramePr>
            <a:graphicFrameLocks noChangeAspect="1"/>
          </p:cNvGraphicFramePr>
          <p:nvPr/>
        </p:nvGraphicFramePr>
        <p:xfrm>
          <a:off x="381000" y="1517650"/>
          <a:ext cx="2865438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8" name="Equation" r:id="rId6" imgW="1244520" imgH="203040" progId="Equation.DSMT4">
                  <p:embed/>
                </p:oleObj>
              </mc:Choice>
              <mc:Fallback>
                <p:oleObj name="Equation" r:id="rId6" imgW="124452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17650"/>
                        <a:ext cx="2865438" cy="37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403860" y="2263140"/>
          <a:ext cx="3132846" cy="83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9" name="Equation" r:id="rId8" imgW="1460160" imgH="482400" progId="Equation.DSMT4">
                  <p:embed/>
                </p:oleObj>
              </mc:Choice>
              <mc:Fallback>
                <p:oleObj name="Equation" r:id="rId8" imgW="1460160" imgH="4824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" y="2263140"/>
                        <a:ext cx="3132846" cy="8337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6" name="Object 14"/>
          <p:cNvGraphicFramePr>
            <a:graphicFrameLocks noChangeAspect="1"/>
          </p:cNvGraphicFramePr>
          <p:nvPr/>
        </p:nvGraphicFramePr>
        <p:xfrm>
          <a:off x="444818" y="3261360"/>
          <a:ext cx="3111366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0" name="Equation" r:id="rId10" imgW="1434960" imgH="482400" progId="Equation.DSMT4">
                  <p:embed/>
                </p:oleObj>
              </mc:Choice>
              <mc:Fallback>
                <p:oleObj name="Equation" r:id="rId10" imgW="1434960" imgH="482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818" y="3261360"/>
                        <a:ext cx="3111366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7">
            <a:extLst>
              <a:ext uri="{FF2B5EF4-FFF2-40B4-BE49-F238E27FC236}">
                <a16:creationId xmlns:a16="http://schemas.microsoft.com/office/drawing/2014/main" id="{DEE2DFB8-83D7-441A-BE4B-CBA654427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6853</TotalTime>
  <Words>691</Words>
  <Application>Microsoft Office PowerPoint</Application>
  <PresentationFormat>Экран (16:9)</PresentationFormat>
  <Paragraphs>132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Arial Black</vt:lpstr>
      <vt:lpstr>Calibri</vt:lpstr>
      <vt:lpstr>Cambria Math</vt:lpstr>
      <vt:lpstr>Stem Text</vt:lpstr>
      <vt:lpstr>Stem Text Bold</vt:lpstr>
      <vt:lpstr>Symbol</vt:lpstr>
      <vt:lpstr>Times New Roman</vt:lpstr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461</cp:revision>
  <dcterms:created xsi:type="dcterms:W3CDTF">2019-09-27T08:18:31Z</dcterms:created>
  <dcterms:modified xsi:type="dcterms:W3CDTF">2025-05-28T17:28:51Z</dcterms:modified>
</cp:coreProperties>
</file>