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47"/>
    <a:srgbClr val="FFFF75"/>
    <a:srgbClr val="FFFFCC"/>
    <a:srgbClr val="CCFF66"/>
    <a:srgbClr val="8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9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E962D-B936-4ABA-8DC3-6C005DD928EA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868AE-90DC-40B1-BF43-8CBC642A7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558B-34F1-45E4-845B-7960C0E1D494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71D3-AB56-4F87-A0B0-A472085C5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5CD86-524D-472C-9E04-E82F8ABC6384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E3ED-89FD-435C-A04E-5EBC6C9A8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/>
          <p:nvPr/>
        </p:nvSpPr>
        <p:spPr>
          <a:xfrm>
            <a:off x="504825" y="641350"/>
            <a:ext cx="457200" cy="585788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3"/>
          <p:cNvSpPr txBox="1"/>
          <p:nvPr/>
        </p:nvSpPr>
        <p:spPr>
          <a:xfrm>
            <a:off x="7947025" y="3073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252AC-B86B-47C5-88E8-18E0334AA8A0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1E387-E30A-4DB5-AEC6-5C09CC93F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C232-BA7C-401B-9571-295E97319A22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1F62-5CD8-4872-A62D-8850EE22E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54504-714B-4AAC-8630-08AF1F94A96B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6E00E-61E6-4168-BA8C-932273F96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00CB-24DD-4B59-92D8-86BB8F9E68A8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01D19-A65A-429D-A91A-7A7B12239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137B2-AEC9-4780-A164-EAFC4261E514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90C51-CA7E-4720-AB35-985A2CC19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8BFBB-E2AB-4294-AA73-59E3BE6C49A2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2C78-D996-40DB-8E36-FDF18C4A2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5A5EF-95FA-4A9E-B915-9E6BB0DC7744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58160-578F-4BB2-A75D-570E16D5B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DB6FE-C583-40ED-97E9-8953B95DF573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2C800-DFD9-42C5-A943-E851C093D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CBC6A-5D3A-4946-98B5-5FAC79037DE3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2E89B-F5E1-4A58-8256-3ECF57CBD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B80F-B94A-46F9-A7BD-6363677D67A9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8C989-33EC-48B4-AC34-C5E2EDE80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F801-9150-44D2-B5ED-AF0D37DA39AB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8BA19-0E9E-44B7-9E6E-97882B98C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E842E-F2D5-4F91-9191-4581CFEFAA95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49346-BDED-4FA4-AC69-C7FAF513B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A832-CF41-4F1B-9FC0-C1330698DBB1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307F2-ED9D-4D1C-B64C-A81373700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E3187-2B67-4E5C-A7EA-86B0F2BB8F54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2A995-3628-4F94-BCAB-96E900C55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44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95500"/>
            <a:ext cx="7764463" cy="36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20610D-99D1-4DCE-9FFD-58575B191857}" type="datetimeFigureOut">
              <a:rPr lang="ru-RU"/>
              <a:pPr>
                <a:defRPr/>
              </a:pPr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113" y="5883275"/>
            <a:ext cx="565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12A205-D53C-46F3-9D38-A5EFDA109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  <p:sldLayoutId id="2147483761" r:id="rId12"/>
    <p:sldLayoutId id="2147483749" r:id="rId13"/>
    <p:sldLayoutId id="2147483748" r:id="rId14"/>
    <p:sldLayoutId id="2147483747" r:id="rId15"/>
    <p:sldLayoutId id="2147483746" r:id="rId16"/>
    <p:sldLayoutId id="2147483745" r:id="rId17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man Old Style" pitchFamily="18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225675" y="668338"/>
            <a:ext cx="6432550" cy="25939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600"/>
              </a:spcAft>
              <a:defRPr/>
            </a:pPr>
            <a:r>
              <a:rPr lang="ru-RU" sz="3200" i="1" dirty="0">
                <a:solidFill>
                  <a:srgbClr val="FFFF75"/>
                </a:solidFill>
              </a:rPr>
              <a:t>450 лет со дня рождения </a:t>
            </a:r>
            <a:r>
              <a:rPr lang="ru-RU" sz="3200" i="1" dirty="0" smtClean="0">
                <a:solidFill>
                  <a:srgbClr val="FFFF75"/>
                </a:solidFill>
              </a:rPr>
              <a:t/>
            </a:r>
            <a:br>
              <a:rPr lang="ru-RU" sz="3200" i="1" dirty="0" smtClean="0">
                <a:solidFill>
                  <a:srgbClr val="FFFF75"/>
                </a:solidFill>
              </a:rPr>
            </a:br>
            <a:r>
              <a:rPr lang="ru-RU" sz="3200" i="1" dirty="0" smtClean="0">
                <a:solidFill>
                  <a:srgbClr val="FFFF75"/>
                </a:solidFill>
              </a:rPr>
              <a:t>Уильяма </a:t>
            </a:r>
            <a:r>
              <a:rPr lang="ru-RU" sz="3200" i="1" dirty="0">
                <a:solidFill>
                  <a:srgbClr val="FFFF75"/>
                </a:solidFill>
              </a:rPr>
              <a:t>Шекспира </a:t>
            </a:r>
            <a:r>
              <a:rPr lang="ru-RU" sz="3600" i="1" dirty="0" smtClean="0">
                <a:solidFill>
                  <a:srgbClr val="FFFF75"/>
                </a:solidFill>
              </a:rPr>
              <a:t/>
            </a:r>
            <a:br>
              <a:rPr lang="ru-RU" sz="3600" i="1" dirty="0" smtClean="0">
                <a:solidFill>
                  <a:srgbClr val="FFFF75"/>
                </a:solidFill>
              </a:rPr>
            </a:br>
            <a:r>
              <a:rPr lang="ru-RU" sz="1600" i="1" dirty="0" smtClean="0">
                <a:solidFill>
                  <a:srgbClr val="FFFF75"/>
                </a:solidFill>
              </a:rPr>
              <a:t>26 </a:t>
            </a:r>
            <a:r>
              <a:rPr lang="ru-RU" sz="1600" i="1" dirty="0">
                <a:solidFill>
                  <a:srgbClr val="FFFF75"/>
                </a:solidFill>
              </a:rPr>
              <a:t>апреля 1564 – 23 апреля </a:t>
            </a:r>
            <a:r>
              <a:rPr lang="ru-RU" sz="1600" i="1" dirty="0" smtClean="0">
                <a:solidFill>
                  <a:srgbClr val="FFFF75"/>
                </a:solidFill>
              </a:rPr>
              <a:t>1616</a:t>
            </a:r>
            <a:br>
              <a:rPr lang="ru-RU" sz="1600" i="1" dirty="0" smtClean="0">
                <a:solidFill>
                  <a:srgbClr val="FFFF75"/>
                </a:solidFill>
              </a:rPr>
            </a:br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solidFill>
                  <a:srgbClr val="FFFF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Английский поэт и драматург</a:t>
            </a:r>
            <a:br>
              <a:rPr lang="ru-RU" sz="1800" i="1" dirty="0" smtClean="0">
                <a:solidFill>
                  <a:srgbClr val="FFFF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       </a:t>
            </a:r>
            <a:endParaRPr lang="ru-RU" sz="1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8784976" cy="3690396"/>
          </a:xfrm>
        </p:spPr>
        <p:txBody>
          <a:bodyPr numCol="3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b="1" i="1" u="sng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Сонет 66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Зову я смерть. мне видеть невтерпёж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Достоинство, что просит подаянья,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Над простотой глумящуюся ложь,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Ничтожество в роскошном одеянье,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И совершенству ложный приговор,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И девственность, поруганную грубо,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И неуместной почести позор,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И мощь в плену у немощи беззубой,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И прямоту, что глупостью слывет,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И глупость в маске мудреца, пророка,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И вдохновения зажатый рот,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И праведность на службе у порока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/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Все мерзостно, что вижу я вокруг...</a:t>
            </a:r>
            <a:b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</a:br>
            <a:r>
              <a:rPr lang="ru-RU" sz="1200" dirty="0" smtClean="0">
                <a:solidFill>
                  <a:srgbClr val="FFFF47"/>
                </a:solidFill>
                <a:cs typeface="Arial" pitchFamily="34" charset="0"/>
              </a:rPr>
              <a:t>Но как тебя покинуть, милый друг?! </a:t>
            </a:r>
            <a:endParaRPr lang="ru-RU" sz="1200" i="1" dirty="0">
              <a:solidFill>
                <a:srgbClr val="FFFF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200" i="1" dirty="0" smtClean="0">
              <a:solidFill>
                <a:srgbClr val="FFFF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b="1" i="1" u="sng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Трагедия </a:t>
            </a:r>
            <a:r>
              <a:rPr lang="ru-RU" sz="1200" b="1" i="1" u="sng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«Ромео и Джульетта</a:t>
            </a:r>
            <a:r>
              <a:rPr lang="ru-RU" sz="1200" b="1" i="1" u="sng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Лишь </a:t>
            </a: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имя мне желает зла.</a:t>
            </a:r>
            <a:b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б был собой, не будучи </a:t>
            </a:r>
            <a:r>
              <a:rPr lang="ru-RU" sz="1200" dirty="0" err="1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Монтекки</a:t>
            </a: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есть </a:t>
            </a:r>
            <a:r>
              <a:rPr lang="ru-RU" sz="1200" dirty="0" err="1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Монтекки</a:t>
            </a: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Разве так зовут</a:t>
            </a:r>
            <a:b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 и плечи, ноги, грудь и руки?</a:t>
            </a:r>
            <a:b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Неужто больше нет других имен?</a:t>
            </a:r>
            <a:b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значит имя? Роза пахнет розой,</a:t>
            </a:r>
            <a:b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Хоть розой назови ее, хоть нет.</a:t>
            </a:r>
            <a:b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Ромео под любым названьем был бы</a:t>
            </a:r>
            <a:b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 верхом совершенств, какой он есть.</a:t>
            </a:r>
            <a:b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Зовись иначе как-нибудь, Ромео,</a:t>
            </a:r>
            <a:b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всю меня бери тогда взамен</a:t>
            </a: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1200" dirty="0">
              <a:solidFill>
                <a:srgbClr val="FFFF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Чума </a:t>
            </a: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оба ваших </a:t>
            </a: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</a:t>
            </a: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повести печальнее на свете, чем повесть о Ромео и </a:t>
            </a: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Джульетте.</a:t>
            </a:r>
            <a:endParaRPr lang="ru-RU" sz="1200" dirty="0">
              <a:solidFill>
                <a:srgbClr val="FFFF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4625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200" i="1" dirty="0" smtClean="0">
              <a:solidFill>
                <a:srgbClr val="FFFF47"/>
              </a:solidFill>
            </a:endParaRPr>
          </a:p>
          <a:p>
            <a:pPr marL="174625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b="1" i="1" u="sng" dirty="0" smtClean="0">
                <a:solidFill>
                  <a:srgbClr val="FFFF47"/>
                </a:solidFill>
              </a:rPr>
              <a:t>Трагедия  </a:t>
            </a:r>
            <a:r>
              <a:rPr lang="ru-RU" sz="1200" b="1" i="1" u="sng" dirty="0">
                <a:solidFill>
                  <a:srgbClr val="FFFF47"/>
                </a:solidFill>
              </a:rPr>
              <a:t>«Король Лир»</a:t>
            </a:r>
          </a:p>
          <a:p>
            <a:pPr marL="174625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</a:t>
            </a: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обнаруживает, что прячут складки </a:t>
            </a: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коварства.</a:t>
            </a:r>
            <a:endParaRPr lang="ru-RU" sz="1200" dirty="0">
              <a:solidFill>
                <a:srgbClr val="FFFF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4625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Гремит </a:t>
            </a: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лишь то, что пусто </a:t>
            </a: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изнутри</a:t>
            </a:r>
            <a:endParaRPr lang="ru-RU" sz="1200" dirty="0">
              <a:solidFill>
                <a:srgbClr val="FFFF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4625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Оденьте </a:t>
            </a:r>
            <a:r>
              <a:rPr lang="ru-RU" sz="1200" dirty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преступление в золото - и крепкое копьё правосудия переломится, не поранив; оденьте в рубище - его пронзит и соломинка </a:t>
            </a:r>
            <a:r>
              <a:rPr lang="ru-RU" sz="1200" dirty="0" smtClean="0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пигмея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b="1" i="1" u="sng" dirty="0" smtClean="0">
                <a:solidFill>
                  <a:srgbClr val="FFFF47"/>
                </a:solidFill>
              </a:rPr>
              <a:t>«Много шума из ничего»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dirty="0">
                <a:solidFill>
                  <a:srgbClr val="FFFF47"/>
                </a:solidFill>
                <a:effectLst/>
              </a:rPr>
              <a:t>К чему вздыхать, красотки, вам?</a:t>
            </a:r>
            <a:r>
              <a:rPr lang="ru-RU" sz="1200" dirty="0">
                <a:solidFill>
                  <a:srgbClr val="FFFF47"/>
                </a:solidFill>
              </a:rPr>
              <a:t/>
            </a:r>
            <a:br>
              <a:rPr lang="ru-RU" sz="1200" dirty="0">
                <a:solidFill>
                  <a:srgbClr val="FFFF47"/>
                </a:solidFill>
              </a:rPr>
            </a:br>
            <a:r>
              <a:rPr lang="ru-RU" sz="1200" dirty="0" smtClean="0">
                <a:solidFill>
                  <a:srgbClr val="FFFF47"/>
                </a:solidFill>
                <a:effectLst/>
              </a:rPr>
              <a:t>Мужчины</a:t>
            </a:r>
            <a:r>
              <a:rPr lang="ru-RU" sz="1200" dirty="0">
                <a:solidFill>
                  <a:srgbClr val="FFFF47"/>
                </a:solidFill>
                <a:effectLst/>
              </a:rPr>
              <a:t> — род неверный:</a:t>
            </a:r>
            <a:r>
              <a:rPr lang="ru-RU" sz="1200" dirty="0">
                <a:solidFill>
                  <a:srgbClr val="FFFF47"/>
                </a:solidFill>
              </a:rPr>
              <a:t/>
            </a:r>
            <a:br>
              <a:rPr lang="ru-RU" sz="1200" dirty="0">
                <a:solidFill>
                  <a:srgbClr val="FFFF47"/>
                </a:solidFill>
              </a:rPr>
            </a:br>
            <a:r>
              <a:rPr lang="ru-RU" sz="1200" dirty="0">
                <a:solidFill>
                  <a:srgbClr val="FFFF47"/>
                </a:solidFill>
                <a:effectLst/>
              </a:rPr>
              <a:t>Он телом — здесь, душою — там,</a:t>
            </a:r>
            <a:r>
              <a:rPr lang="ru-RU" sz="1200" dirty="0">
                <a:solidFill>
                  <a:srgbClr val="FFFF47"/>
                </a:solidFill>
              </a:rPr>
              <a:t/>
            </a:r>
            <a:br>
              <a:rPr lang="ru-RU" sz="1200" dirty="0">
                <a:solidFill>
                  <a:srgbClr val="FFFF47"/>
                </a:solidFill>
              </a:rPr>
            </a:br>
            <a:r>
              <a:rPr lang="ru-RU" sz="1200" dirty="0">
                <a:solidFill>
                  <a:srgbClr val="FFFF47"/>
                </a:solidFill>
                <a:effectLst/>
              </a:rPr>
              <a:t>Все ветрены </a:t>
            </a:r>
            <a:r>
              <a:rPr lang="ru-RU" sz="1200" dirty="0" smtClean="0">
                <a:solidFill>
                  <a:srgbClr val="FFFF47"/>
                </a:solidFill>
                <a:effectLst/>
              </a:rPr>
              <a:t>безмерно</a:t>
            </a:r>
            <a:endParaRPr lang="ru-RU" sz="1200" b="1" u="sng" dirty="0">
              <a:solidFill>
                <a:srgbClr val="FFFF47"/>
              </a:solidFill>
            </a:endParaRPr>
          </a:p>
        </p:txBody>
      </p:sp>
      <p:sp>
        <p:nvSpPr>
          <p:cNvPr id="19459" name="TextBox 14"/>
          <p:cNvSpPr txBox="1">
            <a:spLocks noChangeArrowheads="1"/>
          </p:cNvSpPr>
          <p:nvPr/>
        </p:nvSpPr>
        <p:spPr bwMode="auto">
          <a:xfrm>
            <a:off x="3073400" y="79375"/>
            <a:ext cx="541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CC"/>
                </a:solidFill>
                <a:latin typeface="Rockwell" pitchFamily="18" charset="0"/>
              </a:rPr>
              <a:t>Образовательный проект кафедры филологии НГТУ</a:t>
            </a:r>
          </a:p>
        </p:txBody>
      </p:sp>
      <p:sp>
        <p:nvSpPr>
          <p:cNvPr id="19460" name="TextBox 15"/>
          <p:cNvSpPr txBox="1">
            <a:spLocks noChangeArrowheads="1"/>
          </p:cNvSpPr>
          <p:nvPr/>
        </p:nvSpPr>
        <p:spPr bwMode="auto">
          <a:xfrm>
            <a:off x="5781675" y="6353175"/>
            <a:ext cx="299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CC"/>
                </a:solidFill>
                <a:latin typeface="Rockwell" pitchFamily="18" charset="0"/>
              </a:rPr>
              <a:t>Литературные юбилеи 2014</a:t>
            </a:r>
          </a:p>
        </p:txBody>
      </p:sp>
      <p:sp>
        <p:nvSpPr>
          <p:cNvPr id="19461" name="TextBox 1"/>
          <p:cNvSpPr txBox="1">
            <a:spLocks noChangeArrowheads="1"/>
          </p:cNvSpPr>
          <p:nvPr/>
        </p:nvSpPr>
        <p:spPr bwMode="auto">
          <a:xfrm>
            <a:off x="0" y="6581775"/>
            <a:ext cx="1533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i="1">
                <a:solidFill>
                  <a:srgbClr val="FFFFCC"/>
                </a:solidFill>
                <a:latin typeface="Rockwell" pitchFamily="18" charset="0"/>
              </a:rPr>
              <a:t>Автор: Машкович Ольга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0"/>
            <a:ext cx="2143061" cy="2727044"/>
          </a:xfrm>
          <a:prstGeom prst="rect">
            <a:avLst/>
          </a:prstGeom>
          <a:effectLst>
            <a:outerShdw dir="5400000" algn="ctr" rotWithShape="0">
              <a:srgbClr val="000000"/>
            </a:outerShdw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0" y="2636838"/>
            <a:ext cx="2268538" cy="223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50" dirty="0">
                <a:latin typeface="+mn-lt"/>
                <a:cs typeface="+mn-cs"/>
              </a:rPr>
              <a:t>Шекспир. </a:t>
            </a:r>
            <a:r>
              <a:rPr lang="ru-RU" sz="850" dirty="0" err="1">
                <a:latin typeface="+mn-lt"/>
                <a:cs typeface="+mn-cs"/>
              </a:rPr>
              <a:t>Неизв.художник</a:t>
            </a:r>
            <a:r>
              <a:rPr lang="ru-RU" sz="850" dirty="0">
                <a:latin typeface="+mn-lt"/>
                <a:cs typeface="+mn-cs"/>
              </a:rPr>
              <a:t>. Около 1610 г. </a:t>
            </a:r>
            <a:endParaRPr lang="ru-RU" sz="85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175</TotalTime>
  <Words>33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Rockwell</vt:lpstr>
      <vt:lpstr>Arial</vt:lpstr>
      <vt:lpstr>Bookman Old Style</vt:lpstr>
      <vt:lpstr>Calibri</vt:lpstr>
      <vt:lpstr>Damask</vt:lpstr>
      <vt:lpstr>Damask</vt:lpstr>
      <vt:lpstr>450 ЛЕТ СО ДНЯ РОЖДЕНИЯ  УИЛЬЯМА ШЕКСПИРА  26 АПРЕЛЯ 1564 – 23 АПРЕЛЯ 1616  АНГЛИЙСКИЙ ПОЭТ И ДРАМАТУРГ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Франсуа Рабле «Гаргантюа и Пантагрюэль»         Сатирический роман  в пяти книгах о двух добрых великанах-обжорах, отце и сыне. Роман высмеивает многие пороки,</dc:title>
  <dc:creator>Виктор</dc:creator>
  <cp:lastModifiedBy>Bukaty</cp:lastModifiedBy>
  <cp:revision>29</cp:revision>
  <dcterms:created xsi:type="dcterms:W3CDTF">2013-04-02T10:56:40Z</dcterms:created>
  <dcterms:modified xsi:type="dcterms:W3CDTF">2014-11-10T04:40:15Z</dcterms:modified>
</cp:coreProperties>
</file>