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736"/>
    <a:srgbClr val="FFAB00"/>
    <a:srgbClr val="FFFFFF"/>
    <a:srgbClr val="C00000"/>
    <a:srgbClr val="FFC000"/>
    <a:srgbClr val="034910"/>
    <a:srgbClr val="A01A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  <a:p>
            <a:pPr algn="ct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«Гражданский </a:t>
            </a:r>
            <a:r>
              <a:rPr lang="ru-RU" sz="16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кодекс Российской Федерации (часть первая</a:t>
            </a:r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)» </a:t>
            </a:r>
            <a:endParaRPr lang="en-US" sz="1600" i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  <a:p>
            <a:pPr algn="ct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от </a:t>
            </a:r>
            <a:r>
              <a:rPr lang="ru-RU" sz="16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30.11.1994 N 51-ФЗ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</a:t>
            </a:r>
            <a:r>
              <a:rPr lang="en-US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1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3937" y="1039565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1200" dirty="0" smtClean="0">
                <a:latin typeface="Franklin Gothic Demi Cond" panose="020B0706030402020204" pitchFamily="34" charset="0"/>
              </a:rPr>
              <a:t>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31223" y="178772"/>
            <a:ext cx="853293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 smtClean="0">
                <a:ln w="0"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Чем отличается признание гражданина недееспособным от ограничения дееспособности вследствие психического расстройства? </a:t>
            </a:r>
            <a:endParaRPr lang="ru-RU" sz="2100" dirty="0">
              <a:ln w="0"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55428" y="1297268"/>
            <a:ext cx="3710352" cy="764931"/>
          </a:xfrm>
          <a:prstGeom prst="rect">
            <a:avLst/>
          </a:prstGeom>
          <a:solidFill>
            <a:schemeClr val="bg2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Недееспособность</a:t>
            </a:r>
          </a:p>
          <a:p>
            <a:pPr algn="ctr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29 ГК РФ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27379" y="1291241"/>
            <a:ext cx="3710352" cy="764931"/>
          </a:xfrm>
          <a:prstGeom prst="rect">
            <a:avLst/>
          </a:prstGeom>
          <a:solidFill>
            <a:schemeClr val="bg2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Частичная недееспособность </a:t>
            </a:r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вследствие психического расстройства</a:t>
            </a:r>
            <a:endParaRPr lang="ru-RU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30 ГК Р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5428" y="2282597"/>
            <a:ext cx="3710352" cy="413270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1</a:t>
            </a:r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.    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Гражданин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который вследствие психического расстройства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может понимать значения своих действий или руководить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ими. Над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ним устанавливается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ОПЕКА.</a:t>
            </a:r>
            <a:endParaRPr lang="ru-RU" sz="1400" dirty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Wingdings" pitchFamily="2" charset="2"/>
              <a:buChar char="ü"/>
            </a:pPr>
            <a:r>
              <a:rPr lang="ru-RU" sz="1400" b="1" dirty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имени гражданина, признанного недееспособным, сделки совершает его опекун, учитывая мнение такого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гражданина.</a:t>
            </a:r>
            <a:endParaRPr lang="ru-RU" sz="1400" dirty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Wingdings" pitchFamily="2" charset="2"/>
              <a:buChar char="ü"/>
            </a:pPr>
            <a:r>
              <a:rPr lang="ru-RU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ru-RU" sz="1400" b="1" dirty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развитии способности гражданина, который был признан недееспособным, понимать значение своих действий или руководить ими лишь при помощи других лиц суд признает такого гражданина ограниченно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дееспособным.</a:t>
            </a:r>
            <a:endParaRPr lang="ru-RU" sz="1400" dirty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27379" y="2282597"/>
            <a:ext cx="3710351" cy="413270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1</a:t>
            </a:r>
            <a:r>
              <a:rPr lang="ru-RU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Гражданин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который вследствие пристрастия к азартным играм, злоупотребления спиртными напитками или наркотическими средствами ставит свою семью в тяжелое материальное положение,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МОЖЕТ БЫТЬ ограничен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судом в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дееспособности.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 ним устанавливается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ПОПЕЧИТЕЛЬСТВО.</a:t>
            </a:r>
          </a:p>
          <a:p>
            <a:pPr>
              <a:buFont typeface="Wingdings" pitchFamily="2" charset="2"/>
              <a:buChar char="ü"/>
            </a:pPr>
            <a:r>
              <a:rPr lang="ru-RU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Такой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гражданин совершает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сделки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(кроме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распоряжения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своими заработком, стипендией и иными доходами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совершения мелких бытовых сделок),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 письменного согласия попечителя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1400" b="1" dirty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 </a:t>
            </a:r>
            <a:r>
              <a:rPr lang="en-US" sz="1400" b="1" dirty="0" smtClean="0">
                <a:ln w="0"/>
                <a:solidFill>
                  <a:schemeClr val="accent6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Гражданин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самостоятельно несет имущественную ответственность по сделкам, совершенным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им. </a:t>
            </a:r>
            <a:r>
              <a:rPr lang="ru-RU" sz="1400" dirty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причиненный им вред такой гражданин несет ответственность в соответствии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 ГК РФ.</a:t>
            </a:r>
            <a:endParaRPr lang="ru-RU" sz="1400" dirty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9736454" y="1942956"/>
            <a:ext cx="133115" cy="3700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user\Desktop\ist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трелка вправо 21"/>
          <p:cNvSpPr/>
          <p:nvPr/>
        </p:nvSpPr>
        <p:spPr>
          <a:xfrm rot="5400000">
            <a:off x="5485666" y="1954679"/>
            <a:ext cx="133115" cy="370099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9643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955</TotalTime>
  <Words>218</Words>
  <Application>Microsoft Office PowerPoint</Application>
  <PresentationFormat>Произвольный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88</cp:revision>
  <cp:lastPrinted>2020-09-22T14:47:33Z</cp:lastPrinted>
  <dcterms:created xsi:type="dcterms:W3CDTF">2020-09-17T13:25:12Z</dcterms:created>
  <dcterms:modified xsi:type="dcterms:W3CDTF">2020-11-07T02:45:11Z</dcterms:modified>
</cp:coreProperties>
</file>