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2" r:id="rId2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4736"/>
    <a:srgbClr val="FFAB00"/>
    <a:srgbClr val="FFFFFF"/>
    <a:srgbClr val="C00000"/>
    <a:srgbClr val="FFC000"/>
    <a:srgbClr val="034910"/>
    <a:srgbClr val="A01A3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6" autoAdjust="0"/>
    <p:restoredTop sz="94660"/>
  </p:normalViewPr>
  <p:slideViewPr>
    <p:cSldViewPr snapToGrid="0">
      <p:cViewPr varScale="1">
        <p:scale>
          <a:sx n="68" d="100"/>
          <a:sy n="68" d="100"/>
        </p:scale>
        <p:origin x="-80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D547D-9CC1-40C1-8E43-7A1F74A742CF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4BF8F-8FF2-463E-9E7A-5285BFE975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100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8998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0122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5593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502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9411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853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6005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2887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8254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1512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189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357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31223" cy="6858000"/>
          </a:xfrm>
          <a:prstGeom prst="rect">
            <a:avLst/>
          </a:prstGeom>
          <a:solidFill>
            <a:srgbClr val="FFAB00"/>
          </a:solidFill>
          <a:ln>
            <a:solidFill>
              <a:srgbClr val="FFA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 Cond" panose="020B0706030402020204" pitchFamily="34" charset="0"/>
            </a:endParaRPr>
          </a:p>
          <a:p>
            <a:pPr algn="ctr"/>
            <a:r>
              <a:rPr lang="ru-RU" sz="16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 Cond" panose="020B0706030402020204" pitchFamily="34" charset="0"/>
              </a:rPr>
              <a:t>«Гражданский </a:t>
            </a:r>
            <a:r>
              <a:rPr lang="ru-RU" sz="16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 Cond" panose="020B0706030402020204" pitchFamily="34" charset="0"/>
              </a:rPr>
              <a:t>кодекс Российской Федерации (часть первая</a:t>
            </a:r>
            <a:r>
              <a:rPr lang="ru-RU" sz="16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 Cond" panose="020B0706030402020204" pitchFamily="34" charset="0"/>
              </a:rPr>
              <a:t>)» </a:t>
            </a:r>
            <a:endParaRPr lang="en-US" sz="1600" i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 Cond" panose="020B0706030402020204" pitchFamily="34" charset="0"/>
            </a:endParaRPr>
          </a:p>
          <a:p>
            <a:pPr algn="ctr"/>
            <a:r>
              <a:rPr lang="ru-RU" sz="16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 Cond" panose="020B0706030402020204" pitchFamily="34" charset="0"/>
              </a:rPr>
              <a:t>от </a:t>
            </a:r>
            <a:r>
              <a:rPr lang="ru-RU" sz="16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 Cond" panose="020B0706030402020204" pitchFamily="34" charset="0"/>
              </a:rPr>
              <a:t>30.11.1994 N 51-ФЗ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7991" y="-177177"/>
            <a:ext cx="28418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n>
                  <a:solidFill>
                    <a:srgbClr val="0F4736"/>
                  </a:solidFill>
                </a:ln>
                <a:solidFill>
                  <a:srgbClr val="0F47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№</a:t>
            </a:r>
            <a:r>
              <a:rPr lang="en-US" sz="8000" dirty="0" smtClean="0">
                <a:ln>
                  <a:solidFill>
                    <a:srgbClr val="0F4736"/>
                  </a:solidFill>
                </a:ln>
                <a:solidFill>
                  <a:srgbClr val="0F47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1</a:t>
            </a:r>
            <a:endParaRPr lang="ru-RU" sz="8000" dirty="0">
              <a:ln>
                <a:solidFill>
                  <a:srgbClr val="0F4736"/>
                </a:solidFill>
              </a:ln>
              <a:solidFill>
                <a:srgbClr val="0F47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" y="857359"/>
            <a:ext cx="2662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Вопрос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83937" y="1039565"/>
            <a:ext cx="3622431" cy="74931"/>
          </a:xfrm>
          <a:prstGeom prst="roundRect">
            <a:avLst/>
          </a:prstGeom>
          <a:solidFill>
            <a:srgbClr val="0F4736"/>
          </a:solidFill>
          <a:ln>
            <a:solidFill>
              <a:srgbClr val="0F4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6476845"/>
            <a:ext cx="12192000" cy="381156"/>
          </a:xfrm>
          <a:prstGeom prst="rect">
            <a:avLst/>
          </a:prstGeom>
          <a:solidFill>
            <a:srgbClr val="0F4736"/>
          </a:solidFill>
          <a:ln>
            <a:solidFill>
              <a:srgbClr val="0F4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latin typeface="Franklin Gothic Demi Cond" panose="020B07060304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1200" dirty="0" smtClean="0">
                <a:latin typeface="Franklin Gothic Demi Cond" panose="020B0706030402020204" pitchFamily="34" charset="0"/>
              </a:rPr>
              <a:t> </a:t>
            </a:r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Технологии</a:t>
            </a:r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, </a:t>
            </a:r>
          </a:p>
          <a:p>
            <a:pPr algn="just"/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которые работают.</a:t>
            </a:r>
            <a:endParaRPr lang="ru-RU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31223" y="178772"/>
            <a:ext cx="853293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dirty="0" smtClean="0">
                <a:ln w="0"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Чем отличается признание гражданина недееспособным от ограничения дееспособности вследствие психического расстройства? </a:t>
            </a:r>
            <a:endParaRPr lang="ru-RU" sz="2100" dirty="0">
              <a:ln w="0"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55428" y="1297268"/>
            <a:ext cx="3710352" cy="764931"/>
          </a:xfrm>
          <a:prstGeom prst="rect">
            <a:avLst/>
          </a:prstGeom>
          <a:solidFill>
            <a:schemeClr val="bg2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Недееспособность</a:t>
            </a:r>
          </a:p>
          <a:p>
            <a:pPr algn="ctr"/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29 ГК РФ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027379" y="1291241"/>
            <a:ext cx="3710352" cy="764931"/>
          </a:xfrm>
          <a:prstGeom prst="rect">
            <a:avLst/>
          </a:prstGeom>
          <a:solidFill>
            <a:schemeClr val="bg2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Частичная недееспособность 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вследствие психического расстройства</a:t>
            </a:r>
            <a:endParaRPr lang="ru-RU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30 ГК Р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5428" y="2282597"/>
            <a:ext cx="3710352" cy="4132702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en-US" sz="14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Franklin Gothic Demi Cond" panose="020B0706030402020204" pitchFamily="34" charset="0"/>
              </a:rPr>
              <a:t>1</a:t>
            </a:r>
            <a:r>
              <a:rPr lang="en-US" sz="1400" dirty="0" smtClean="0">
                <a:ln w="0"/>
                <a:solidFill>
                  <a:schemeClr val="accent6">
                    <a:lumMod val="50000"/>
                  </a:schemeClr>
                </a:solidFill>
                <a:latin typeface="Franklin Gothic Demi Cond" panose="020B0706030402020204" pitchFamily="34" charset="0"/>
              </a:rPr>
              <a:t>.      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Гражданин</a:t>
            </a:r>
            <a:r>
              <a:rPr lang="ru-RU" sz="1400" dirty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который вследствие психического расстройства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 </a:t>
            </a:r>
            <a:r>
              <a:rPr lang="ru-RU" sz="1400" dirty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может понимать значения своих действий или руководить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ими. Над </a:t>
            </a:r>
            <a:r>
              <a:rPr lang="ru-RU" sz="1400" dirty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ним устанавливается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ОПЕКА.</a:t>
            </a:r>
            <a:endParaRPr lang="ru-RU" sz="1400" dirty="0">
              <a:ln w="0"/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ü"/>
            </a:pPr>
            <a:r>
              <a:rPr lang="ru-RU" sz="1400" b="1" dirty="0">
                <a:ln w="0"/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</a:t>
            </a:r>
            <a:r>
              <a:rPr lang="en-US" sz="14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 </a:t>
            </a:r>
            <a:r>
              <a:rPr lang="ru-RU" sz="1400" dirty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имени гражданина, признанного недееспособным, сделки совершает его опекун, учитывая мнение такого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гражданина.</a:t>
            </a:r>
            <a:endParaRPr lang="ru-RU" sz="1400" dirty="0">
              <a:ln w="0"/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ü"/>
            </a:pPr>
            <a:r>
              <a:rPr lang="ru-RU" sz="14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</a:t>
            </a:r>
            <a:r>
              <a:rPr lang="ru-RU" sz="1400" b="1" dirty="0">
                <a:ln w="0"/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sz="14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 </a:t>
            </a:r>
            <a:r>
              <a:rPr lang="ru-RU" sz="1400" dirty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развитии способности гражданина, который был признан недееспособным, понимать значение своих действий или руководить ими лишь при помощи других лиц суд признает такого гражданина ограниченно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дееспособным.</a:t>
            </a:r>
            <a:endParaRPr lang="ru-RU" sz="1400" dirty="0">
              <a:ln w="0"/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027379" y="2282597"/>
            <a:ext cx="3710351" cy="4132702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ru-RU" sz="14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Franklin Gothic Demi Cond" panose="020B0706030402020204" pitchFamily="34" charset="0"/>
              </a:rPr>
              <a:t>1</a:t>
            </a:r>
            <a:r>
              <a:rPr lang="ru-RU" sz="14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sz="14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Гражданин</a:t>
            </a:r>
            <a:r>
              <a:rPr lang="ru-RU" sz="1400" dirty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который вследствие пристрастия к азартным играм, злоупотребления спиртными напитками или наркотическими средствами ставит свою семью в тяжелое материальное положение,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МОЖЕТ БЫТЬ ограничен </a:t>
            </a:r>
            <a:r>
              <a:rPr lang="ru-RU" sz="1400" dirty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судом в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дееспособности. </a:t>
            </a:r>
            <a:r>
              <a:rPr lang="ru-RU" sz="1400" dirty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Над ним устанавливается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ПОПЕЧИТЕЛЬСТВО.</a:t>
            </a:r>
          </a:p>
          <a:p>
            <a:pPr>
              <a:buFont typeface="Wingdings" pitchFamily="2" charset="2"/>
              <a:buChar char="ü"/>
            </a:pPr>
            <a:r>
              <a:rPr lang="ru-RU" sz="14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</a:t>
            </a:r>
            <a:r>
              <a:rPr lang="en-US" sz="14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Такой </a:t>
            </a:r>
            <a:r>
              <a:rPr lang="ru-RU" sz="1400" dirty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гражданин совершает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сделки</a:t>
            </a:r>
            <a:r>
              <a:rPr lang="ru-RU" sz="1400" dirty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(кроме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распоряжения </a:t>
            </a:r>
            <a:r>
              <a:rPr lang="ru-RU" sz="1400" dirty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своими заработком, стипендией и иными доходами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 совершения мелких бытовых сделок), </a:t>
            </a:r>
            <a:r>
              <a:rPr lang="ru-RU" sz="1400" dirty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 письменного согласия попечителя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sz="1400" b="1" dirty="0">
                <a:ln w="0"/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</a:t>
            </a:r>
            <a:r>
              <a:rPr lang="en-US" sz="14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Гражданин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ru-RU" sz="1400" dirty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самостоятельно несет имущественную ответственность по сделкам, совершенным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им. </a:t>
            </a:r>
            <a:r>
              <a:rPr lang="ru-RU" sz="1400" dirty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 причиненный им вред такой гражданин несет ответственность в соответствии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 ГК РФ.</a:t>
            </a:r>
            <a:endParaRPr lang="ru-RU" sz="1400" dirty="0">
              <a:ln w="0"/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Стрелка вправо 17"/>
          <p:cNvSpPr/>
          <p:nvPr/>
        </p:nvSpPr>
        <p:spPr>
          <a:xfrm rot="5400000">
            <a:off x="9736454" y="1942956"/>
            <a:ext cx="133115" cy="370099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 descr="C:\Users\user\Desktop\ist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70" y="6500834"/>
            <a:ext cx="861645" cy="34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трелка вправо 21"/>
          <p:cNvSpPr/>
          <p:nvPr/>
        </p:nvSpPr>
        <p:spPr>
          <a:xfrm rot="5400000">
            <a:off x="5485666" y="1954679"/>
            <a:ext cx="133115" cy="370099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96434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</TotalTime>
  <Words>218</Words>
  <Application>Microsoft Office PowerPoint</Application>
  <PresentationFormat>Произвольный</PresentationFormat>
  <Paragraphs>18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Kris</dc:creator>
  <cp:lastModifiedBy>user</cp:lastModifiedBy>
  <cp:revision>88</cp:revision>
  <cp:lastPrinted>2020-09-22T14:47:33Z</cp:lastPrinted>
  <dcterms:created xsi:type="dcterms:W3CDTF">2020-09-17T13:25:12Z</dcterms:created>
  <dcterms:modified xsi:type="dcterms:W3CDTF">2020-11-07T02:45:11Z</dcterms:modified>
</cp:coreProperties>
</file>