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736"/>
    <a:srgbClr val="FFAB00"/>
    <a:srgbClr val="FFFFFF"/>
    <a:srgbClr val="C00000"/>
    <a:srgbClr val="FFC000"/>
    <a:srgbClr val="034910"/>
    <a:srgbClr val="A01A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6" autoAdjust="0"/>
    <p:restoredTop sz="94660"/>
  </p:normalViewPr>
  <p:slideViewPr>
    <p:cSldViewPr snapToGrid="0">
      <p:cViewPr>
        <p:scale>
          <a:sx n="80" d="100"/>
          <a:sy n="80" d="100"/>
        </p:scale>
        <p:origin x="-324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D547D-9CC1-40C1-8E43-7A1F74A742CF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4BF8F-8FF2-463E-9E7A-5285BFE975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100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4BF8F-8FF2-463E-9E7A-5285BFE975D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2273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899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0122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5593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02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941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853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6005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2887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25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151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189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D510D-0C63-4ECC-B0DF-B53675AE7471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BDEB0-6096-4137-AA31-BC6BB5906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357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31223" cy="6858000"/>
          </a:xfrm>
          <a:prstGeom prst="rect">
            <a:avLst/>
          </a:prstGeom>
          <a:solidFill>
            <a:srgbClr val="FFAB00"/>
          </a:solidFill>
          <a:ln>
            <a:solidFill>
              <a:srgbClr val="FFA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991" y="-177177"/>
            <a:ext cx="2841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>
                  <a:solidFill>
                    <a:srgbClr val="0F4736"/>
                  </a:solidFill>
                </a:ln>
                <a:solidFill>
                  <a:srgbClr val="0F47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№2</a:t>
            </a:r>
            <a:endParaRPr lang="ru-RU" sz="8000" dirty="0">
              <a:ln>
                <a:solidFill>
                  <a:srgbClr val="0F4736"/>
                </a:solidFill>
              </a:ln>
              <a:solidFill>
                <a:srgbClr val="0F473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857359"/>
            <a:ext cx="2662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Вопрос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83937" y="1039565"/>
            <a:ext cx="3622431" cy="74931"/>
          </a:xfrm>
          <a:prstGeom prst="round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476845"/>
            <a:ext cx="12192000" cy="381156"/>
          </a:xfrm>
          <a:prstGeom prst="rect">
            <a:avLst/>
          </a:prstGeom>
          <a:solidFill>
            <a:srgbClr val="0F4736"/>
          </a:solidFill>
          <a:ln>
            <a:solidFill>
              <a:srgbClr val="0F4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Технологии, </a:t>
            </a:r>
          </a:p>
          <a:p>
            <a:pPr algn="just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anose="020B07060304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которые работают.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31222" y="178772"/>
            <a:ext cx="85607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rgbClr val="0F473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Кто может определить ограничение в дееспособности? </a:t>
            </a:r>
            <a:endParaRPr lang="ru-RU" sz="2400" dirty="0">
              <a:ln w="0"/>
              <a:solidFill>
                <a:srgbClr val="0F473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1" y="2003621"/>
            <a:ext cx="2846078" cy="303581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202723" y="1269583"/>
            <a:ext cx="3474926" cy="566111"/>
          </a:xfrm>
          <a:prstGeom prst="rect">
            <a:avLst/>
          </a:prstGeom>
          <a:solidFill>
            <a:srgbClr val="FFAB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0"/>
                <a:solidFill>
                  <a:schemeClr val="tx1"/>
                </a:solidFill>
                <a:latin typeface="Franklin Gothic Demi Cond" panose="020B0706030402020204" pitchFamily="34" charset="0"/>
              </a:rPr>
              <a:t>Недееспособность</a:t>
            </a:r>
            <a:endParaRPr lang="ru-RU" sz="1600" dirty="0">
              <a:ln w="0"/>
              <a:solidFill>
                <a:schemeClr val="tx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163423" y="1269583"/>
            <a:ext cx="3474926" cy="566111"/>
          </a:xfrm>
          <a:prstGeom prst="rect">
            <a:avLst/>
          </a:prstGeom>
          <a:solidFill>
            <a:srgbClr val="FFAB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 w="0"/>
                <a:solidFill>
                  <a:schemeClr val="tx1"/>
                </a:solidFill>
                <a:latin typeface="Franklin Gothic Demi Cond" panose="020B0706030402020204" pitchFamily="34" charset="0"/>
              </a:rPr>
              <a:t>Ограниченная дееспособность</a:t>
            </a:r>
            <a:endParaRPr lang="ru-RU" sz="1600" dirty="0">
              <a:ln w="0"/>
              <a:solidFill>
                <a:schemeClr val="tx1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" name="Левая фигурная скобка 2"/>
          <p:cNvSpPr/>
          <p:nvPr/>
        </p:nvSpPr>
        <p:spPr>
          <a:xfrm rot="16200000">
            <a:off x="7613904" y="866342"/>
            <a:ext cx="470389" cy="2409093"/>
          </a:xfrm>
          <a:prstGeom prst="leftBrace">
            <a:avLst>
              <a:gd name="adj1" fmla="val 106949"/>
              <a:gd name="adj2" fmla="val 50365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36450" y="2390222"/>
            <a:ext cx="35440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>
                <a:latin typeface="Franklin Gothic Demi Cond" panose="020B0706030402020204" pitchFamily="34" charset="0"/>
              </a:rPr>
              <a:t>В обоих случаях это решение выносит </a:t>
            </a:r>
            <a:r>
              <a:rPr lang="ru-RU" sz="1600" dirty="0" smtClean="0">
                <a:latin typeface="Franklin Gothic Demi Cond" panose="020B0706030402020204" pitchFamily="34" charset="0"/>
              </a:rPr>
              <a:t>суд</a:t>
            </a:r>
            <a:endParaRPr lang="ru-RU" sz="1600" dirty="0">
              <a:latin typeface="Franklin Gothic Demi Cond" panose="020B07060304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65160" y="2778001"/>
            <a:ext cx="8265060" cy="133070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FFAB00"/>
                </a:solidFill>
                <a:latin typeface="Franklin Gothic Demi Cond" panose="020B0706030402020204" pitchFamily="34" charset="0"/>
              </a:rPr>
              <a:t>по месту жительства </a:t>
            </a:r>
            <a:r>
              <a:rPr lang="ru-RU" sz="1600" dirty="0" smtClean="0">
                <a:solidFill>
                  <a:srgbClr val="FFAB00"/>
                </a:solidFill>
                <a:latin typeface="Franklin Gothic Demi Cond" panose="020B0706030402020204" pitchFamily="34" charset="0"/>
              </a:rPr>
              <a:t>ответчика - 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сковое </a:t>
            </a:r>
            <a:r>
              <a:rPr lang="ru-RU" sz="16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заявление 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необходимо </a:t>
            </a:r>
            <a:r>
              <a:rPr lang="ru-RU" sz="16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подавать в районный суд общей 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юрисдикции 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sz="1600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285750" indent="-285750"/>
            <a:r>
              <a:rPr lang="ru-RU" sz="1600" dirty="0" smtClean="0">
                <a:latin typeface="Franklin Gothic Demi Cond" panose="020B0706030402020204" pitchFamily="34" charset="0"/>
              </a:rPr>
              <a:t> </a:t>
            </a:r>
            <a:r>
              <a:rPr lang="ru-RU" sz="1600" dirty="0" smtClean="0">
                <a:latin typeface="Franklin Gothic Demi Cond" panose="020B0706030402020204" pitchFamily="34" charset="0"/>
              </a:rPr>
              <a:t> </a:t>
            </a:r>
            <a:endParaRPr lang="ru-RU" sz="1600" dirty="0" smtClean="0">
              <a:latin typeface="Franklin Gothic Demi Cond" panose="020B07060304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FFAB00"/>
                </a:solidFill>
                <a:latin typeface="Franklin Gothic Demi Cond" panose="020B0706030402020204" pitchFamily="34" charset="0"/>
              </a:rPr>
              <a:t>по месту нахождения </a:t>
            </a:r>
            <a:r>
              <a:rPr lang="ru-RU" sz="1600" dirty="0" smtClean="0">
                <a:solidFill>
                  <a:srgbClr val="FFAB00"/>
                </a:solidFill>
                <a:latin typeface="Franklin Gothic Demi Cond" panose="020B0706030402020204" pitchFamily="34" charset="0"/>
              </a:rPr>
              <a:t>организации - </a:t>
            </a:r>
            <a:r>
              <a:rPr lang="ru-RU" sz="1600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если ответчик </a:t>
            </a:r>
            <a:r>
              <a:rPr lang="ru-RU" sz="16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находится в медицинском или другом учреждении для страдающих психическими расстройствами 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65160" y="4286857"/>
            <a:ext cx="8265060" cy="175204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ln w="0"/>
                <a:solidFill>
                  <a:schemeClr val="tx1"/>
                </a:solidFill>
                <a:latin typeface="Franklin Gothic Demi Cond" panose="020B0706030402020204" pitchFamily="34" charset="0"/>
              </a:rPr>
              <a:t> 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ходе подготовки к рассмотрению дела суд должен назначить проведение   </a:t>
            </a:r>
            <a:r>
              <a:rPr lang="ru-RU" sz="1400" dirty="0" err="1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судебнопсихиатрической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экспертизы</a:t>
            </a:r>
          </a:p>
          <a:p>
            <a:endParaRPr lang="ru-RU" sz="1400" dirty="0" smtClean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pitchFamily="34" charset="0"/>
              <a:buChar char="•"/>
            </a:pPr>
            <a:endParaRPr lang="ru-RU" sz="1400" dirty="0" smtClean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pitchFamily="34" charset="0"/>
              <a:buChar char="•"/>
            </a:pPr>
            <a:endParaRPr lang="ru-RU" sz="1400" dirty="0" smtClean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400" dirty="0" smtClean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Если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ответчик не желает проходить ее добровольно, суд может назначить на судебном заседании с участием прокурора и психиатра прохождение экспертизы в принудительном </a:t>
            </a:r>
            <a:r>
              <a:rPr lang="ru-RU" sz="1400" dirty="0" smtClean="0">
                <a:ln w="0"/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порядке</a:t>
            </a:r>
            <a:endParaRPr lang="ru-RU" sz="1400" dirty="0" smtClean="0">
              <a:ln w="0"/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7" name="Picture 2" descr="C:\Users\user\Desktop\ist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770" y="6500834"/>
            <a:ext cx="861645" cy="34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396556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972</TotalTime>
  <Words>98</Words>
  <Application>Microsoft Office PowerPoint</Application>
  <PresentationFormat>Произвольный</PresentationFormat>
  <Paragraphs>18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Kris</dc:creator>
  <cp:lastModifiedBy>user</cp:lastModifiedBy>
  <cp:revision>90</cp:revision>
  <cp:lastPrinted>2020-09-22T14:47:33Z</cp:lastPrinted>
  <dcterms:created xsi:type="dcterms:W3CDTF">2020-09-17T13:25:12Z</dcterms:created>
  <dcterms:modified xsi:type="dcterms:W3CDTF">2020-11-07T03:26:41Z</dcterms:modified>
</cp:coreProperties>
</file>