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76" r:id="rId2"/>
  </p:sldIdLst>
  <p:sldSz cx="12192000" cy="6858000"/>
  <p:notesSz cx="6888163" cy="100203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F4736"/>
    <a:srgbClr val="FFAB00"/>
    <a:srgbClr val="FFFFFF"/>
    <a:srgbClr val="C00000"/>
    <a:srgbClr val="FFC000"/>
    <a:srgbClr val="034910"/>
    <a:srgbClr val="A01A35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466" autoAdjust="0"/>
    <p:restoredTop sz="94660"/>
  </p:normalViewPr>
  <p:slideViewPr>
    <p:cSldViewPr snapToGrid="0">
      <p:cViewPr varScale="1">
        <p:scale>
          <a:sx n="69" d="100"/>
          <a:sy n="69" d="100"/>
        </p:scale>
        <p:origin x="-762" y="-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4500" cy="5016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902075" y="0"/>
            <a:ext cx="2984500" cy="5016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54D547D-9CC1-40C1-8E43-7A1F74A742CF}" type="datetimeFigureOut">
              <a:rPr lang="ru-RU" smtClean="0"/>
              <a:pPr/>
              <a:t>09.11.2020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39738" y="1252538"/>
            <a:ext cx="6008687" cy="33813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8975" y="4822825"/>
            <a:ext cx="5510213" cy="39449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518650"/>
            <a:ext cx="2984500" cy="5016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902075" y="9518650"/>
            <a:ext cx="2984500" cy="5016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3E4BF8F-8FF2-463E-9E7A-5285BFE975D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731005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6" indent="0" algn="ctr">
              <a:buNone/>
              <a:defRPr sz="2000"/>
            </a:lvl2pPr>
            <a:lvl3pPr marL="914411" indent="0" algn="ctr">
              <a:buNone/>
              <a:defRPr sz="1800"/>
            </a:lvl3pPr>
            <a:lvl4pPr marL="1371617" indent="0" algn="ctr">
              <a:buNone/>
              <a:defRPr sz="1600"/>
            </a:lvl4pPr>
            <a:lvl5pPr marL="1828823" indent="0" algn="ctr">
              <a:buNone/>
              <a:defRPr sz="1600"/>
            </a:lvl5pPr>
            <a:lvl6pPr marL="2286029" indent="0" algn="ctr">
              <a:buNone/>
              <a:defRPr sz="1600"/>
            </a:lvl6pPr>
            <a:lvl7pPr marL="2743234" indent="0" algn="ctr">
              <a:buNone/>
              <a:defRPr sz="1600"/>
            </a:lvl7pPr>
            <a:lvl8pPr marL="3200440" indent="0" algn="ctr">
              <a:buNone/>
              <a:defRPr sz="1600"/>
            </a:lvl8pPr>
            <a:lvl9pPr marL="3657646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2D510D-0C63-4ECC-B0DF-B53675AE7471}" type="datetimeFigureOut">
              <a:rPr lang="ru-RU" smtClean="0"/>
              <a:pPr/>
              <a:t>09.11.2020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EBDEB0-6096-4137-AA31-BC6BB59065D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6489983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2D510D-0C63-4ECC-B0DF-B53675AE7471}" type="datetimeFigureOut">
              <a:rPr lang="ru-RU" smtClean="0"/>
              <a:pPr/>
              <a:t>09.11.2020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EBDEB0-6096-4137-AA31-BC6BB59065D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9701221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899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199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2D510D-0C63-4ECC-B0DF-B53675AE7471}" type="datetimeFigureOut">
              <a:rPr lang="ru-RU" smtClean="0"/>
              <a:pPr/>
              <a:t>09.11.2020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EBDEB0-6096-4137-AA31-BC6BB59065D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4155938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2D510D-0C63-4ECC-B0DF-B53675AE7471}" type="datetimeFigureOut">
              <a:rPr lang="ru-RU" smtClean="0"/>
              <a:pPr/>
              <a:t>09.11.2020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EBDEB0-6096-4137-AA31-BC6BB59065D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5650292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2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2" y="4589464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6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11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1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2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2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3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4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4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2D510D-0C63-4ECC-B0DF-B53675AE7471}" type="datetimeFigureOut">
              <a:rPr lang="ru-RU" smtClean="0"/>
              <a:pPr/>
              <a:t>09.11.2020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EBDEB0-6096-4137-AA31-BC6BB59065D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9294113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1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1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2D510D-0C63-4ECC-B0DF-B53675AE7471}" type="datetimeFigureOut">
              <a:rPr lang="ru-RU" smtClean="0"/>
              <a:pPr/>
              <a:t>09.11.2020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EBDEB0-6096-4137-AA31-BC6BB59065D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7485337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9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6" indent="0">
              <a:buNone/>
              <a:defRPr sz="2000" b="1"/>
            </a:lvl2pPr>
            <a:lvl3pPr marL="914411" indent="0">
              <a:buNone/>
              <a:defRPr sz="1800" b="1"/>
            </a:lvl3pPr>
            <a:lvl4pPr marL="1371617" indent="0">
              <a:buNone/>
              <a:defRPr sz="1600" b="1"/>
            </a:lvl4pPr>
            <a:lvl5pPr marL="1828823" indent="0">
              <a:buNone/>
              <a:defRPr sz="1600" b="1"/>
            </a:lvl5pPr>
            <a:lvl6pPr marL="2286029" indent="0">
              <a:buNone/>
              <a:defRPr sz="1600" b="1"/>
            </a:lvl6pPr>
            <a:lvl7pPr marL="2743234" indent="0">
              <a:buNone/>
              <a:defRPr sz="1600" b="1"/>
            </a:lvl7pPr>
            <a:lvl8pPr marL="3200440" indent="0">
              <a:buNone/>
              <a:defRPr sz="1600" b="1"/>
            </a:lvl8pPr>
            <a:lvl9pPr marL="3657646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9" y="2505076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2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6" indent="0">
              <a:buNone/>
              <a:defRPr sz="2000" b="1"/>
            </a:lvl2pPr>
            <a:lvl3pPr marL="914411" indent="0">
              <a:buNone/>
              <a:defRPr sz="1800" b="1"/>
            </a:lvl3pPr>
            <a:lvl4pPr marL="1371617" indent="0">
              <a:buNone/>
              <a:defRPr sz="1600" b="1"/>
            </a:lvl4pPr>
            <a:lvl5pPr marL="1828823" indent="0">
              <a:buNone/>
              <a:defRPr sz="1600" b="1"/>
            </a:lvl5pPr>
            <a:lvl6pPr marL="2286029" indent="0">
              <a:buNone/>
              <a:defRPr sz="1600" b="1"/>
            </a:lvl6pPr>
            <a:lvl7pPr marL="2743234" indent="0">
              <a:buNone/>
              <a:defRPr sz="1600" b="1"/>
            </a:lvl7pPr>
            <a:lvl8pPr marL="3200440" indent="0">
              <a:buNone/>
              <a:defRPr sz="1600" b="1"/>
            </a:lvl8pPr>
            <a:lvl9pPr marL="3657646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2" y="2505076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2D510D-0C63-4ECC-B0DF-B53675AE7471}" type="datetimeFigureOut">
              <a:rPr lang="ru-RU" smtClean="0"/>
              <a:pPr/>
              <a:t>09.11.2020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EBDEB0-6096-4137-AA31-BC6BB59065D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7760056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2D510D-0C63-4ECC-B0DF-B53675AE7471}" type="datetimeFigureOut">
              <a:rPr lang="ru-RU" smtClean="0"/>
              <a:pPr/>
              <a:t>09.11.2020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EBDEB0-6096-4137-AA31-BC6BB59065D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0528878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2D510D-0C63-4ECC-B0DF-B53675AE7471}" type="datetimeFigureOut">
              <a:rPr lang="ru-RU" smtClean="0"/>
              <a:pPr/>
              <a:t>09.11.2020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EBDEB0-6096-4137-AA31-BC6BB59065D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7282547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90" y="457200"/>
            <a:ext cx="3932236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1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90" y="2057400"/>
            <a:ext cx="3932236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6" indent="0">
              <a:buNone/>
              <a:defRPr sz="1400"/>
            </a:lvl2pPr>
            <a:lvl3pPr marL="914411" indent="0">
              <a:buNone/>
              <a:defRPr sz="1200"/>
            </a:lvl3pPr>
            <a:lvl4pPr marL="1371617" indent="0">
              <a:buNone/>
              <a:defRPr sz="1000"/>
            </a:lvl4pPr>
            <a:lvl5pPr marL="1828823" indent="0">
              <a:buNone/>
              <a:defRPr sz="1000"/>
            </a:lvl5pPr>
            <a:lvl6pPr marL="2286029" indent="0">
              <a:buNone/>
              <a:defRPr sz="1000"/>
            </a:lvl6pPr>
            <a:lvl7pPr marL="2743234" indent="0">
              <a:buNone/>
              <a:defRPr sz="1000"/>
            </a:lvl7pPr>
            <a:lvl8pPr marL="3200440" indent="0">
              <a:buNone/>
              <a:defRPr sz="1000"/>
            </a:lvl8pPr>
            <a:lvl9pPr marL="3657646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2D510D-0C63-4ECC-B0DF-B53675AE7471}" type="datetimeFigureOut">
              <a:rPr lang="ru-RU" smtClean="0"/>
              <a:pPr/>
              <a:t>09.11.2020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EBDEB0-6096-4137-AA31-BC6BB59065D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5815129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90" y="457200"/>
            <a:ext cx="3932236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1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6" indent="0">
              <a:buNone/>
              <a:defRPr sz="2800"/>
            </a:lvl2pPr>
            <a:lvl3pPr marL="914411" indent="0">
              <a:buNone/>
              <a:defRPr sz="2400"/>
            </a:lvl3pPr>
            <a:lvl4pPr marL="1371617" indent="0">
              <a:buNone/>
              <a:defRPr sz="2000"/>
            </a:lvl4pPr>
            <a:lvl5pPr marL="1828823" indent="0">
              <a:buNone/>
              <a:defRPr sz="2000"/>
            </a:lvl5pPr>
            <a:lvl6pPr marL="2286029" indent="0">
              <a:buNone/>
              <a:defRPr sz="2000"/>
            </a:lvl6pPr>
            <a:lvl7pPr marL="2743234" indent="0">
              <a:buNone/>
              <a:defRPr sz="2000"/>
            </a:lvl7pPr>
            <a:lvl8pPr marL="3200440" indent="0">
              <a:buNone/>
              <a:defRPr sz="2000"/>
            </a:lvl8pPr>
            <a:lvl9pPr marL="3657646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90" y="2057400"/>
            <a:ext cx="3932236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6" indent="0">
              <a:buNone/>
              <a:defRPr sz="1400"/>
            </a:lvl2pPr>
            <a:lvl3pPr marL="914411" indent="0">
              <a:buNone/>
              <a:defRPr sz="1200"/>
            </a:lvl3pPr>
            <a:lvl4pPr marL="1371617" indent="0">
              <a:buNone/>
              <a:defRPr sz="1000"/>
            </a:lvl4pPr>
            <a:lvl5pPr marL="1828823" indent="0">
              <a:buNone/>
              <a:defRPr sz="1000"/>
            </a:lvl5pPr>
            <a:lvl6pPr marL="2286029" indent="0">
              <a:buNone/>
              <a:defRPr sz="1000"/>
            </a:lvl6pPr>
            <a:lvl7pPr marL="2743234" indent="0">
              <a:buNone/>
              <a:defRPr sz="1000"/>
            </a:lvl7pPr>
            <a:lvl8pPr marL="3200440" indent="0">
              <a:buNone/>
              <a:defRPr sz="1000"/>
            </a:lvl8pPr>
            <a:lvl9pPr marL="3657646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2D510D-0C63-4ECC-B0DF-B53675AE7471}" type="datetimeFigureOut">
              <a:rPr lang="ru-RU" smtClean="0"/>
              <a:pPr/>
              <a:t>09.11.2020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EBDEB0-6096-4137-AA31-BC6BB59065D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5871892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2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2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1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2D510D-0C63-4ECC-B0DF-B53675AE7471}" type="datetimeFigureOut">
              <a:rPr lang="ru-RU" smtClean="0"/>
              <a:pPr/>
              <a:t>09.11.2020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2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1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EBDEB0-6096-4137-AA31-BC6BB59065D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7835791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11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3" indent="-228603" algn="l" defTabSz="914411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8" indent="-228603" algn="l" defTabSz="91441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14" indent="-228603" algn="l" defTabSz="91441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20" indent="-228603" algn="l" defTabSz="91441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26" indent="-228603" algn="l" defTabSz="91441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32" indent="-228603" algn="l" defTabSz="91441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37" indent="-228603" algn="l" defTabSz="91441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43" indent="-228603" algn="l" defTabSz="91441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48" indent="-228603" algn="l" defTabSz="91441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1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6" algn="l" defTabSz="91441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11" algn="l" defTabSz="91441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17" algn="l" defTabSz="91441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23" algn="l" defTabSz="91441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29" algn="l" defTabSz="91441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34" algn="l" defTabSz="91441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40" algn="l" defTabSz="91441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46" algn="l" defTabSz="91441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3903785" y="3596054"/>
            <a:ext cx="8071338" cy="953661"/>
          </a:xfrm>
          <a:prstGeom prst="rect">
            <a:avLst/>
          </a:prstGeom>
          <a:solidFill>
            <a:srgbClr val="0F4736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3903785" y="2438099"/>
            <a:ext cx="8071338" cy="1017278"/>
          </a:xfrm>
          <a:prstGeom prst="rect">
            <a:avLst/>
          </a:prstGeom>
          <a:solidFill>
            <a:srgbClr val="0F4736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0" y="0"/>
            <a:ext cx="3631223" cy="6858000"/>
          </a:xfrm>
          <a:prstGeom prst="rect">
            <a:avLst/>
          </a:prstGeom>
          <a:solidFill>
            <a:srgbClr val="FFAB00"/>
          </a:solidFill>
          <a:ln>
            <a:solidFill>
              <a:srgbClr val="FFAB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Franklin Gothic Demi Cond" panose="020B07060304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07991" y="-177177"/>
            <a:ext cx="284187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8000" dirty="0" smtClean="0">
                <a:ln>
                  <a:solidFill>
                    <a:srgbClr val="0F4736"/>
                  </a:solidFill>
                </a:ln>
                <a:solidFill>
                  <a:srgbClr val="0F473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Demi Cond" panose="020B0706030402020204" pitchFamily="34" charset="0"/>
              </a:rPr>
              <a:t>№</a:t>
            </a:r>
            <a:r>
              <a:rPr lang="en-US" sz="8000" dirty="0" smtClean="0">
                <a:ln>
                  <a:solidFill>
                    <a:srgbClr val="0F4736"/>
                  </a:solidFill>
                </a:ln>
                <a:solidFill>
                  <a:srgbClr val="0F473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Demi Cond" panose="020B0706030402020204" pitchFamily="34" charset="0"/>
              </a:rPr>
              <a:t> 5</a:t>
            </a:r>
            <a:endParaRPr lang="ru-RU" sz="8000" dirty="0">
              <a:ln>
                <a:solidFill>
                  <a:srgbClr val="0F4736"/>
                </a:solidFill>
              </a:ln>
              <a:solidFill>
                <a:srgbClr val="0F473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ranklin Gothic Demi Cond" panose="020B07060304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71500" y="857359"/>
            <a:ext cx="266210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Demi Cond" panose="020B0706030402020204" pitchFamily="34" charset="0"/>
              </a:rPr>
              <a:t>Вопрос</a:t>
            </a:r>
            <a:endParaRPr lang="ru-RU" sz="24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ranklin Gothic Demi Cond" panose="020B0706030402020204" pitchFamily="34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1871864" y="1108838"/>
            <a:ext cx="3622431" cy="74931"/>
          </a:xfrm>
          <a:prstGeom prst="roundRect">
            <a:avLst/>
          </a:prstGeom>
          <a:solidFill>
            <a:srgbClr val="0F4736"/>
          </a:solidFill>
          <a:ln>
            <a:solidFill>
              <a:srgbClr val="0F473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0" y="6476845"/>
            <a:ext cx="12192000" cy="381156"/>
          </a:xfrm>
          <a:prstGeom prst="rect">
            <a:avLst/>
          </a:prstGeom>
          <a:solidFill>
            <a:srgbClr val="0F4736"/>
          </a:solidFill>
          <a:ln>
            <a:solidFill>
              <a:srgbClr val="0F473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200" dirty="0" smtClean="0">
                <a:latin typeface="Franklin Gothic Demi Cond" panose="020B0706030402020204" pitchFamily="34" charset="0"/>
              </a:rPr>
              <a:t>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</a:t>
            </a:r>
            <a:r>
              <a:rPr lang="ru-RU" sz="1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Demi Cond" panose="020B0706030402020204" pitchFamily="34" charset="0"/>
              </a:rPr>
              <a:t>Технологии, </a:t>
            </a:r>
          </a:p>
          <a:p>
            <a:pPr algn="just"/>
            <a:r>
              <a:rPr lang="ru-RU" sz="1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Demi Cond" panose="020B0706030402020204" pitchFamily="34" charset="0"/>
              </a:rPr>
              <a:t>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которые работают.</a:t>
            </a:r>
            <a:endParaRPr lang="ru-RU" sz="11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ranklin Gothic Demi Cond" panose="020B07060304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631223" y="261404"/>
            <a:ext cx="856077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В чем состоит суть ограничения в  дееспособности?</a:t>
            </a:r>
            <a:endParaRPr lang="ru-RU" sz="2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716947" y="1133394"/>
            <a:ext cx="8361485" cy="33416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Суть ограничения дееспособности гражданина заключается в сохранении самостоятельного права совершать все сделки, которые связаны с распоряжением собственной стипендией, заработной платой и иными доходами, совершать мелкие бытовые сделки</a:t>
            </a:r>
            <a:r>
              <a:rPr lang="ru-RU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:</a:t>
            </a:r>
            <a:endParaRPr lang="ru-RU" dirty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pPr marL="285750" indent="-285750" algn="ctr">
              <a:buFont typeface="Arial" panose="020B0604020202020204" pitchFamily="34" charset="0"/>
              <a:buChar char="•"/>
            </a:pPr>
            <a:endParaRPr lang="ru-RU" dirty="0" smtClean="0">
              <a:latin typeface="Franklin Gothic Demi Cond" panose="020B07060304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 smtClean="0">
                <a:solidFill>
                  <a:schemeClr val="bg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направленные </a:t>
            </a:r>
            <a:r>
              <a:rPr lang="ru-RU" sz="1600" dirty="0">
                <a:solidFill>
                  <a:schemeClr val="bg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на безвозмездное получение выгоды, не требующие нотариального удостоверения либо государственной регистрации (например, принять имущество в дар</a:t>
            </a:r>
            <a:r>
              <a:rPr lang="ru-RU" sz="1600" dirty="0" smtClean="0">
                <a:solidFill>
                  <a:schemeClr val="bg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);</a:t>
            </a:r>
            <a:endParaRPr lang="ru-RU" sz="1600" dirty="0">
              <a:solidFill>
                <a:schemeClr val="bg1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pPr marL="285750" indent="-285750" algn="ctr">
              <a:buFont typeface="Arial" panose="020B0604020202020204" pitchFamily="34" charset="0"/>
              <a:buChar char="•"/>
            </a:pPr>
            <a:endParaRPr lang="ru-RU" dirty="0" smtClean="0">
              <a:solidFill>
                <a:schemeClr val="bg1"/>
              </a:solidFill>
              <a:latin typeface="Franklin Gothic Demi Cond" panose="020B07060304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 smtClean="0">
                <a:solidFill>
                  <a:schemeClr val="bg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по </a:t>
            </a:r>
            <a:r>
              <a:rPr lang="ru-RU" sz="1600" dirty="0">
                <a:solidFill>
                  <a:schemeClr val="bg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распоряжению средствами, предоставленными законным представителем или с согласия последнего третьим лицом для определенной цели или для свободного распоряжения</a:t>
            </a:r>
            <a:r>
              <a:rPr lang="ru-RU" dirty="0" smtClean="0">
                <a:solidFill>
                  <a:schemeClr val="bg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.</a:t>
            </a:r>
            <a:endParaRPr lang="ru-RU" dirty="0">
              <a:solidFill>
                <a:schemeClr val="bg1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3794981" y="4941499"/>
            <a:ext cx="8288946" cy="1143562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solidFill>
                  <a:schemeClr val="tx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Все остальные сделки гражданин, ограниченный в дееспособности, совершает сам с письменного согласия своего попечителя. Следует отметить, что письменное согласие необходимо для распоряжения алиментами, социальной пенсией и др.</a:t>
            </a:r>
            <a:endParaRPr lang="ru-RU" sz="1400" dirty="0">
              <a:ln w="0"/>
              <a:solidFill>
                <a:schemeClr val="tx1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pic>
        <p:nvPicPr>
          <p:cNvPr id="13" name="Picture 2" descr="C:\Users\user\Desktop\istr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3770" y="6500834"/>
            <a:ext cx="861645" cy="3446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236639717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942</TotalTime>
  <Words>124</Words>
  <Application>Microsoft Office PowerPoint</Application>
  <PresentationFormat>Произвольный</PresentationFormat>
  <Paragraphs>11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Слайд 1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Kris</dc:creator>
  <cp:lastModifiedBy>user</cp:lastModifiedBy>
  <cp:revision>87</cp:revision>
  <cp:lastPrinted>2020-09-22T14:47:33Z</cp:lastPrinted>
  <dcterms:created xsi:type="dcterms:W3CDTF">2020-09-17T13:25:12Z</dcterms:created>
  <dcterms:modified xsi:type="dcterms:W3CDTF">2020-11-09T15:08:55Z</dcterms:modified>
</cp:coreProperties>
</file>