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7" r:id="rId2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F4736"/>
    <a:srgbClr val="FFAB00"/>
    <a:srgbClr val="C00000"/>
    <a:srgbClr val="FFC000"/>
    <a:srgbClr val="034910"/>
    <a:srgbClr val="A01A3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6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6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D547D-9CC1-40C1-8E43-7A1F74A742CF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E4BF8F-8FF2-463E-9E7A-5285BFE97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100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4BF8F-8FF2-463E-9E7A-5285BFE975D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48998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0122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15593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5029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29411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8533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6005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2887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28254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151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7189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83579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3631223" cy="6858000"/>
          </a:xfrm>
          <a:prstGeom prst="rect">
            <a:avLst/>
          </a:prstGeom>
          <a:solidFill>
            <a:srgbClr val="FFAB00"/>
          </a:solidFill>
          <a:ln>
            <a:solidFill>
              <a:srgbClr val="FFA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Федеральный закон </a:t>
            </a:r>
            <a:r>
              <a:rPr lang="ru-RU" sz="1600" i="1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от </a:t>
            </a:r>
            <a:r>
              <a:rPr lang="ru-RU" sz="1600" i="1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24.04.2008</a:t>
            </a:r>
            <a:endParaRPr lang="en-US" sz="1600" i="1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600" i="1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 </a:t>
            </a:r>
            <a:r>
              <a:rPr lang="ru-RU" sz="1600" i="1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48-ФЗ</a:t>
            </a:r>
            <a:endParaRPr lang="en-US" sz="1600" i="1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600" i="1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«Об </a:t>
            </a:r>
            <a:r>
              <a:rPr lang="ru-RU" sz="1600" i="1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опеке и </a:t>
            </a:r>
            <a:r>
              <a:rPr lang="ru-RU" sz="1600" i="1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попечительстве</a:t>
            </a:r>
            <a:r>
              <a:rPr lang="ru-RU" dirty="0" smtClean="0">
                <a:solidFill>
                  <a:schemeClr val="tx1"/>
                </a:solidFill>
                <a:latin typeface="Franklin Gothic Demi Cond" panose="020B0706030402020204" pitchFamily="34" charset="0"/>
              </a:rPr>
              <a:t>»</a:t>
            </a:r>
            <a:endParaRPr lang="ru-RU" dirty="0">
              <a:ln w="0"/>
              <a:solidFill>
                <a:schemeClr val="tx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991" y="-177177"/>
            <a:ext cx="2841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n>
                  <a:solidFill>
                    <a:srgbClr val="0F4736"/>
                  </a:solidFill>
                </a:ln>
                <a:solidFill>
                  <a:srgbClr val="0F47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№</a:t>
            </a:r>
            <a:r>
              <a:rPr lang="en-US" sz="8000" dirty="0" smtClean="0">
                <a:ln>
                  <a:solidFill>
                    <a:srgbClr val="0F4736"/>
                  </a:solidFill>
                </a:ln>
                <a:solidFill>
                  <a:srgbClr val="0F47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 6</a:t>
            </a:r>
            <a:endParaRPr lang="ru-RU" sz="8000" dirty="0">
              <a:ln>
                <a:solidFill>
                  <a:srgbClr val="0F4736"/>
                </a:solidFill>
              </a:ln>
              <a:solidFill>
                <a:srgbClr val="0F47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" y="857359"/>
            <a:ext cx="2662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Вопрос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30300" y="1067274"/>
            <a:ext cx="3622431" cy="74931"/>
          </a:xfrm>
          <a:prstGeom prst="roundRect">
            <a:avLst/>
          </a:prstGeom>
          <a:solidFill>
            <a:srgbClr val="0F4736"/>
          </a:solidFill>
          <a:ln>
            <a:solidFill>
              <a:srgbClr val="0F4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6476845"/>
            <a:ext cx="12192000" cy="381156"/>
          </a:xfrm>
          <a:prstGeom prst="rect">
            <a:avLst/>
          </a:prstGeom>
          <a:solidFill>
            <a:srgbClr val="0F4736"/>
          </a:solidFill>
          <a:ln>
            <a:solidFill>
              <a:srgbClr val="0F4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 smtClean="0">
                <a:latin typeface="Franklin Gothic Demi Cond" panose="020B070603040202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Технологии, </a:t>
            </a:r>
          </a:p>
          <a:p>
            <a:pPr algn="just"/>
            <a:r>
              <a:rPr lang="ru-RU" sz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которые работают.</a:t>
            </a:r>
            <a:endParaRPr lang="ru-RU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31223" y="261404"/>
            <a:ext cx="85607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n w="0"/>
                <a:solidFill>
                  <a:srgbClr val="0F473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Есть ли попечитель у лица с ограниченной дееспособность, кто его назначает?</a:t>
            </a:r>
            <a:endParaRPr lang="ru-RU" sz="2400" dirty="0">
              <a:ln w="0"/>
              <a:solidFill>
                <a:srgbClr val="0F473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84076" y="1625876"/>
            <a:ext cx="7596553" cy="729762"/>
          </a:xfrm>
          <a:prstGeom prst="rect">
            <a:avLst/>
          </a:prstGeom>
          <a:solidFill>
            <a:srgbClr val="0F4736"/>
          </a:solidFill>
          <a:ln>
            <a:solidFill>
              <a:srgbClr val="0F4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Попечительство устанавливается над гражданами, ограниченными судом в дееспособности вследствие злоупотребления спиртными напитками или </a:t>
            </a:r>
            <a:endParaRPr lang="ru-RU" sz="16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ru-RU" sz="1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наркотическими </a:t>
            </a:r>
            <a:r>
              <a:rPr lang="ru-RU" sz="1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веществами.</a:t>
            </a:r>
          </a:p>
        </p:txBody>
      </p:sp>
      <p:sp>
        <p:nvSpPr>
          <p:cNvPr id="12" name="Овальная выноска 11"/>
          <p:cNvSpPr/>
          <p:nvPr/>
        </p:nvSpPr>
        <p:spPr>
          <a:xfrm>
            <a:off x="3694270" y="1490259"/>
            <a:ext cx="967503" cy="958361"/>
          </a:xfrm>
          <a:prstGeom prst="wedgeEllipseCallout">
            <a:avLst>
              <a:gd name="adj1" fmla="val 43982"/>
              <a:gd name="adj2" fmla="val -21904"/>
            </a:avLst>
          </a:prstGeom>
          <a:solidFill>
            <a:srgbClr val="C0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!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754582" y="2620634"/>
            <a:ext cx="834403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Опекунами и попечителями могут быть только совершеннолетние дееспособные </a:t>
            </a: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граждане.</a:t>
            </a:r>
            <a:endParaRPr lang="en-US" sz="1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Опекун </a:t>
            </a:r>
            <a:r>
              <a:rPr lang="ru-RU" sz="1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или попечитель может быть назначен только с его согласия. </a:t>
            </a:r>
            <a:endParaRPr lang="ru-RU" sz="1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Опекун или попечитель назначается органом опеки и попечительства по месту регистрации лица, нуждающегося в опеке или </a:t>
            </a: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попечительстве.</a:t>
            </a:r>
            <a:endParaRPr lang="en-US" sz="1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Обязанности </a:t>
            </a:r>
            <a:r>
              <a:rPr lang="ru-RU" sz="1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 опеке и попечительству исполняются безвозмездно. </a:t>
            </a:r>
            <a:endParaRPr lang="en-US" sz="1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Опекуны </a:t>
            </a:r>
            <a:r>
              <a:rPr lang="ru-RU" sz="1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 попечители выступают в защиту прав и интересов своих подопечных в отношениях с любыми лицами, в том числе в судах, без специального полномочия.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643745" y="5084617"/>
            <a:ext cx="8548255" cy="1385455"/>
          </a:xfrm>
          <a:prstGeom prst="rect">
            <a:avLst/>
          </a:prstGeom>
          <a:solidFill>
            <a:schemeClr val="bg2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Опека и попечительство над совершеннолетними гражданами прекращаются в случаях вынесения судом решения о признании подопечного дееспособным или отмены ограничений его дееспособности по заявлению опекуна, попечителя или органа опеки и попечительства.</a:t>
            </a:r>
          </a:p>
        </p:txBody>
      </p:sp>
      <p:pic>
        <p:nvPicPr>
          <p:cNvPr id="14" name="Picture 2" descr="C:\Users\user\Desktop\ist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770" y="6500834"/>
            <a:ext cx="861645" cy="344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727113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945</TotalTime>
  <Words>109</Words>
  <Application>Microsoft Office PowerPoint</Application>
  <PresentationFormat>Произвольный</PresentationFormat>
  <Paragraphs>18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Kris</dc:creator>
  <cp:lastModifiedBy>user</cp:lastModifiedBy>
  <cp:revision>87</cp:revision>
  <cp:lastPrinted>2020-09-22T14:47:33Z</cp:lastPrinted>
  <dcterms:created xsi:type="dcterms:W3CDTF">2020-09-17T13:25:12Z</dcterms:created>
  <dcterms:modified xsi:type="dcterms:W3CDTF">2020-11-09T15:16:50Z</dcterms:modified>
</cp:coreProperties>
</file>