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AB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napToGrid="0">
      <p:cViewPr varScale="1">
        <p:scale>
          <a:sx n="106" d="100"/>
          <a:sy n="106" d="100"/>
        </p:scale>
        <p:origin x="-630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8C0200-9B4B-49A6-BACD-25193FBC94EF}" type="datetimeFigureOut">
              <a:rPr lang="ru-RU" smtClean="0"/>
              <a:pPr/>
              <a:t>04.12.2020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0EFD5-AA91-4BEA-BC8B-1E7FDC255C3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894255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8C0200-9B4B-49A6-BACD-25193FBC94EF}" type="datetimeFigureOut">
              <a:rPr lang="ru-RU" smtClean="0"/>
              <a:pPr/>
              <a:t>04.12.2020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0EFD5-AA91-4BEA-BC8B-1E7FDC255C3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349352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8C0200-9B4B-49A6-BACD-25193FBC94EF}" type="datetimeFigureOut">
              <a:rPr lang="ru-RU" smtClean="0"/>
              <a:pPr/>
              <a:t>04.12.2020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0EFD5-AA91-4BEA-BC8B-1E7FDC255C3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448581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8C0200-9B4B-49A6-BACD-25193FBC94EF}" type="datetimeFigureOut">
              <a:rPr lang="ru-RU" smtClean="0"/>
              <a:pPr/>
              <a:t>04.12.2020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0EFD5-AA91-4BEA-BC8B-1E7FDC255C3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218971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8C0200-9B4B-49A6-BACD-25193FBC94EF}" type="datetimeFigureOut">
              <a:rPr lang="ru-RU" smtClean="0"/>
              <a:pPr/>
              <a:t>04.12.2020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0EFD5-AA91-4BEA-BC8B-1E7FDC255C3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451503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8C0200-9B4B-49A6-BACD-25193FBC94EF}" type="datetimeFigureOut">
              <a:rPr lang="ru-RU" smtClean="0"/>
              <a:pPr/>
              <a:t>04.12.2020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0EFD5-AA91-4BEA-BC8B-1E7FDC255C3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672118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8C0200-9B4B-49A6-BACD-25193FBC94EF}" type="datetimeFigureOut">
              <a:rPr lang="ru-RU" smtClean="0"/>
              <a:pPr/>
              <a:t>04.12.2020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0EFD5-AA91-4BEA-BC8B-1E7FDC255C3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14149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8C0200-9B4B-49A6-BACD-25193FBC94EF}" type="datetimeFigureOut">
              <a:rPr lang="ru-RU" smtClean="0"/>
              <a:pPr/>
              <a:t>04.12.2020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0EFD5-AA91-4BEA-BC8B-1E7FDC255C3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062635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8C0200-9B4B-49A6-BACD-25193FBC94EF}" type="datetimeFigureOut">
              <a:rPr lang="ru-RU" smtClean="0"/>
              <a:pPr/>
              <a:t>04.12.2020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0EFD5-AA91-4BEA-BC8B-1E7FDC255C3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999289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8C0200-9B4B-49A6-BACD-25193FBC94EF}" type="datetimeFigureOut">
              <a:rPr lang="ru-RU" smtClean="0"/>
              <a:pPr/>
              <a:t>04.12.2020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0EFD5-AA91-4BEA-BC8B-1E7FDC255C3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160326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8C0200-9B4B-49A6-BACD-25193FBC94EF}" type="datetimeFigureOut">
              <a:rPr lang="ru-RU" smtClean="0"/>
              <a:pPr/>
              <a:t>04.12.2020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0EFD5-AA91-4BEA-BC8B-1E7FDC255C3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163273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8C0200-9B4B-49A6-BACD-25193FBC94EF}" type="datetimeFigureOut">
              <a:rPr lang="ru-RU" smtClean="0"/>
              <a:pPr/>
              <a:t>04.12.2020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D0EFD5-AA91-4BEA-BC8B-1E7FDC255C3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001072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0" y="0"/>
            <a:ext cx="3631223" cy="6858000"/>
          </a:xfrm>
          <a:prstGeom prst="rect">
            <a:avLst/>
          </a:prstGeom>
          <a:solidFill>
            <a:srgbClr val="FFAB00"/>
          </a:solidFill>
          <a:ln>
            <a:solidFill>
              <a:srgbClr val="FFAB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6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Franklin Gothic Demi Cond" panose="020B0706030402020204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07991" y="-177177"/>
            <a:ext cx="284187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0" dirty="0" smtClean="0">
                <a:ln>
                  <a:solidFill>
                    <a:srgbClr val="0F4736"/>
                  </a:solidFill>
                </a:ln>
                <a:solidFill>
                  <a:srgbClr val="0F473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Demi Cond" panose="020B0706030402020204" pitchFamily="34" charset="0"/>
              </a:rPr>
              <a:t>№ </a:t>
            </a:r>
            <a:r>
              <a:rPr lang="en-US" sz="8000" dirty="0" smtClean="0">
                <a:ln>
                  <a:solidFill>
                    <a:srgbClr val="0F4736"/>
                  </a:solidFill>
                </a:ln>
                <a:solidFill>
                  <a:srgbClr val="0F473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Demi Cond" panose="020B0706030402020204" pitchFamily="34" charset="0"/>
              </a:rPr>
              <a:t>5</a:t>
            </a:r>
            <a:endParaRPr lang="ru-RU" sz="8000" dirty="0">
              <a:ln>
                <a:solidFill>
                  <a:srgbClr val="0F4736"/>
                </a:solidFill>
              </a:ln>
              <a:solidFill>
                <a:srgbClr val="0F473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Franklin Gothic Demi Cond" panose="020B07060304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71500" y="857359"/>
            <a:ext cx="266210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Demi Cond" panose="020B0706030402020204" pitchFamily="34" charset="0"/>
              </a:rPr>
              <a:t>Вопрос</a:t>
            </a:r>
            <a:endParaRPr lang="ru-RU" sz="2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Franklin Gothic Demi Cond" panose="020B0706030402020204" pitchFamily="34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1483937" y="1039565"/>
            <a:ext cx="3622431" cy="74931"/>
          </a:xfrm>
          <a:prstGeom prst="roundRect">
            <a:avLst/>
          </a:prstGeom>
          <a:solidFill>
            <a:srgbClr val="0F4736"/>
          </a:solidFill>
          <a:ln>
            <a:solidFill>
              <a:srgbClr val="0F473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0" y="6476845"/>
            <a:ext cx="12192000" cy="381156"/>
          </a:xfrm>
          <a:prstGeom prst="rect">
            <a:avLst/>
          </a:prstGeom>
          <a:solidFill>
            <a:srgbClr val="0F4736"/>
          </a:solidFill>
          <a:ln>
            <a:solidFill>
              <a:srgbClr val="0F473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1200" dirty="0" smtClean="0">
                <a:latin typeface="Franklin Gothic Demi Cond" panose="020B0706030402020204" pitchFamily="34" charset="0"/>
              </a:rPr>
              <a:t>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</a:t>
            </a:r>
            <a:r>
              <a:rPr lang="ru-RU" sz="1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Demi Cond" panose="020B0706030402020204" pitchFamily="34" charset="0"/>
              </a:rPr>
              <a:t>Технологии, </a:t>
            </a:r>
          </a:p>
          <a:p>
            <a:pPr algn="just"/>
            <a:r>
              <a:rPr lang="ru-RU" sz="1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Demi Cond" panose="020B0706030402020204" pitchFamily="34" charset="0"/>
              </a:rPr>
              <a:t>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которые работают.</a:t>
            </a:r>
            <a:endParaRPr lang="ru-RU" sz="11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Franklin Gothic Demi Cond" panose="020B0706030402020204" pitchFamily="34" charset="0"/>
            </a:endParaRPr>
          </a:p>
        </p:txBody>
      </p:sp>
      <p:pic>
        <p:nvPicPr>
          <p:cNvPr id="15" name="Picture 6" descr="https://psv4.userapi.com/c856220/u58057868/docs/d3/b1b3555b9e88/Logotip_NGTU_NETI_white.png?extra=HdFHhDL5shZXTKExP4VKvfgIXxgcCqlkfAFu50k4KZUWSXon3BXumcgcoweXL-OaO2mbVxj6bAJVhrLYeaP8mr9G0szQi2WT9GtN_X7AVVSm5fw8_9rcTY_16culO8ASfukTpnz7QI6eKjrBVfWC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39204" y="6527161"/>
            <a:ext cx="737573" cy="3003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Прямоугольник 15"/>
          <p:cNvSpPr/>
          <p:nvPr/>
        </p:nvSpPr>
        <p:spPr>
          <a:xfrm>
            <a:off x="3613395" y="149911"/>
            <a:ext cx="853293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ln w="0"/>
                <a:solidFill>
                  <a:srgbClr val="0F473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Demi Cond" panose="020B0706030402020204" pitchFamily="34" charset="0"/>
              </a:rPr>
              <a:t>Каким образом можно оформить земельный участок под многоквартирным жилым домом (МКД)?</a:t>
            </a:r>
            <a:endParaRPr lang="ru-RU" sz="2400" dirty="0">
              <a:ln w="0"/>
              <a:solidFill>
                <a:srgbClr val="0F473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Franklin Gothic Demi Cond" panose="020B0706030402020204" pitchFamily="34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3761641" y="2699238"/>
            <a:ext cx="8299940" cy="729762"/>
          </a:xfrm>
          <a:prstGeom prst="rect">
            <a:avLst/>
          </a:prstGeom>
          <a:solidFill>
            <a:srgbClr val="0F4736"/>
          </a:solidFill>
          <a:ln>
            <a:solidFill>
              <a:srgbClr val="0F473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Franklin Gothic Demi Cond" panose="020B0706030402020204" pitchFamily="34" charset="0"/>
              </a:rPr>
              <a:t>Если земельный участок уже образован и поставлен на кадастровый учёт, то он переходит бесплатно в общую долевую собственность собственников помещений в МКД.</a:t>
            </a:r>
            <a:endParaRPr lang="ru-RU" sz="1600" dirty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Franklin Gothic Demi Cond" panose="020B0706030402020204" pitchFamily="34" charset="0"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3761641" y="4551601"/>
            <a:ext cx="8299940" cy="1640832"/>
          </a:xfrm>
          <a:prstGeom prst="rect">
            <a:avLst/>
          </a:prstGeom>
          <a:solidFill>
            <a:schemeClr val="bg2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ln w="0"/>
                <a:solidFill>
                  <a:schemeClr val="tx1"/>
                </a:solidFill>
                <a:latin typeface="Franklin Gothic Demi Cond" panose="020B0706030402020204" pitchFamily="34" charset="0"/>
              </a:rPr>
              <a:t>Обязанность образования земельных участков под МКД возлагается на соответствующие органы государственной власти.</a:t>
            </a:r>
          </a:p>
          <a:p>
            <a:pPr algn="ctr"/>
            <a:r>
              <a:rPr lang="ru-RU" sz="1600" dirty="0" smtClean="0">
                <a:ln w="0"/>
                <a:solidFill>
                  <a:schemeClr val="tx1"/>
                </a:solidFill>
                <a:latin typeface="Franklin Gothic Demi Cond" panose="020B0706030402020204" pitchFamily="34" charset="0"/>
              </a:rPr>
              <a:t>В настоящий момент для образования земельного участка не требуется заявления собственников, поскольку такая обязанность на прямую предусмотрена действующим законодательством РФ.</a:t>
            </a:r>
            <a:endParaRPr lang="ru-RU" sz="1600" dirty="0">
              <a:ln w="0"/>
              <a:solidFill>
                <a:schemeClr val="tx1"/>
              </a:solidFill>
              <a:latin typeface="Franklin Gothic Demi Cond" panose="020B0706030402020204" pitchFamily="34" charset="0"/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3683977" y="1316970"/>
            <a:ext cx="8560777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dirty="0" smtClean="0">
                <a:solidFill>
                  <a:srgbClr val="FFAB00"/>
                </a:solidFill>
                <a:latin typeface="Franklin Gothic Demi Cond" panose="020B0706030402020204" pitchFamily="34" charset="0"/>
              </a:rPr>
              <a:t>Необходимо получить сведения о земельном участке, расположенном под МКД: </a:t>
            </a:r>
            <a:endParaRPr lang="en-US" sz="1600" dirty="0" smtClean="0">
              <a:solidFill>
                <a:srgbClr val="FFAB00"/>
              </a:solidFill>
              <a:latin typeface="Franklin Gothic Demi Cond" panose="020B0706030402020204" pitchFamily="34" charset="0"/>
            </a:endParaRPr>
          </a:p>
          <a:p>
            <a:pPr algn="ctr"/>
            <a:r>
              <a:rPr lang="ru-RU" sz="1600" dirty="0">
                <a:solidFill>
                  <a:srgbClr val="FF0000"/>
                </a:solidFill>
                <a:latin typeface="Franklin Gothic Demi Cond" panose="020B0706030402020204" pitchFamily="34" charset="0"/>
              </a:rPr>
              <a:t>1</a:t>
            </a:r>
            <a:r>
              <a:rPr lang="ru-RU" sz="1600" dirty="0" smtClean="0">
                <a:solidFill>
                  <a:srgbClr val="FF0000"/>
                </a:solidFill>
                <a:latin typeface="Franklin Gothic Demi Cond" panose="020B0706030402020204" pitchFamily="34" charset="0"/>
              </a:rPr>
              <a:t>) </a:t>
            </a:r>
            <a:r>
              <a:rPr lang="ru-RU" sz="1600" dirty="0" smtClean="0">
                <a:latin typeface="Franklin Gothic Demi Cond" panose="020B0706030402020204" pitchFamily="34" charset="0"/>
              </a:rPr>
              <a:t>Можно получить выписку из публичной кадастровой карты (на сайте </a:t>
            </a:r>
            <a:r>
              <a:rPr lang="ru-RU" sz="1600" dirty="0" err="1" smtClean="0">
                <a:latin typeface="Franklin Gothic Demi Cond" panose="020B0706030402020204" pitchFamily="34" charset="0"/>
              </a:rPr>
              <a:t>Росреестра</a:t>
            </a:r>
            <a:r>
              <a:rPr lang="ru-RU" sz="1600" dirty="0" smtClean="0">
                <a:latin typeface="Franklin Gothic Demi Cond" panose="020B0706030402020204" pitchFamily="34" charset="0"/>
              </a:rPr>
              <a:t>).</a:t>
            </a:r>
          </a:p>
          <a:p>
            <a:pPr algn="ctr"/>
            <a:r>
              <a:rPr lang="ru-RU" sz="1600" dirty="0">
                <a:solidFill>
                  <a:srgbClr val="FF0000"/>
                </a:solidFill>
                <a:latin typeface="Franklin Gothic Demi Cond" panose="020B0706030402020204" pitchFamily="34" charset="0"/>
              </a:rPr>
              <a:t>2</a:t>
            </a:r>
            <a:r>
              <a:rPr lang="ru-RU" sz="1600" dirty="0" smtClean="0">
                <a:solidFill>
                  <a:srgbClr val="FF0000"/>
                </a:solidFill>
                <a:latin typeface="Franklin Gothic Demi Cond" panose="020B0706030402020204" pitchFamily="34" charset="0"/>
              </a:rPr>
              <a:t>) </a:t>
            </a:r>
            <a:r>
              <a:rPr lang="ru-RU" sz="1600" dirty="0">
                <a:latin typeface="Franklin Gothic Demi Cond" panose="020B0706030402020204" pitchFamily="34" charset="0"/>
              </a:rPr>
              <a:t>З</a:t>
            </a:r>
            <a:r>
              <a:rPr lang="ru-RU" sz="1600" dirty="0" smtClean="0">
                <a:latin typeface="Franklin Gothic Demi Cond" panose="020B0706030402020204" pitchFamily="34" charset="0"/>
              </a:rPr>
              <a:t>апросить информацию в органах местного самоуправления или в Управлении Федеральной службы государственной регистрации, кадастра и картографии </a:t>
            </a:r>
          </a:p>
          <a:p>
            <a:pPr algn="ctr"/>
            <a:r>
              <a:rPr lang="ru-RU" sz="1600" dirty="0" smtClean="0">
                <a:latin typeface="Franklin Gothic Demi Cond" panose="020B0706030402020204" pitchFamily="34" charset="0"/>
              </a:rPr>
              <a:t>(запрос может любой собственник помещений МКД).</a:t>
            </a:r>
            <a:endParaRPr lang="ru-RU" sz="1600" dirty="0">
              <a:latin typeface="Franklin Gothic Demi Cond" panose="020B0706030402020204" pitchFamily="34" charset="0"/>
            </a:endParaRPr>
          </a:p>
        </p:txBody>
      </p:sp>
      <p:pic>
        <p:nvPicPr>
          <p:cNvPr id="19" name="Picture 2" descr="Кому принадлежат лифт, подъезд и крыша вашего дома?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8521" y="1678317"/>
            <a:ext cx="2875085" cy="192418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58520" y="4131812"/>
            <a:ext cx="2875085" cy="191121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cxnSp>
        <p:nvCxnSpPr>
          <p:cNvPr id="4" name="Прямая со стрелкой 3"/>
          <p:cNvCxnSpPr/>
          <p:nvPr/>
        </p:nvCxnSpPr>
        <p:spPr>
          <a:xfrm>
            <a:off x="2250831" y="2910254"/>
            <a:ext cx="290146" cy="87923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6" name="Прямая со стрелкой 5"/>
          <p:cNvCxnSpPr/>
          <p:nvPr/>
        </p:nvCxnSpPr>
        <p:spPr>
          <a:xfrm flipH="1" flipV="1">
            <a:off x="808892" y="1580085"/>
            <a:ext cx="597877" cy="83780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-58133" y="6043022"/>
            <a:ext cx="3747487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500" dirty="0" smtClean="0">
                <a:latin typeface="Franklin Gothic Demi Cond" panose="020B0706030402020204" pitchFamily="34" charset="0"/>
              </a:rPr>
              <a:t>Публичная кадастровая карта НСО</a:t>
            </a:r>
            <a:endParaRPr lang="ru-RU" sz="1500" dirty="0">
              <a:latin typeface="Franklin Gothic Demi Cond" panose="020B0706030402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-27842" y="1363174"/>
            <a:ext cx="121137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500" dirty="0" smtClean="0">
                <a:latin typeface="Franklin Gothic Demi Cond" panose="020B0706030402020204" pitchFamily="34" charset="0"/>
              </a:rPr>
              <a:t>МКД</a:t>
            </a:r>
            <a:endParaRPr lang="ru-RU" sz="1500" dirty="0">
              <a:latin typeface="Franklin Gothic Demi Cond" panose="020B0706030402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177926" y="3697989"/>
            <a:ext cx="2435469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500" dirty="0" smtClean="0">
                <a:latin typeface="Franklin Gothic Demi Cond" panose="020B0706030402020204" pitchFamily="34" charset="0"/>
              </a:rPr>
              <a:t>Земельный участок</a:t>
            </a:r>
            <a:endParaRPr lang="ru-RU" sz="1500" dirty="0">
              <a:latin typeface="Franklin Gothic Demi Cond" panose="020B0706030402020204" pitchFamily="34" charset="0"/>
            </a:endParaRPr>
          </a:p>
        </p:txBody>
      </p:sp>
      <p:sp>
        <p:nvSpPr>
          <p:cNvPr id="25" name="Стрелка вниз 24"/>
          <p:cNvSpPr/>
          <p:nvPr/>
        </p:nvSpPr>
        <p:spPr>
          <a:xfrm>
            <a:off x="7673243" y="3329781"/>
            <a:ext cx="413238" cy="518746"/>
          </a:xfrm>
          <a:prstGeom prst="downArrow">
            <a:avLst>
              <a:gd name="adj1" fmla="val 37692"/>
              <a:gd name="adj2" fmla="val 60769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TextBox 25"/>
          <p:cNvSpPr txBox="1"/>
          <p:nvPr/>
        </p:nvSpPr>
        <p:spPr>
          <a:xfrm>
            <a:off x="3761641" y="3839424"/>
            <a:ext cx="829993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latin typeface="Franklin Gothic Demi Cond" panose="020B0706030402020204" pitchFamily="34" charset="0"/>
              </a:rPr>
              <a:t>Право общей долевой собственности возникает с момента постановки такого участка на кадастровый учет.</a:t>
            </a:r>
            <a:endParaRPr lang="ru-RU" sz="1600" dirty="0">
              <a:latin typeface="Franklin Gothic Demi Cond" panose="020B0706030402020204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3852245" y="3395707"/>
            <a:ext cx="34436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0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  <a:latin typeface="Franklin Gothic Demi Cond" panose="020B0706030402020204" pitchFamily="34" charset="0"/>
              </a:rPr>
              <a:t>!</a:t>
            </a:r>
            <a:endParaRPr lang="ru-RU" sz="8000" dirty="0">
              <a:ln>
                <a:solidFill>
                  <a:srgbClr val="FF0000"/>
                </a:solidFill>
              </a:ln>
              <a:solidFill>
                <a:srgbClr val="FF0000"/>
              </a:solidFill>
              <a:latin typeface="Franklin Gothic Demi Cond" panose="020B07060304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83925470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31</TotalTime>
  <Words>156</Words>
  <Application>Microsoft Office PowerPoint</Application>
  <PresentationFormat>Произвольный</PresentationFormat>
  <Paragraphs>17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Слайд 1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Kris</dc:creator>
  <cp:lastModifiedBy>isaeva</cp:lastModifiedBy>
  <cp:revision>7</cp:revision>
  <dcterms:created xsi:type="dcterms:W3CDTF">2020-12-03T13:28:48Z</dcterms:created>
  <dcterms:modified xsi:type="dcterms:W3CDTF">2020-12-04T08:21:57Z</dcterms:modified>
</cp:coreProperties>
</file>