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24" r:id="rId1"/>
  </p:sldMasterIdLst>
  <p:notesMasterIdLst>
    <p:notesMasterId r:id="rId27"/>
  </p:notesMasterIdLst>
  <p:sldIdLst>
    <p:sldId id="256" r:id="rId2"/>
    <p:sldId id="376" r:id="rId3"/>
    <p:sldId id="378" r:id="rId4"/>
    <p:sldId id="380" r:id="rId5"/>
    <p:sldId id="377" r:id="rId6"/>
    <p:sldId id="382" r:id="rId7"/>
    <p:sldId id="351" r:id="rId8"/>
    <p:sldId id="353" r:id="rId9"/>
    <p:sldId id="362" r:id="rId10"/>
    <p:sldId id="363" r:id="rId11"/>
    <p:sldId id="368" r:id="rId12"/>
    <p:sldId id="369" r:id="rId13"/>
    <p:sldId id="372" r:id="rId14"/>
    <p:sldId id="373" r:id="rId15"/>
    <p:sldId id="358" r:id="rId16"/>
    <p:sldId id="359" r:id="rId17"/>
    <p:sldId id="383" r:id="rId18"/>
    <p:sldId id="356" r:id="rId19"/>
    <p:sldId id="384" r:id="rId20"/>
    <p:sldId id="385" r:id="rId21"/>
    <p:sldId id="387" r:id="rId22"/>
    <p:sldId id="386" r:id="rId23"/>
    <p:sldId id="357" r:id="rId24"/>
    <p:sldId id="361" r:id="rId25"/>
    <p:sldId id="375" r:id="rId26"/>
  </p:sldIdLst>
  <p:sldSz cx="9144000" cy="6858000" type="screen4x3"/>
  <p:notesSz cx="6881813" cy="97107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07" autoAdjust="0"/>
    <p:restoredTop sz="94612" autoAdjust="0"/>
  </p:normalViewPr>
  <p:slideViewPr>
    <p:cSldViewPr>
      <p:cViewPr varScale="1">
        <p:scale>
          <a:sx n="102" d="100"/>
          <a:sy n="102" d="100"/>
        </p:scale>
        <p:origin x="-152" y="-5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98102" y="0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/>
          <a:lstStyle>
            <a:lvl1pPr algn="r">
              <a:defRPr sz="1200"/>
            </a:lvl1pPr>
          </a:lstStyle>
          <a:p>
            <a:fld id="{9FC2C718-3DAB-4E86-A294-C1421DE9EE1F}" type="datetimeFigureOut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14413" y="728663"/>
            <a:ext cx="4854575" cy="36417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814" tIns="47407" rIns="94814" bIns="47407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182" y="4612601"/>
            <a:ext cx="5505450" cy="4369832"/>
          </a:xfrm>
          <a:prstGeom prst="rect">
            <a:avLst/>
          </a:prstGeom>
        </p:spPr>
        <p:txBody>
          <a:bodyPr vert="horz" lIns="94814" tIns="47407" rIns="94814" bIns="47407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98102" y="9223516"/>
            <a:ext cx="2982119" cy="485537"/>
          </a:xfrm>
          <a:prstGeom prst="rect">
            <a:avLst/>
          </a:prstGeom>
        </p:spPr>
        <p:txBody>
          <a:bodyPr vert="horz" lIns="94814" tIns="47407" rIns="94814" bIns="47407" rtlCol="0" anchor="b"/>
          <a:lstStyle>
            <a:lvl1pPr algn="r">
              <a:defRPr sz="1200"/>
            </a:lvl1pPr>
          </a:lstStyle>
          <a:p>
            <a:fld id="{54EC9BEA-C2EB-4946-B182-7428FFCACEF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5214940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758F48-72A1-46F2-9079-5CBE75120947}" type="slidenum">
              <a:rPr lang="zh-TW" altLang="ru-RU"/>
              <a:pPr/>
              <a:t>9</a:t>
            </a:fld>
            <a:endParaRPr lang="ru-RU" altLang="zh-TW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758F48-72A1-46F2-9079-5CBE75120947}" type="slidenum">
              <a:rPr lang="zh-TW" altLang="ru-RU"/>
              <a:pPr/>
              <a:t>10</a:t>
            </a:fld>
            <a:endParaRPr lang="ru-RU" altLang="zh-TW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758F48-72A1-46F2-9079-5CBE75120947}" type="slidenum">
              <a:rPr lang="zh-TW" altLang="ru-RU"/>
              <a:pPr/>
              <a:t>11</a:t>
            </a:fld>
            <a:endParaRPr lang="ru-RU" altLang="zh-TW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758F48-72A1-46F2-9079-5CBE75120947}" type="slidenum">
              <a:rPr lang="zh-TW" altLang="ru-RU"/>
              <a:pPr/>
              <a:t>12</a:t>
            </a:fld>
            <a:endParaRPr lang="ru-RU" altLang="zh-TW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758F48-72A1-46F2-9079-5CBE75120947}" type="slidenum">
              <a:rPr lang="zh-TW" altLang="ru-RU"/>
              <a:pPr/>
              <a:t>13</a:t>
            </a:fld>
            <a:endParaRPr lang="ru-RU" altLang="zh-TW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2758F48-72A1-46F2-9079-5CBE75120947}" type="slidenum">
              <a:rPr lang="zh-TW" altLang="ru-RU"/>
              <a:pPr/>
              <a:t>14</a:t>
            </a:fld>
            <a:endParaRPr lang="ru-RU" altLang="zh-TW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TW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FF1F33-8637-4D01-A0B3-1A45680D4DC2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FD9ECC-A744-478D-804B-C1B4722E6D61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14C6C6-E20E-461A-8A1F-9BE6B708E244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5A7852-33F2-41F4-9AE7-EBCC4936A725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1235E4-9C12-4D10-8B54-BC18B2D932C9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D8D40-1032-4D13-B946-D8D671BB8F46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694110-C13C-4134-8ED7-6CCCF51A4411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B04E10-A51F-4980-9258-B57B847FF913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E9C656-A159-4775-A5C1-573F69D808C2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1A86BB-2139-46EA-997D-257695FF27E0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1AAD83-B655-4860-9EBE-F184C0A29E27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8C403C19-B6AA-4DC3-8E27-6265027E2BE5}" type="datetime1">
              <a:rPr lang="ru-RU" smtClean="0"/>
              <a:pPr/>
              <a:t>23.09.2026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АВТФ, НГТУ</a:t>
            </a: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2F173D2C-FA93-496B-914E-4782CCE641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5" r:id="rId1"/>
    <p:sldLayoutId id="2147483926" r:id="rId2"/>
    <p:sldLayoutId id="2147483927" r:id="rId3"/>
    <p:sldLayoutId id="2147483928" r:id="rId4"/>
    <p:sldLayoutId id="2147483929" r:id="rId5"/>
    <p:sldLayoutId id="2147483930" r:id="rId6"/>
    <p:sldLayoutId id="2147483931" r:id="rId7"/>
    <p:sldLayoutId id="2147483932" r:id="rId8"/>
    <p:sldLayoutId id="2147483933" r:id="rId9"/>
    <p:sldLayoutId id="2147483934" r:id="rId10"/>
    <p:sldLayoutId id="2147483935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mailto:bakaev@corp.nstu.ru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jpeg"/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hyperlink" Target="mailto:bakaev@corp.nstu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51520" y="3416424"/>
            <a:ext cx="8568952" cy="2964904"/>
          </a:xfrm>
        </p:spPr>
        <p:txBody>
          <a:bodyPr>
            <a:normAutofit/>
          </a:bodyPr>
          <a:lstStyle/>
          <a:p>
            <a:r>
              <a:rPr lang="ru-RU" sz="3200" b="1" dirty="0"/>
              <a:t>Направления научной работы</a:t>
            </a:r>
          </a:p>
          <a:p>
            <a:endParaRPr lang="ru-RU" sz="3200" dirty="0" smtClean="0"/>
          </a:p>
          <a:p>
            <a:r>
              <a:rPr lang="ru-RU" sz="3200" dirty="0" smtClean="0"/>
              <a:t>Максим Александрович Бакаев,</a:t>
            </a:r>
            <a:br>
              <a:rPr lang="ru-RU" sz="3200" dirty="0" smtClean="0"/>
            </a:br>
            <a:r>
              <a:rPr lang="ru-RU" sz="3200" dirty="0" smtClean="0"/>
              <a:t>к.т.н., доцент, зав. каф. ССОД АВТФ НГТУ</a:t>
            </a:r>
          </a:p>
          <a:p>
            <a:r>
              <a:rPr lang="en-US" sz="3200" dirty="0" smtClean="0">
                <a:hlinkClick r:id="rId2"/>
              </a:rPr>
              <a:t>bakaev@corp.nstu.ru</a:t>
            </a:r>
            <a:endParaRPr lang="en-US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dirty="0"/>
              <a:t>Выбор </a:t>
            </a:r>
            <a:r>
              <a:rPr lang="ru-RU" dirty="0" smtClean="0"/>
              <a:t>темы и научного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u-RU" dirty="0" smtClean="0"/>
              <a:t>руководителя</a:t>
            </a:r>
            <a:r>
              <a:rPr lang="en-US" dirty="0" smtClean="0"/>
              <a:t> </a:t>
            </a:r>
            <a:r>
              <a:rPr lang="ru-RU" dirty="0" smtClean="0"/>
              <a:t>для ВКРБ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</a:t>
            </a:fld>
            <a:endParaRPr lang="ru-RU" dirty="0"/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020272" y="1196752"/>
            <a:ext cx="2088232" cy="208823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2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23528" y="980728"/>
            <a:ext cx="8363272" cy="5184576"/>
          </a:xfrm>
        </p:spPr>
        <p:txBody>
          <a:bodyPr>
            <a:normAutofit fontScale="70000" lnSpcReduction="20000"/>
          </a:bodyPr>
          <a:lstStyle/>
          <a:p>
            <a:pPr marL="914400" indent="-914400">
              <a:buNone/>
            </a:pPr>
            <a:r>
              <a:rPr lang="ru-RU" sz="4900" b="1" dirty="0" smtClean="0"/>
              <a:t>Инженерная</a:t>
            </a:r>
            <a:r>
              <a:rPr lang="ru-RU" sz="4900" dirty="0" smtClean="0"/>
              <a:t> новизна</a:t>
            </a:r>
          </a:p>
          <a:p>
            <a:pPr>
              <a:lnSpc>
                <a:spcPct val="120000"/>
              </a:lnSpc>
            </a:pPr>
            <a:r>
              <a:rPr lang="ru-RU" sz="4000" dirty="0" smtClean="0"/>
              <a:t>т.е. решение задачи не должно полностью и очевидным для специалиста образом обеспечиваться существующими алгоритмами, библиотеками, программными компонентами и продуктами, оборудованием.</a:t>
            </a:r>
          </a:p>
          <a:p>
            <a:endParaRPr lang="ru-RU" sz="2900" dirty="0" smtClean="0"/>
          </a:p>
          <a:p>
            <a:pPr>
              <a:lnSpc>
                <a:spcPct val="110000"/>
              </a:lnSpc>
            </a:pPr>
            <a:r>
              <a:rPr lang="ru-RU" sz="3400" dirty="0" smtClean="0"/>
              <a:t>Интеграция и конфигурирование</a:t>
            </a:r>
            <a:br>
              <a:rPr lang="ru-RU" sz="3400" dirty="0" smtClean="0"/>
            </a:br>
            <a:r>
              <a:rPr lang="ru-RU" sz="3400" dirty="0" smtClean="0"/>
              <a:t>под конкретную задачу</a:t>
            </a:r>
            <a:br>
              <a:rPr lang="ru-RU" sz="3400" dirty="0" smtClean="0"/>
            </a:br>
            <a:r>
              <a:rPr lang="ru-RU" sz="3400" dirty="0" smtClean="0"/>
              <a:t>(если неочевидные) – </a:t>
            </a:r>
            <a:r>
              <a:rPr lang="ru-RU" sz="3400" dirty="0" smtClean="0">
                <a:solidFill>
                  <a:srgbClr val="00B050"/>
                </a:solidFill>
              </a:rPr>
              <a:t>допускаются.</a:t>
            </a:r>
          </a:p>
          <a:p>
            <a:pPr>
              <a:lnSpc>
                <a:spcPct val="110000"/>
              </a:lnSpc>
            </a:pPr>
            <a:r>
              <a:rPr lang="ru-RU" sz="3400" dirty="0" smtClean="0"/>
              <a:t>«Создание» </a:t>
            </a:r>
            <a:r>
              <a:rPr lang="ru-RU" sz="3400" dirty="0" err="1" smtClean="0"/>
              <a:t>веб-сайта</a:t>
            </a:r>
            <a:r>
              <a:rPr lang="ru-RU" sz="3400" dirty="0" smtClean="0"/>
              <a:t>, мобильного приложения, базы данных, </a:t>
            </a:r>
            <a:r>
              <a:rPr lang="ru-RU" sz="3400" dirty="0" err="1" smtClean="0"/>
              <a:t>чат-бота</a:t>
            </a:r>
            <a:r>
              <a:rPr lang="ru-RU" sz="3400" dirty="0" smtClean="0"/>
              <a:t> для телеграмма</a:t>
            </a:r>
            <a:br>
              <a:rPr lang="ru-RU" sz="3400" dirty="0" smtClean="0"/>
            </a:br>
            <a:r>
              <a:rPr lang="ru-RU" sz="3400" dirty="0" smtClean="0"/>
              <a:t>(как основной результат) – </a:t>
            </a:r>
            <a:r>
              <a:rPr lang="ru-RU" sz="3400" dirty="0" smtClean="0">
                <a:solidFill>
                  <a:srgbClr val="FF0000"/>
                </a:solidFill>
              </a:rPr>
              <a:t>не допускаются.</a:t>
            </a:r>
            <a:endParaRPr lang="ru-RU" sz="3400" dirty="0">
              <a:solidFill>
                <a:srgbClr val="FF0000"/>
              </a:solidFill>
            </a:endParaRPr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85720" y="116632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Некоторые требования к ВКРБ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3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23528" y="980728"/>
            <a:ext cx="8363272" cy="5184576"/>
          </a:xfrm>
        </p:spPr>
        <p:txBody>
          <a:bodyPr>
            <a:normAutofit/>
          </a:bodyPr>
          <a:lstStyle/>
          <a:p>
            <a:pPr marL="914400" indent="-914400">
              <a:buNone/>
            </a:pPr>
            <a:r>
              <a:rPr lang="ru-RU" sz="3400" b="1" dirty="0" smtClean="0"/>
              <a:t>Комплексность </a:t>
            </a:r>
            <a:r>
              <a:rPr lang="ru-RU" sz="3400" dirty="0" smtClean="0"/>
              <a:t>задачи</a:t>
            </a:r>
          </a:p>
          <a:p>
            <a:r>
              <a:rPr lang="ru-RU" sz="2800" dirty="0" smtClean="0"/>
              <a:t>т.е. тема диплома (и соответствующий объем работ) не должны находиться в рамках только </a:t>
            </a:r>
            <a:r>
              <a:rPr lang="ru-RU" sz="2800" b="1" dirty="0" smtClean="0"/>
              <a:t>одной</a:t>
            </a:r>
            <a:r>
              <a:rPr lang="ru-RU" sz="2800" dirty="0" smtClean="0"/>
              <a:t> из освоенных учебных дисциплин</a:t>
            </a:r>
          </a:p>
          <a:p>
            <a:pPr>
              <a:lnSpc>
                <a:spcPct val="120000"/>
              </a:lnSpc>
            </a:pPr>
            <a:endParaRPr lang="ru-RU" sz="2400" dirty="0" smtClean="0"/>
          </a:p>
          <a:p>
            <a:pPr marL="914400" indent="-914400">
              <a:lnSpc>
                <a:spcPct val="120000"/>
              </a:lnSpc>
              <a:buNone/>
            </a:pPr>
            <a:r>
              <a:rPr lang="ru-RU" sz="3400" b="1" dirty="0" smtClean="0"/>
              <a:t>Содержание и объем ВКРБ</a:t>
            </a:r>
          </a:p>
          <a:p>
            <a:pPr marL="274320" lvl="2" indent="-274320">
              <a:spcBef>
                <a:spcPts val="580"/>
              </a:spcBef>
              <a:buClr>
                <a:schemeClr val="accent1"/>
              </a:buClr>
            </a:pPr>
            <a:r>
              <a:rPr lang="ru-RU" sz="2400" dirty="0" smtClean="0"/>
              <a:t>описать все стадии разработки и апробацию (</a:t>
            </a:r>
            <a:r>
              <a:rPr lang="ru-RU" sz="2400" b="1" dirty="0" smtClean="0"/>
              <a:t>данные!</a:t>
            </a:r>
            <a:r>
              <a:rPr lang="ru-RU" sz="2400" dirty="0" smtClean="0"/>
              <a:t>)</a:t>
            </a:r>
          </a:p>
          <a:p>
            <a:pPr marL="274320" lvl="2" indent="-274320">
              <a:spcBef>
                <a:spcPts val="580"/>
              </a:spcBef>
              <a:buClr>
                <a:schemeClr val="accent1"/>
              </a:buClr>
            </a:pPr>
            <a:r>
              <a:rPr lang="ru-RU" sz="2400" dirty="0" smtClean="0"/>
              <a:t>40-80 страниц основного текста (без учета</a:t>
            </a:r>
            <a:br>
              <a:rPr lang="ru-RU" sz="2400" dirty="0" smtClean="0"/>
            </a:br>
            <a:r>
              <a:rPr lang="ru-RU" sz="2400" b="1" dirty="0" smtClean="0"/>
              <a:t>списка литературы</a:t>
            </a:r>
            <a:r>
              <a:rPr lang="ru-RU" sz="2400" dirty="0" smtClean="0"/>
              <a:t>, вступления и заключения и т.п.)</a:t>
            </a:r>
          </a:p>
          <a:p>
            <a:pPr marL="274320" lvl="2" indent="-274320">
              <a:spcBef>
                <a:spcPts val="580"/>
              </a:spcBef>
              <a:buClr>
                <a:schemeClr val="accent1"/>
              </a:buClr>
            </a:pPr>
            <a:r>
              <a:rPr lang="ru-RU" sz="2400" dirty="0" smtClean="0"/>
              <a:t>оригинальность не ниже 80%, но… </a:t>
            </a:r>
            <a:r>
              <a:rPr lang="en-US" sz="2400" dirty="0" err="1" smtClean="0"/>
              <a:t>ChatGPT</a:t>
            </a:r>
            <a:endParaRPr lang="ru-RU" sz="2400" dirty="0" smtClean="0"/>
          </a:p>
        </p:txBody>
      </p:sp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285720" y="116632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Некоторые требования к ВКРБ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Выбор научного руководителя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7020272" y="1052736"/>
            <a:ext cx="2123728" cy="5328592"/>
          </a:xfrm>
        </p:spPr>
        <p:txBody>
          <a:bodyPr>
            <a:no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ru-RU" sz="2200" spc="-40" dirty="0" smtClean="0"/>
              <a:t>Допускаются:</a:t>
            </a:r>
          </a:p>
          <a:p>
            <a:pPr marL="266700" indent="-266700">
              <a:spcBef>
                <a:spcPts val="1200"/>
              </a:spcBef>
            </a:pPr>
            <a:r>
              <a:rPr lang="ru-RU" sz="2000" spc="-40" dirty="0" smtClean="0"/>
              <a:t>старший </a:t>
            </a:r>
            <a:r>
              <a:rPr lang="ru-RU" sz="2000" spc="-40" dirty="0" err="1" smtClean="0"/>
              <a:t>преподава-тель</a:t>
            </a:r>
            <a:r>
              <a:rPr lang="ru-RU" sz="2000" spc="-40" dirty="0" smtClean="0"/>
              <a:t>,</a:t>
            </a:r>
          </a:p>
          <a:p>
            <a:pPr marL="266700" indent="-266700">
              <a:spcBef>
                <a:spcPts val="1200"/>
              </a:spcBef>
            </a:pPr>
            <a:r>
              <a:rPr lang="ru-RU" sz="2000" spc="-40" dirty="0" smtClean="0"/>
              <a:t>доцент,</a:t>
            </a:r>
          </a:p>
          <a:p>
            <a:pPr marL="266700" indent="-266700">
              <a:spcBef>
                <a:spcPts val="1200"/>
              </a:spcBef>
            </a:pPr>
            <a:r>
              <a:rPr lang="ru-RU" sz="2000" spc="-40" dirty="0" smtClean="0"/>
              <a:t>профессор.</a:t>
            </a:r>
          </a:p>
          <a:p>
            <a:pPr marL="266700" indent="-266700">
              <a:spcBef>
                <a:spcPts val="1200"/>
              </a:spcBef>
            </a:pPr>
            <a:endParaRPr lang="ru-RU" sz="2000" spc="-40" dirty="0" smtClean="0"/>
          </a:p>
          <a:p>
            <a:pPr marL="0" indent="0">
              <a:spcBef>
                <a:spcPts val="1200"/>
              </a:spcBef>
              <a:buNone/>
            </a:pPr>
            <a:r>
              <a:rPr lang="ru-RU" sz="2000" spc="-40" dirty="0" smtClean="0"/>
              <a:t>Совместители приветствуются</a:t>
            </a:r>
            <a:br>
              <a:rPr lang="ru-RU" sz="2000" spc="-40" dirty="0" smtClean="0"/>
            </a:br>
            <a:r>
              <a:rPr lang="ru-RU" sz="2000" spc="-40" dirty="0" smtClean="0"/>
              <a:t>(особенно если имеют практические задачи)</a:t>
            </a:r>
            <a:endParaRPr lang="en-US" sz="2000" spc="-40" dirty="0" smtClean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0780" y="764704"/>
            <a:ext cx="6921500" cy="4864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Овал 6"/>
          <p:cNvSpPr/>
          <p:nvPr/>
        </p:nvSpPr>
        <p:spPr>
          <a:xfrm>
            <a:off x="323528" y="1628800"/>
            <a:ext cx="1872208" cy="28803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2195736" y="4077072"/>
            <a:ext cx="2592288" cy="288032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4067944" y="2204864"/>
            <a:ext cx="3096344" cy="36004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cxnSp>
        <p:nvCxnSpPr>
          <p:cNvPr id="13" name="Прямая со стрелкой 12"/>
          <p:cNvCxnSpPr/>
          <p:nvPr/>
        </p:nvCxnSpPr>
        <p:spPr>
          <a:xfrm>
            <a:off x="4932040" y="1340768"/>
            <a:ext cx="2016224" cy="0"/>
          </a:xfrm>
          <a:prstGeom prst="straightConnector1">
            <a:avLst/>
          </a:prstGeom>
          <a:ln w="254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1041911383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5</a:t>
            </a:fld>
            <a:endParaRPr lang="ru-RU"/>
          </a:p>
        </p:txBody>
      </p:sp>
      <p:sp>
        <p:nvSpPr>
          <p:cNvPr id="5" name="Содержимое 4"/>
          <p:cNvSpPr>
            <a:spLocks noGrp="1"/>
          </p:cNvSpPr>
          <p:nvPr>
            <p:ph sz="quarter" idx="1"/>
          </p:nvPr>
        </p:nvSpPr>
        <p:spPr>
          <a:xfrm>
            <a:off x="323528" y="260648"/>
            <a:ext cx="8363272" cy="5976664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6000" dirty="0" smtClean="0"/>
              <a:t>Выбирайте тему:</a:t>
            </a:r>
          </a:p>
          <a:p>
            <a:pPr marL="914400" indent="-914400">
              <a:buAutoNum type="arabicParenR"/>
            </a:pPr>
            <a:r>
              <a:rPr lang="ru-RU" sz="4400" dirty="0" smtClean="0"/>
              <a:t>которая вам </a:t>
            </a:r>
            <a:r>
              <a:rPr lang="ru-RU" sz="4400" b="1" dirty="0" smtClean="0"/>
              <a:t>интересна</a:t>
            </a:r>
            <a:r>
              <a:rPr lang="ru-RU" sz="4400" dirty="0" smtClean="0"/>
              <a:t>,</a:t>
            </a:r>
          </a:p>
          <a:p>
            <a:pPr marL="914400" indent="-914400">
              <a:buAutoNum type="arabicParenR"/>
            </a:pPr>
            <a:r>
              <a:rPr lang="ru-RU" sz="4400" dirty="0" smtClean="0"/>
              <a:t>в которой вы разбираетесь или </a:t>
            </a:r>
            <a:r>
              <a:rPr lang="ru-RU" sz="4400" b="1" dirty="0" smtClean="0"/>
              <a:t>хотите</a:t>
            </a:r>
            <a:r>
              <a:rPr lang="ru-RU" sz="4400" dirty="0" smtClean="0"/>
              <a:t> разобраться,</a:t>
            </a:r>
          </a:p>
          <a:p>
            <a:pPr marL="914400" indent="-914400">
              <a:buAutoNum type="arabicParenR"/>
            </a:pPr>
            <a:r>
              <a:rPr lang="ru-RU" sz="3600" dirty="0" smtClean="0"/>
              <a:t>(опционально)</a:t>
            </a:r>
            <a:br>
              <a:rPr lang="ru-RU" sz="3600" dirty="0" smtClean="0"/>
            </a:br>
            <a:r>
              <a:rPr lang="ru-RU" sz="3600" dirty="0" smtClean="0"/>
              <a:t>которая вам актуальна на работе (т.е. есть задача у вас/ коллег/ начальства, а также данные)</a:t>
            </a:r>
            <a:endParaRPr lang="ru-RU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Бакаев Максим Александрович, к.т.н.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6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764704"/>
            <a:ext cx="8640960" cy="5832648"/>
          </a:xfrm>
        </p:spPr>
        <p:txBody>
          <a:bodyPr>
            <a:normAutofit/>
          </a:bodyPr>
          <a:lstStyle/>
          <a:p>
            <a:r>
              <a:rPr lang="ru-RU" sz="2200" b="1" dirty="0" smtClean="0"/>
              <a:t>Пользовательские интерфейсы:</a:t>
            </a:r>
            <a:br>
              <a:rPr lang="ru-RU" sz="2200" b="1" dirty="0" smtClean="0"/>
            </a:br>
            <a:r>
              <a:rPr lang="ru-RU" sz="2200" dirty="0" smtClean="0"/>
              <a:t>проектирование </a:t>
            </a:r>
            <a:r>
              <a:rPr lang="ru-RU" sz="2200" dirty="0" err="1" smtClean="0"/>
              <a:t>юзабилити</a:t>
            </a:r>
            <a:r>
              <a:rPr lang="ru-RU" sz="2200" dirty="0" smtClean="0"/>
              <a:t>, </a:t>
            </a:r>
            <a:r>
              <a:rPr lang="ru-RU" sz="2200" dirty="0" err="1" smtClean="0"/>
              <a:t>веб-дизайн</a:t>
            </a:r>
            <a:r>
              <a:rPr lang="ru-RU" sz="2200" dirty="0" smtClean="0"/>
              <a:t>,</a:t>
            </a:r>
            <a:br>
              <a:rPr lang="ru-RU" sz="2200" dirty="0" smtClean="0"/>
            </a:br>
            <a:r>
              <a:rPr lang="ru-RU" sz="2200" dirty="0" smtClean="0"/>
              <a:t>автоматизированный анализ интерфейсов,</a:t>
            </a:r>
            <a:br>
              <a:rPr lang="ru-RU" sz="2200" dirty="0" smtClean="0"/>
            </a:br>
            <a:r>
              <a:rPr lang="ru-RU" sz="2200" dirty="0" smtClean="0"/>
              <a:t>мобильные платформы, общедоступность,</a:t>
            </a:r>
            <a:br>
              <a:rPr lang="ru-RU" sz="2200" dirty="0" smtClean="0"/>
            </a:br>
            <a:r>
              <a:rPr lang="ru-RU" sz="2200" dirty="0" smtClean="0"/>
              <a:t>взаимодействие человека и ИИ (</a:t>
            </a:r>
            <a:r>
              <a:rPr lang="en-US" sz="2200" dirty="0" smtClean="0"/>
              <a:t>Human-AI</a:t>
            </a:r>
            <a:r>
              <a:rPr lang="ru-RU" sz="2200" dirty="0" smtClean="0"/>
              <a:t>)</a:t>
            </a:r>
          </a:p>
          <a:p>
            <a:r>
              <a:rPr lang="ru-RU" sz="2200" b="1" dirty="0" smtClean="0"/>
              <a:t>Методы искусственного интеллекта:</a:t>
            </a:r>
            <a:br>
              <a:rPr lang="ru-RU" sz="2200" b="1" dirty="0" smtClean="0"/>
            </a:br>
            <a:r>
              <a:rPr lang="ru-RU" sz="2200" dirty="0" smtClean="0"/>
              <a:t> нейронные сети, машинное обучение,</a:t>
            </a:r>
            <a:r>
              <a:rPr lang="en-US" sz="2200" dirty="0" smtClean="0"/>
              <a:t/>
            </a:r>
            <a:br>
              <a:rPr lang="en-US" sz="2200" dirty="0" smtClean="0"/>
            </a:br>
            <a:r>
              <a:rPr lang="ru-RU" sz="2200" dirty="0" smtClean="0"/>
              <a:t>компьютерное зрение, языковые модели и анализ текстов, генеративный ИИ</a:t>
            </a:r>
            <a:r>
              <a:rPr lang="en-US" sz="2200" dirty="0" smtClean="0"/>
              <a:t> </a:t>
            </a:r>
            <a:r>
              <a:rPr lang="ru-RU" sz="2200" dirty="0" smtClean="0"/>
              <a:t>(</a:t>
            </a:r>
            <a:r>
              <a:rPr lang="en-US" sz="2200" dirty="0" err="1" smtClean="0"/>
              <a:t>ChatGPT</a:t>
            </a:r>
            <a:r>
              <a:rPr lang="ru-RU" sz="2200" dirty="0" smtClean="0"/>
              <a:t> и пр.), ИИ-агенты, </a:t>
            </a:r>
            <a:r>
              <a:rPr lang="ru-RU" sz="2200" dirty="0" err="1" smtClean="0"/>
              <a:t>мульти-агентные</a:t>
            </a:r>
            <a:r>
              <a:rPr lang="ru-RU" sz="2200" dirty="0" smtClean="0"/>
              <a:t> архитектуры, эволюционные алгоритмы,</a:t>
            </a:r>
            <a:r>
              <a:rPr lang="en-US" sz="2200" dirty="0" smtClean="0"/>
              <a:t> </a:t>
            </a:r>
            <a:r>
              <a:rPr lang="en-US" sz="2400" dirty="0" smtClean="0"/>
              <a:t>Prompt Engineering</a:t>
            </a:r>
            <a:endParaRPr lang="ru-RU" sz="2400" dirty="0" smtClean="0"/>
          </a:p>
          <a:p>
            <a:r>
              <a:rPr lang="ru-RU" sz="2200" b="1" dirty="0" smtClean="0"/>
              <a:t>Мышление и поведение пользователей:</a:t>
            </a:r>
            <a:br>
              <a:rPr lang="ru-RU" sz="2200" b="1" dirty="0" smtClean="0"/>
            </a:br>
            <a:r>
              <a:rPr lang="ru-RU" sz="2200" dirty="0" smtClean="0"/>
              <a:t>ЭЭГ (активность мозга), модели поведения пользователей, эмоциональный статус, когнитивная нагрузка, психометрия</a:t>
            </a:r>
          </a:p>
          <a:p>
            <a:r>
              <a:rPr lang="ru-RU" sz="2200" b="1" dirty="0" smtClean="0"/>
              <a:t>Сбор и анализ данных: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err="1" smtClean="0"/>
              <a:t>краудсорсинг</a:t>
            </a:r>
            <a:r>
              <a:rPr lang="ru-RU" sz="2200" dirty="0" smtClean="0"/>
              <a:t> (качество данных), планирование экспериментов, </a:t>
            </a:r>
            <a:r>
              <a:rPr lang="ru-RU" sz="2200" dirty="0" err="1" smtClean="0"/>
              <a:t>майнинг</a:t>
            </a:r>
            <a:r>
              <a:rPr lang="ru-RU" sz="2200" dirty="0" smtClean="0"/>
              <a:t> </a:t>
            </a:r>
            <a:r>
              <a:rPr lang="ru-RU" sz="2200" dirty="0" err="1" smtClean="0"/>
              <a:t>онлайн-данных</a:t>
            </a:r>
            <a:r>
              <a:rPr lang="ru-RU" sz="2200" dirty="0" smtClean="0"/>
              <a:t>, статистический анализ</a:t>
            </a:r>
          </a:p>
        </p:txBody>
      </p:sp>
      <p:pic>
        <p:nvPicPr>
          <p:cNvPr id="8" name="Picture 2" descr="MIT School of Engineering | » When will AI be smart enough to outsmart  people?"/>
          <p:cNvPicPr>
            <a:picLocks noChangeAspect="1" noChangeArrowheads="1"/>
          </p:cNvPicPr>
          <p:nvPr/>
        </p:nvPicPr>
        <p:blipFill>
          <a:blip r:embed="rId2" cstate="print"/>
          <a:srcRect l="7198" t="7198" r="4024" b="6424"/>
          <a:stretch>
            <a:fillRect/>
          </a:stretch>
        </p:blipFill>
        <p:spPr bwMode="auto">
          <a:xfrm>
            <a:off x="6450209" y="764704"/>
            <a:ext cx="2442271" cy="237626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285969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864096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 и проектов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7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764704"/>
            <a:ext cx="8712968" cy="576064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Анализ изображений интерфейсов</a:t>
            </a:r>
            <a:br>
              <a:rPr lang="ru-RU" sz="2400" dirty="0" smtClean="0"/>
            </a:br>
            <a:r>
              <a:rPr lang="ru-RU" sz="2400" dirty="0" smtClean="0"/>
              <a:t>(семантически-пространственная организация элементов)</a:t>
            </a:r>
          </a:p>
        </p:txBody>
      </p:sp>
      <p:pic>
        <p:nvPicPr>
          <p:cNvPr id="12" name="Рисунок 11"/>
          <p:cNvPicPr/>
          <p:nvPr/>
        </p:nvPicPr>
        <p:blipFill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sharpenSoften amount="13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1680" y="1618506"/>
            <a:ext cx="6224121" cy="4954935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32814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2990136" cy="1368152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Примеры тем и проектов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8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764704"/>
            <a:ext cx="8712968" cy="5760640"/>
          </a:xfrm>
        </p:spPr>
        <p:txBody>
          <a:bodyPr>
            <a:normAutofit/>
          </a:bodyPr>
          <a:lstStyle/>
          <a:p>
            <a:endParaRPr lang="ru-RU" sz="2400" dirty="0" smtClean="0"/>
          </a:p>
          <a:p>
            <a:endParaRPr lang="ru-RU" sz="2400" dirty="0" smtClean="0"/>
          </a:p>
          <a:p>
            <a:r>
              <a:rPr lang="ru-RU" sz="2400" dirty="0" smtClean="0"/>
              <a:t>Алгоритм наложения</a:t>
            </a:r>
            <a:br>
              <a:rPr lang="ru-RU" sz="2400" dirty="0" smtClean="0"/>
            </a:br>
            <a:r>
              <a:rPr lang="ru-RU" sz="2400" dirty="0" smtClean="0"/>
              <a:t>сетки расположения</a:t>
            </a:r>
            <a:br>
              <a:rPr lang="ru-RU" sz="2400" dirty="0" smtClean="0"/>
            </a:br>
            <a:r>
              <a:rPr lang="ru-RU" sz="2400" dirty="0" smtClean="0"/>
              <a:t>элементов</a:t>
            </a:r>
            <a:br>
              <a:rPr lang="ru-RU" sz="2400" dirty="0" smtClean="0"/>
            </a:br>
            <a:r>
              <a:rPr lang="ru-RU" sz="2400" dirty="0" smtClean="0"/>
              <a:t>веб-интерфейсов</a:t>
            </a:r>
          </a:p>
        </p:txBody>
      </p:sp>
      <p:pic>
        <p:nvPicPr>
          <p:cNvPr id="7" name="Рисунок 6" descr="Fig - annotators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9929" y="3861048"/>
            <a:ext cx="4914477" cy="2343576"/>
          </a:xfrm>
          <a:prstGeom prst="rect">
            <a:avLst/>
          </a:prstGeom>
        </p:spPr>
      </p:pic>
      <p:pic>
        <p:nvPicPr>
          <p:cNvPr id="8" name="Рисунок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563888" y="116632"/>
            <a:ext cx="5472633" cy="4598982"/>
          </a:xfrm>
          <a:prstGeom prst="rect">
            <a:avLst/>
          </a:prstGeom>
        </p:spPr>
      </p:pic>
      <p:sp>
        <p:nvSpPr>
          <p:cNvPr id="11" name="Стрелка углом 10"/>
          <p:cNvSpPr/>
          <p:nvPr/>
        </p:nvSpPr>
        <p:spPr>
          <a:xfrm rot="16200000" flipV="1">
            <a:off x="5328084" y="4761148"/>
            <a:ext cx="792088" cy="864096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531017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en-US" b="1" dirty="0" smtClean="0"/>
              <a:t>Algorithm</a:t>
            </a:r>
            <a:r>
              <a:rPr lang="ru-RU" b="1" dirty="0" smtClean="0"/>
              <a:t> – </a:t>
            </a:r>
            <a:r>
              <a:rPr lang="en-US" b="1" dirty="0" smtClean="0"/>
              <a:t>1) Edge Detection</a:t>
            </a:r>
            <a:endParaRPr lang="ru-RU" altLang="zh-TW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908720"/>
            <a:ext cx="8572560" cy="5184576"/>
          </a:xfrm>
        </p:spPr>
        <p:txBody>
          <a:bodyPr/>
          <a:lstStyle/>
          <a:p>
            <a:endParaRPr lang="en-US" sz="2000" dirty="0" smtClean="0"/>
          </a:p>
        </p:txBody>
      </p:sp>
      <p:pic>
        <p:nvPicPr>
          <p:cNvPr id="5" name="Рисунок 4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8936"/>
            <a:ext cx="8148203" cy="6849064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5735398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en-US" b="1" dirty="0" smtClean="0"/>
              <a:t>Algorithm</a:t>
            </a:r>
            <a:r>
              <a:rPr lang="ru-RU" b="1" dirty="0" smtClean="0"/>
              <a:t> – </a:t>
            </a:r>
            <a:r>
              <a:rPr lang="en-US" b="1" dirty="0" smtClean="0"/>
              <a:t>1) Edge Detection</a:t>
            </a:r>
            <a:endParaRPr lang="ru-RU" altLang="zh-TW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908720"/>
            <a:ext cx="8572560" cy="5184576"/>
          </a:xfrm>
        </p:spPr>
        <p:txBody>
          <a:bodyPr/>
          <a:lstStyle/>
          <a:p>
            <a:endParaRPr lang="en-US" sz="2000" dirty="0" smtClean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8936"/>
            <a:ext cx="8148203" cy="68485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507571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en-US" b="1" dirty="0" smtClean="0"/>
              <a:t>Algorithm</a:t>
            </a:r>
            <a:r>
              <a:rPr lang="ru-RU" b="1" dirty="0" smtClean="0"/>
              <a:t> – </a:t>
            </a:r>
            <a:r>
              <a:rPr lang="en-US" b="1" dirty="0" smtClean="0"/>
              <a:t>1) Edge Detection</a:t>
            </a:r>
            <a:endParaRPr lang="ru-RU" altLang="zh-TW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908720"/>
            <a:ext cx="8572560" cy="5184576"/>
          </a:xfrm>
        </p:spPr>
        <p:txBody>
          <a:bodyPr/>
          <a:lstStyle/>
          <a:p>
            <a:endParaRPr lang="en-US" sz="2000" dirty="0" smtClean="0"/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23528" y="0"/>
            <a:ext cx="8126896" cy="6831155"/>
          </a:xfrm>
          <a:prstGeom prst="rect">
            <a:avLst/>
          </a:prstGeom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31343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en-US" b="1" dirty="0" smtClean="0"/>
              <a:t>Algorithm</a:t>
            </a:r>
            <a:r>
              <a:rPr lang="ru-RU" b="1" dirty="0" smtClean="0"/>
              <a:t> – </a:t>
            </a:r>
            <a:r>
              <a:rPr lang="en-US" b="1" dirty="0" smtClean="0"/>
              <a:t>1) Edge Detection</a:t>
            </a:r>
            <a:endParaRPr lang="ru-RU" altLang="zh-TW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908720"/>
            <a:ext cx="8572560" cy="5184576"/>
          </a:xfrm>
        </p:spPr>
        <p:txBody>
          <a:bodyPr/>
          <a:lstStyle/>
          <a:p>
            <a:endParaRPr lang="en-US" sz="20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0"/>
            <a:ext cx="8136904" cy="6839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0004979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en-US" b="1" dirty="0" smtClean="0"/>
              <a:t>Algorithm</a:t>
            </a:r>
            <a:r>
              <a:rPr lang="ru-RU" b="1" dirty="0" smtClean="0"/>
              <a:t> – </a:t>
            </a:r>
            <a:r>
              <a:rPr lang="en-US" b="1" dirty="0" smtClean="0"/>
              <a:t>1) Edge Detection</a:t>
            </a:r>
            <a:endParaRPr lang="ru-RU" altLang="zh-TW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908720"/>
            <a:ext cx="8572560" cy="5184576"/>
          </a:xfrm>
        </p:spPr>
        <p:txBody>
          <a:bodyPr/>
          <a:lstStyle/>
          <a:p>
            <a:endParaRPr lang="en-US" sz="2000" dirty="0" smtClean="0"/>
          </a:p>
        </p:txBody>
      </p:sp>
      <p:pic>
        <p:nvPicPr>
          <p:cNvPr id="8" name="Рисунок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35475"/>
            <a:ext cx="8117507" cy="6824418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69666434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7813"/>
            <a:ext cx="8229600" cy="846931"/>
          </a:xfrm>
        </p:spPr>
        <p:txBody>
          <a:bodyPr/>
          <a:lstStyle/>
          <a:p>
            <a:r>
              <a:rPr lang="en-US" b="1" dirty="0" smtClean="0"/>
              <a:t>Algorithm</a:t>
            </a:r>
            <a:r>
              <a:rPr lang="ru-RU" b="1" dirty="0" smtClean="0"/>
              <a:t> – </a:t>
            </a:r>
            <a:r>
              <a:rPr lang="en-US" b="1" dirty="0" smtClean="0"/>
              <a:t>1) Edge Detection</a:t>
            </a:r>
            <a:endParaRPr lang="ru-RU" altLang="zh-TW" b="1" dirty="0"/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57158" y="908720"/>
            <a:ext cx="8572560" cy="5184576"/>
          </a:xfrm>
        </p:spPr>
        <p:txBody>
          <a:bodyPr/>
          <a:lstStyle/>
          <a:p>
            <a:endParaRPr lang="en-US" sz="2000" dirty="0" smtClean="0"/>
          </a:p>
        </p:txBody>
      </p:sp>
      <p:pic>
        <p:nvPicPr>
          <p:cNvPr id="7" name="Рисунок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23528" y="34334"/>
            <a:ext cx="8117507" cy="6823263"/>
          </a:xfrm>
          <a:prstGeom prst="rect">
            <a:avLst/>
          </a:prstGeom>
        </p:spPr>
      </p:pic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97087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 и проектов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15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764704"/>
            <a:ext cx="8712968" cy="5760640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</a:pPr>
            <a:r>
              <a:rPr lang="ru-RU" sz="2200" dirty="0" smtClean="0"/>
              <a:t>Автоматизация</a:t>
            </a:r>
            <a:br>
              <a:rPr lang="ru-RU" sz="2200" dirty="0" smtClean="0"/>
            </a:br>
            <a:r>
              <a:rPr lang="ru-RU" sz="2200" dirty="0" smtClean="0"/>
              <a:t>анализа качества</a:t>
            </a:r>
            <a:br>
              <a:rPr lang="ru-RU" sz="2200" dirty="0" smtClean="0"/>
            </a:br>
            <a:r>
              <a:rPr lang="ru-RU" sz="2200" dirty="0" smtClean="0"/>
              <a:t>пользовательских</a:t>
            </a:r>
            <a:br>
              <a:rPr lang="ru-RU" sz="2200" dirty="0" smtClean="0"/>
            </a:br>
            <a:r>
              <a:rPr lang="ru-RU" sz="2200" dirty="0" smtClean="0"/>
              <a:t>интерфейсов</a:t>
            </a:r>
            <a:br>
              <a:rPr lang="ru-RU" sz="2200" dirty="0" smtClean="0"/>
            </a:br>
            <a:r>
              <a:rPr lang="ru-RU" sz="2200" dirty="0" smtClean="0"/>
              <a:t>на мобильных платформах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15616" y="2610569"/>
            <a:ext cx="7920880" cy="415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lum contrast="10000"/>
          </a:blip>
          <a:srcRect/>
          <a:stretch>
            <a:fillRect/>
          </a:stretch>
        </p:blipFill>
        <p:spPr bwMode="auto">
          <a:xfrm>
            <a:off x="3995936" y="964800"/>
            <a:ext cx="5148064" cy="1752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328148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816424" cy="100811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Примеры тем</a:t>
            </a:r>
            <a:br>
              <a:rPr lang="ru-RU" sz="3600" dirty="0" smtClean="0"/>
            </a:br>
            <a:r>
              <a:rPr lang="ru-RU" sz="3600" dirty="0" smtClean="0"/>
              <a:t> и проектов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16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196752"/>
            <a:ext cx="3168352" cy="5328592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</a:pPr>
            <a:r>
              <a:rPr lang="ru-RU" sz="2200" dirty="0" smtClean="0"/>
              <a:t>Разработка прогнозных</a:t>
            </a:r>
            <a:br>
              <a:rPr lang="ru-RU" sz="2200" dirty="0" smtClean="0"/>
            </a:br>
            <a:r>
              <a:rPr lang="ru-RU" sz="2200" dirty="0" smtClean="0"/>
              <a:t>моделей для рынка труда на основе </a:t>
            </a:r>
            <a:r>
              <a:rPr lang="ru-RU" sz="2200" dirty="0" err="1" smtClean="0"/>
              <a:t>онлайн-данных</a:t>
            </a:r>
            <a:endParaRPr lang="ru-RU" sz="2200" dirty="0" smtClean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20543"/>
          <a:stretch>
            <a:fillRect/>
          </a:stretch>
        </p:blipFill>
        <p:spPr bwMode="auto">
          <a:xfrm>
            <a:off x="3131840" y="44624"/>
            <a:ext cx="5986399" cy="2703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71600" y="3196292"/>
            <a:ext cx="7179047" cy="34010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65915527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01962" y="3924126"/>
            <a:ext cx="6178550" cy="288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85631" y="0"/>
            <a:ext cx="4958369" cy="357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3816424" cy="1008112"/>
          </a:xfrm>
        </p:spPr>
        <p:txBody>
          <a:bodyPr>
            <a:normAutofit fontScale="90000"/>
          </a:bodyPr>
          <a:lstStyle/>
          <a:p>
            <a:r>
              <a:rPr lang="ru-RU" sz="3600" dirty="0" smtClean="0"/>
              <a:t>Примеры тем</a:t>
            </a:r>
            <a:br>
              <a:rPr lang="ru-RU" sz="3600" dirty="0" smtClean="0"/>
            </a:br>
            <a:r>
              <a:rPr lang="ru-RU" sz="3600" dirty="0" smtClean="0"/>
              <a:t> и проектов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17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07504" y="1196752"/>
            <a:ext cx="4248472" cy="5328592"/>
          </a:xfrm>
        </p:spPr>
        <p:txBody>
          <a:bodyPr>
            <a:normAutofit/>
          </a:bodyPr>
          <a:lstStyle/>
          <a:p>
            <a:pPr>
              <a:spcBef>
                <a:spcPts val="500"/>
              </a:spcBef>
            </a:pPr>
            <a:r>
              <a:rPr lang="ru-RU" sz="2200" dirty="0" smtClean="0"/>
              <a:t>Пространственные</a:t>
            </a:r>
            <a:br>
              <a:rPr lang="ru-RU" sz="2200" dirty="0" smtClean="0"/>
            </a:br>
            <a:r>
              <a:rPr lang="ru-RU" sz="2200" dirty="0" smtClean="0"/>
              <a:t>данные и анализ</a:t>
            </a:r>
            <a:br>
              <a:rPr lang="ru-RU" sz="2200" dirty="0" smtClean="0"/>
            </a:br>
            <a:r>
              <a:rPr lang="ru-RU" sz="2200" dirty="0" smtClean="0"/>
              <a:t>показателей</a:t>
            </a:r>
            <a:br>
              <a:rPr lang="ru-RU" sz="2200" dirty="0" smtClean="0"/>
            </a:br>
            <a:r>
              <a:rPr lang="ru-RU" sz="2200" dirty="0" smtClean="0"/>
              <a:t>развития городской среды</a:t>
            </a:r>
          </a:p>
          <a:p>
            <a:pPr>
              <a:spcBef>
                <a:spcPts val="500"/>
              </a:spcBef>
            </a:pPr>
            <a:r>
              <a:rPr lang="ru-RU" sz="2200" dirty="0" smtClean="0"/>
              <a:t>Автоматизация размещения городских сервисов (совместно с центром Дизайна и </a:t>
            </a:r>
            <a:r>
              <a:rPr lang="ru-RU" sz="2200" dirty="0" err="1" smtClean="0"/>
              <a:t>урбанистики</a:t>
            </a:r>
            <a:r>
              <a:rPr lang="ru-RU" sz="2200" dirty="0" smtClean="0"/>
              <a:t> Университета ИТМО)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496" y="4628668"/>
            <a:ext cx="3059832" cy="2184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59155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 и проектов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18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764704"/>
            <a:ext cx="8568952" cy="576064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Мета-анализ публикаций и методов в </a:t>
            </a:r>
            <a:r>
              <a:rPr lang="ru-RU" sz="2400" dirty="0" err="1" smtClean="0"/>
              <a:t>нейронауках</a:t>
            </a:r>
            <a:r>
              <a:rPr lang="ru-RU" sz="2400" dirty="0" smtClean="0"/>
              <a:t> (</a:t>
            </a:r>
            <a:r>
              <a:rPr lang="ru-RU" sz="2400" dirty="0" err="1" smtClean="0"/>
              <a:t>майнинг</a:t>
            </a:r>
            <a:r>
              <a:rPr lang="ru-RU" sz="2400" dirty="0" smtClean="0"/>
              <a:t> </a:t>
            </a:r>
            <a:r>
              <a:rPr lang="en-US" sz="2400" dirty="0" smtClean="0"/>
              <a:t>PubMed.com</a:t>
            </a:r>
            <a:r>
              <a:rPr lang="ru-RU" sz="2400" dirty="0" smtClean="0"/>
              <a:t>)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1800" dirty="0" smtClean="0"/>
          </a:p>
          <a:p>
            <a:r>
              <a:rPr lang="ru-RU" sz="2200" dirty="0" smtClean="0"/>
              <a:t>Эффекты </a:t>
            </a:r>
            <a:r>
              <a:rPr lang="ru-RU" sz="2200" dirty="0" err="1" smtClean="0"/>
              <a:t>эко-терапии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ru-RU" sz="2200" dirty="0" smtClean="0"/>
              <a:t>в виртуальной</a:t>
            </a:r>
            <a:br>
              <a:rPr lang="ru-RU" sz="2200" dirty="0" smtClean="0"/>
            </a:br>
            <a:r>
              <a:rPr lang="ru-RU" sz="2200" dirty="0" smtClean="0"/>
              <a:t>реальности</a:t>
            </a:r>
            <a:br>
              <a:rPr lang="ru-RU" sz="2200" dirty="0" smtClean="0"/>
            </a:br>
            <a:r>
              <a:rPr lang="ru-RU" sz="2200" dirty="0" smtClean="0"/>
              <a:t>(методы</a:t>
            </a:r>
            <a:br>
              <a:rPr lang="ru-RU" sz="2200" dirty="0" smtClean="0"/>
            </a:br>
            <a:r>
              <a:rPr lang="ru-RU" sz="2200" dirty="0" smtClean="0"/>
              <a:t>ЭЭГ)</a:t>
            </a:r>
          </a:p>
        </p:txBody>
      </p:sp>
      <p:pic>
        <p:nvPicPr>
          <p:cNvPr id="8" name="Рисунок 7"/>
          <p:cNvPicPr/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375" y="1704119"/>
            <a:ext cx="3311521" cy="2156929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12247"/>
          <a:stretch/>
        </p:blipFill>
        <p:spPr>
          <a:xfrm>
            <a:off x="5940152" y="4077072"/>
            <a:ext cx="3096344" cy="269717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975934" y="4245091"/>
            <a:ext cx="1892210" cy="252294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https://fb.ru/misc/i/gallery/105618/3252870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flipH="1">
            <a:off x="2181000" y="4869160"/>
            <a:ext cx="1814936" cy="181493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 descr="C:\Users\bakaev\Documents\2023\stuff\Приоритет 2030\Козин\MVIMG_20230515_165542_2.jpg"/>
          <p:cNvPicPr>
            <a:picLocks noChangeAspect="1" noChangeArrowheads="1"/>
          </p:cNvPicPr>
          <p:nvPr/>
        </p:nvPicPr>
        <p:blipFill>
          <a:blip r:embed="rId6" cstate="print"/>
          <a:srcRect l="29371" t="15750" r="22007" b="15222"/>
          <a:stretch>
            <a:fillRect/>
          </a:stretch>
        </p:blipFill>
        <p:spPr bwMode="auto">
          <a:xfrm>
            <a:off x="3851920" y="1556792"/>
            <a:ext cx="2161612" cy="2304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9" descr="SSVEP DATA (LABSP: Hovagim Bakardjian)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6084167" y="1412776"/>
            <a:ext cx="2907663" cy="14401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184473120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188640"/>
            <a:ext cx="5760640" cy="720080"/>
          </a:xfrm>
        </p:spPr>
        <p:txBody>
          <a:bodyPr>
            <a:normAutofit/>
          </a:bodyPr>
          <a:lstStyle/>
          <a:p>
            <a:r>
              <a:rPr lang="ru-RU" sz="3600" dirty="0" smtClean="0"/>
              <a:t>Примеры тем и проектов</a:t>
            </a:r>
            <a:endParaRPr lang="ru-RU" sz="3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19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908720"/>
            <a:ext cx="4968552" cy="5832648"/>
          </a:xfrm>
        </p:spPr>
        <p:txBody>
          <a:bodyPr>
            <a:normAutofit lnSpcReduction="10000"/>
          </a:bodyPr>
          <a:lstStyle/>
          <a:p>
            <a:pPr>
              <a:lnSpc>
                <a:spcPct val="105000"/>
              </a:lnSpc>
              <a:spcBef>
                <a:spcPts val="500"/>
              </a:spcBef>
            </a:pPr>
            <a:r>
              <a:rPr lang="ru-RU" sz="2200" dirty="0" smtClean="0"/>
              <a:t>Общедоступность и читабельность текстов, создаваемых генеративными </a:t>
            </a:r>
            <a:r>
              <a:rPr lang="ru-RU" sz="2200" dirty="0" err="1" smtClean="0"/>
              <a:t>чат-ботами</a:t>
            </a:r>
            <a:endParaRPr lang="ru-RU" sz="2200" dirty="0" smtClean="0"/>
          </a:p>
          <a:p>
            <a:pPr>
              <a:lnSpc>
                <a:spcPct val="105000"/>
              </a:lnSpc>
              <a:spcBef>
                <a:spcPts val="500"/>
              </a:spcBef>
            </a:pPr>
            <a:endParaRPr lang="ru-RU" sz="1600" dirty="0" smtClean="0"/>
          </a:p>
          <a:p>
            <a:pPr>
              <a:lnSpc>
                <a:spcPct val="105000"/>
              </a:lnSpc>
              <a:spcBef>
                <a:spcPts val="500"/>
              </a:spcBef>
            </a:pPr>
            <a:r>
              <a:rPr lang="ru-RU" sz="2200" dirty="0" smtClean="0"/>
              <a:t>Применимость генеративных</a:t>
            </a:r>
            <a:br>
              <a:rPr lang="ru-RU" sz="2200" dirty="0" smtClean="0"/>
            </a:br>
            <a:r>
              <a:rPr lang="ru-RU" sz="2200" dirty="0" smtClean="0"/>
              <a:t>моделей ИИ для различных задач</a:t>
            </a:r>
            <a:br>
              <a:rPr lang="ru-RU" sz="2200" dirty="0" smtClean="0"/>
            </a:br>
            <a:r>
              <a:rPr lang="ru-RU" sz="2200" dirty="0" smtClean="0"/>
              <a:t>(включая дизайн)</a:t>
            </a:r>
          </a:p>
          <a:p>
            <a:pPr>
              <a:lnSpc>
                <a:spcPct val="105000"/>
              </a:lnSpc>
              <a:spcBef>
                <a:spcPts val="500"/>
              </a:spcBef>
            </a:pPr>
            <a:endParaRPr lang="ru-RU" sz="2200" dirty="0" smtClean="0"/>
          </a:p>
          <a:p>
            <a:pPr>
              <a:lnSpc>
                <a:spcPct val="105000"/>
              </a:lnSpc>
              <a:spcBef>
                <a:spcPts val="500"/>
              </a:spcBef>
            </a:pPr>
            <a:r>
              <a:rPr lang="ru-RU" sz="2200" dirty="0" smtClean="0"/>
              <a:t>ИИ как новая парадигма</a:t>
            </a:r>
            <a:br>
              <a:rPr lang="ru-RU" sz="2200" dirty="0" smtClean="0"/>
            </a:br>
            <a:r>
              <a:rPr lang="ru-RU" sz="2200" dirty="0" smtClean="0"/>
              <a:t>человеко-машинного</a:t>
            </a:r>
            <a:br>
              <a:rPr lang="ru-RU" sz="2200" dirty="0" smtClean="0"/>
            </a:br>
            <a:r>
              <a:rPr lang="ru-RU" sz="2200" dirty="0" smtClean="0"/>
              <a:t>взаимодействия</a:t>
            </a:r>
          </a:p>
          <a:p>
            <a:pPr>
              <a:lnSpc>
                <a:spcPct val="105000"/>
              </a:lnSpc>
              <a:spcBef>
                <a:spcPts val="500"/>
              </a:spcBef>
            </a:pPr>
            <a:endParaRPr lang="ru-RU" sz="2200" dirty="0" smtClean="0"/>
          </a:p>
          <a:p>
            <a:pPr>
              <a:lnSpc>
                <a:spcPct val="105000"/>
              </a:lnSpc>
              <a:spcBef>
                <a:spcPts val="500"/>
              </a:spcBef>
            </a:pPr>
            <a:r>
              <a:rPr lang="ru-RU" sz="2200" dirty="0" smtClean="0"/>
              <a:t>Когнитивные и психологические аспекты в использовании ИИ</a:t>
            </a:r>
          </a:p>
          <a:p>
            <a:pPr>
              <a:lnSpc>
                <a:spcPct val="105000"/>
              </a:lnSpc>
              <a:spcBef>
                <a:spcPts val="500"/>
              </a:spcBef>
            </a:pPr>
            <a:endParaRPr lang="ru-RU" sz="2200" dirty="0" smtClean="0"/>
          </a:p>
          <a:p>
            <a:pPr algn="r">
              <a:lnSpc>
                <a:spcPct val="105000"/>
              </a:lnSpc>
              <a:spcBef>
                <a:spcPts val="500"/>
              </a:spcBef>
              <a:buNone/>
            </a:pP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[</a:t>
            </a:r>
            <a:r>
              <a:rPr lang="ru-RU" sz="1400" dirty="0" smtClean="0">
                <a:latin typeface="Courier New" pitchFamily="49" charset="0"/>
                <a:cs typeface="Courier New" pitchFamily="49" charset="0"/>
              </a:rPr>
              <a:t>Пример взят из пленарной лекции</a:t>
            </a:r>
            <a:br>
              <a:rPr lang="ru-RU" sz="1400" dirty="0" smtClean="0">
                <a:latin typeface="Courier New" pitchFamily="49" charset="0"/>
                <a:cs typeface="Courier New" pitchFamily="49" charset="0"/>
              </a:rPr>
            </a:br>
            <a:r>
              <a:rPr lang="ru-RU" sz="1400" dirty="0" smtClean="0">
                <a:latin typeface="Courier New" pitchFamily="49" charset="0"/>
                <a:cs typeface="Courier New" pitchFamily="49" charset="0"/>
              </a:rPr>
              <a:t>А. </a:t>
            </a:r>
            <a:r>
              <a:rPr lang="ru-RU" sz="1400" dirty="0" err="1" smtClean="0">
                <a:latin typeface="Courier New" pitchFamily="49" charset="0"/>
                <a:cs typeface="Courier New" pitchFamily="49" charset="0"/>
              </a:rPr>
              <a:t>Бухановского</a:t>
            </a:r>
            <a:r>
              <a:rPr lang="ru-RU" sz="1400" dirty="0" smtClean="0">
                <a:latin typeface="Courier New" pitchFamily="49" charset="0"/>
                <a:cs typeface="Courier New" pitchFamily="49" charset="0"/>
              </a:rPr>
              <a:t> (ИТМО) на </a:t>
            </a:r>
            <a:r>
              <a:rPr lang="en-US" sz="1400" dirty="0" smtClean="0">
                <a:latin typeface="Courier New" pitchFamily="49" charset="0"/>
                <a:cs typeface="Courier New" pitchFamily="49" charset="0"/>
              </a:rPr>
              <a:t>IMS-2023]</a:t>
            </a:r>
            <a:endParaRPr lang="ru-RU" sz="1400" dirty="0" smtClean="0">
              <a:latin typeface="Courier New" pitchFamily="49" charset="0"/>
              <a:cs typeface="Courier New" pitchFamily="49" charset="0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88640"/>
            <a:ext cx="3600400" cy="244925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 cstate="print"/>
          <a:srcRect l="7868" t="11829" r="48207"/>
          <a:stretch>
            <a:fillRect/>
          </a:stretch>
        </p:blipFill>
        <p:spPr bwMode="auto">
          <a:xfrm>
            <a:off x="5436096" y="2636912"/>
            <a:ext cx="3600400" cy="40734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1659155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82">
            <a:extLst>
              <a:ext uri="{FF2B5EF4-FFF2-40B4-BE49-F238E27FC236}">
                <a16:creationId xmlns:lc="http://schemas.openxmlformats.org/drawingml/2006/lockedCanvas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6="http://schemas.microsoft.com/office/drawing/2014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id="{1F6E9161-C955-16BB-C2E3-31B1DDF0AC13}"/>
              </a:ext>
            </a:extLst>
          </p:cNvPr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65922" y="2780928"/>
            <a:ext cx="3514590" cy="302433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 и проектов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20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23528" y="908720"/>
            <a:ext cx="8568952" cy="576064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Генерация дизайнов </a:t>
            </a:r>
            <a:r>
              <a:rPr lang="ru-RU" sz="2400" dirty="0" err="1" smtClean="0"/>
              <a:t>веб-сайтов</a:t>
            </a:r>
            <a:r>
              <a:rPr lang="ru-RU" sz="2400" dirty="0" smtClean="0"/>
              <a:t> </a:t>
            </a:r>
            <a:br>
              <a:rPr lang="ru-RU" sz="2400" dirty="0" smtClean="0"/>
            </a:br>
            <a:r>
              <a:rPr lang="ru-RU" sz="2400" dirty="0" smtClean="0"/>
              <a:t>с использованием изображений-примеров</a:t>
            </a:r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endParaRPr lang="ru-RU" sz="2400" dirty="0" smtClean="0"/>
          </a:p>
          <a:p>
            <a:r>
              <a:rPr lang="en-US" sz="2400" dirty="0" err="1" smtClean="0"/>
              <a:t>KreaAI</a:t>
            </a:r>
            <a:r>
              <a:rPr lang="en-US" sz="2400" dirty="0" smtClean="0"/>
              <a:t> &gt; Stable Diffusion &gt; UI/UX </a:t>
            </a:r>
            <a:r>
              <a:rPr lang="en-US" sz="2400" dirty="0" err="1" smtClean="0"/>
              <a:t>LoRA</a:t>
            </a:r>
            <a:endParaRPr lang="ru-RU" sz="2400" dirty="0" smtClean="0"/>
          </a:p>
          <a:p>
            <a:r>
              <a:rPr lang="ru-RU" sz="2400" dirty="0" smtClean="0"/>
              <a:t>Подключение языковой модели-критика дизайна?</a:t>
            </a:r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3" cstate="print"/>
          <a:srcRect l="17425" t="8713" r="17231" b="8518"/>
          <a:stretch>
            <a:fillRect/>
          </a:stretch>
        </p:blipFill>
        <p:spPr bwMode="auto">
          <a:xfrm>
            <a:off x="7164288" y="188640"/>
            <a:ext cx="1152128" cy="14594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6" name="Picture 81">
            <a:extLst>
              <a:ext uri="{FF2B5EF4-FFF2-40B4-BE49-F238E27FC236}">
                <a16:creationId xmlns:lc="http://schemas.openxmlformats.org/drawingml/2006/lockedCanvas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6="http://schemas.microsoft.com/office/drawing/2014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id="{196F9EE2-6484-A41E-0859-B8CBEFB2A148}"/>
              </a:ext>
            </a:extLst>
          </p:cNvPr>
          <p:cNvPicPr/>
          <p:nvPr/>
        </p:nvPicPr>
        <p:blipFill>
          <a:blip r:embed="rId4" cstate="print"/>
          <a:srcRect t="1242" b="1242"/>
          <a:stretch>
            <a:fillRect/>
          </a:stretch>
        </p:blipFill>
        <p:spPr>
          <a:xfrm>
            <a:off x="2984322" y="2276871"/>
            <a:ext cx="3459566" cy="3024336"/>
          </a:xfrm>
          <a:prstGeom prst="rect">
            <a:avLst/>
          </a:prstGeom>
        </p:spPr>
      </p:pic>
      <p:pic>
        <p:nvPicPr>
          <p:cNvPr id="18" name="Picture 80">
            <a:extLst>
              <a:ext uri="{FF2B5EF4-FFF2-40B4-BE49-F238E27FC236}">
                <a16:creationId xmlns:lc="http://schemas.openxmlformats.org/drawingml/2006/lockedCanvas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6="http://schemas.microsoft.com/office/drawing/2014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id="{F4D4BDE1-6B8E-87E3-6A01-70A948960D4B}"/>
              </a:ext>
            </a:extLst>
          </p:cNvPr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-84474" y="1916832"/>
            <a:ext cx="3459668" cy="2592288"/>
          </a:xfrm>
          <a:prstGeom prst="rect">
            <a:avLst/>
          </a:prstGeom>
        </p:spPr>
      </p:pic>
      <p:pic>
        <p:nvPicPr>
          <p:cNvPr id="19" name="Picture 97">
            <a:extLst>
              <a:ext uri="{FF2B5EF4-FFF2-40B4-BE49-F238E27FC236}">
                <a16:creationId xmlns:lc="http://schemas.openxmlformats.org/drawingml/2006/lockedCanvas" xmlns="" xmlns:wpc="http://schemas.microsoft.com/office/word/2010/wordprocessingCanvas" xmlns:cx="http://schemas.microsoft.com/office/drawing/2014/chartex" xmlns:cx1="http://schemas.microsoft.com/office/drawing/2015/9/8/chartex" xmlns:cx2="http://schemas.microsoft.com/office/drawing/2015/10/21/chartex" xmlns:cx3="http://schemas.microsoft.com/office/drawing/2016/5/9/chartex" xmlns:cx4="http://schemas.microsoft.com/office/drawing/2016/5/10/chartex" xmlns:cx5="http://schemas.microsoft.com/office/drawing/2016/5/11/chartex" xmlns:cx6="http://schemas.microsoft.com/office/drawing/2016/5/12/chartex" xmlns:cx7="http://schemas.microsoft.com/office/drawing/2016/5/13/chartex" xmlns:cx8="http://schemas.microsoft.com/office/drawing/2016/5/14/chartex" xmlns:mc="http://schemas.openxmlformats.org/markup-compatibility/2006" xmlns:aink="http://schemas.microsoft.com/office/drawing/2016/ink" xmlns:am3d="http://schemas.microsoft.com/office/drawing/2017/model3d" xmlns:o="urn:schemas-microsoft-com:office:office" xmlns:oel="http://schemas.microsoft.com/office/2019/extlst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15="http://schemas.microsoft.com/office/word/2012/wordml" xmlns:w16cex="http://schemas.microsoft.com/office/word/2018/wordml/cex" xmlns:w16cid="http://schemas.microsoft.com/office/word/2016/wordml/cid" xmlns:w16="http://schemas.microsoft.com/office/word/2018/wordml" xmlns:w16sdtdh="http://schemas.microsoft.com/office/word/2020/wordml/sdtdatahash" xmlns:w16se="http://schemas.microsoft.com/office/word/2015/wordml/symex" xmlns:wpg="http://schemas.microsoft.com/office/word/2010/wordprocessingGroup" xmlns:wpi="http://schemas.microsoft.com/office/word/2010/wordprocessingInk" xmlns:wps="http://schemas.microsoft.com/office/word/2010/wordprocessingShape" xmlns:a16="http://schemas.microsoft.com/office/drawing/2014/main" xmlns:wne="http://schemas.microsoft.com/office/word/2006/wordml" xmlns:wp="http://schemas.openxmlformats.org/drawingml/2006/wordprocessingDrawing" xmlns:m="http://schemas.openxmlformats.org/officeDocument/2006/math" xmlns:ve="http://schemas.openxmlformats.org/markup-compatibility/2006" id="{0B6C747F-4603-5DF7-C684-F0C1C57D1505}"/>
              </a:ext>
            </a:extLst>
          </p:cNvPr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7884368" y="1677043"/>
            <a:ext cx="997611" cy="887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466502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21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323528" y="801216"/>
            <a:ext cx="8640960" cy="1115616"/>
          </a:xfrm>
        </p:spPr>
        <p:txBody>
          <a:bodyPr>
            <a:normAutofit/>
          </a:bodyPr>
          <a:lstStyle/>
          <a:p>
            <a:r>
              <a:rPr lang="ru-RU" sz="2800" dirty="0" smtClean="0"/>
              <a:t>Подключение языковой</a:t>
            </a:r>
            <a:br>
              <a:rPr lang="ru-RU" sz="2800" dirty="0" smtClean="0"/>
            </a:br>
            <a:r>
              <a:rPr lang="ru-RU" sz="2800" dirty="0" smtClean="0"/>
              <a:t> модели-критика дизайна</a:t>
            </a:r>
            <a:endParaRPr lang="ru-RU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6420" y="1988840"/>
            <a:ext cx="8880076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76055" y="222221"/>
            <a:ext cx="3929261" cy="19106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846650281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 и проектов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22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764704"/>
            <a:ext cx="4176464" cy="5760640"/>
          </a:xfrm>
        </p:spPr>
        <p:txBody>
          <a:bodyPr>
            <a:normAutofit/>
          </a:bodyPr>
          <a:lstStyle/>
          <a:p>
            <a:r>
              <a:rPr lang="ru-RU" sz="2400" dirty="0" smtClean="0"/>
              <a:t>Реализация «персонажей» большими языковыми моделями</a:t>
            </a:r>
            <a:br>
              <a:rPr lang="ru-RU" sz="2400" dirty="0" smtClean="0"/>
            </a:br>
            <a:r>
              <a:rPr lang="ru-RU" sz="2400" dirty="0" smtClean="0"/>
              <a:t>(совместно с кафедрой мат. лингвистики СПбГУ)</a:t>
            </a:r>
          </a:p>
          <a:p>
            <a:pPr lvl="1"/>
            <a:r>
              <a:rPr lang="ru-RU" sz="2100" dirty="0" smtClean="0"/>
              <a:t>возможна ли генерация текстов разных «авторов»?</a:t>
            </a:r>
          </a:p>
        </p:txBody>
      </p:sp>
      <p:pic>
        <p:nvPicPr>
          <p:cNvPr id="5" name="Picture 2" descr="UX Visualization Examples &amp; Tips. via UX Alive, UX Conference &amp; Workshops…  | by UXAlive | Medium"/>
          <p:cNvPicPr>
            <a:picLocks noChangeAspect="1" noChangeArrowheads="1"/>
          </p:cNvPicPr>
          <p:nvPr/>
        </p:nvPicPr>
        <p:blipFill>
          <a:blip r:embed="rId2" cstate="print"/>
          <a:srcRect l="6224" t="18182" r="6647" b="11364"/>
          <a:stretch>
            <a:fillRect/>
          </a:stretch>
        </p:blipFill>
        <p:spPr bwMode="auto">
          <a:xfrm>
            <a:off x="4716016" y="764704"/>
            <a:ext cx="4038293" cy="2449088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755576" y="3717032"/>
            <a:ext cx="7992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 smtClean="0"/>
              <a:t>Представь, что ты Артём, 25 лет. Он уже несколько лет работает программистом в крупной </a:t>
            </a:r>
            <a:r>
              <a:rPr lang="ru-RU" sz="1600" dirty="0" err="1" smtClean="0"/>
              <a:t>ИТ-компании</a:t>
            </a:r>
            <a:r>
              <a:rPr lang="ru-RU" sz="1600" dirty="0" smtClean="0"/>
              <a:t>, имеет большой опыт в </a:t>
            </a:r>
            <a:r>
              <a:rPr lang="ru-RU" sz="1600" dirty="0" err="1" smtClean="0"/>
              <a:t>веб-разработке</a:t>
            </a:r>
            <a:r>
              <a:rPr lang="ru-RU" sz="1600" dirty="0" smtClean="0"/>
              <a:t>. Только недавно закончил </a:t>
            </a:r>
            <a:r>
              <a:rPr lang="ru-RU" sz="1600" dirty="0" err="1" smtClean="0"/>
              <a:t>бакалавриат</a:t>
            </a:r>
            <a:r>
              <a:rPr lang="ru-RU" sz="1600" dirty="0" smtClean="0"/>
              <a:t> в Новосибирске, поскольку делал перерывы из-за низкой успеваемости. Большинство дисциплин в университете ему были не интересны, а работа отнимала много времени. Но ради получения </a:t>
            </a:r>
            <a:r>
              <a:rPr lang="ru-RU" sz="1600" dirty="0" err="1" smtClean="0"/>
              <a:t>ИТ-диплома</a:t>
            </a:r>
            <a:r>
              <a:rPr lang="ru-RU" sz="1600" dirty="0" smtClean="0"/>
              <a:t> решил всё-таки доучиться и неожиданно вошёл во вкус, увидев новые задачи. Хочет переехать в Петербург, поступив в магистратуру в области разработки программных продуктов или искусственного интеллекта.</a:t>
            </a:r>
          </a:p>
          <a:p>
            <a:r>
              <a:rPr lang="ru-RU" sz="1600" dirty="0" smtClean="0"/>
              <a:t>…</a:t>
            </a:r>
            <a:endParaRPr lang="en-US" sz="1600" dirty="0" smtClean="0"/>
          </a:p>
          <a:p>
            <a:r>
              <a:rPr lang="ru-RU" sz="1600" b="1" dirty="0" smtClean="0"/>
              <a:t>Хорошо, дальнейшие ассоциации я буду придумывать как Артём!</a:t>
            </a:r>
            <a:endParaRPr lang="en-US" sz="1600" b="1" dirty="0" smtClean="0"/>
          </a:p>
        </p:txBody>
      </p:sp>
      <p:pic>
        <p:nvPicPr>
          <p:cNvPr id="2050" name="Picture 2" descr="Файл:ChatGPT-Logo.svg — Википедия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4687401"/>
            <a:ext cx="504056" cy="50405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846650281"/>
      </p:ext>
    </p:extLst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 прошлых лет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23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395536" y="908720"/>
            <a:ext cx="8352928" cy="5472608"/>
          </a:xfrm>
        </p:spPr>
        <p:txBody>
          <a:bodyPr>
            <a:noAutofit/>
          </a:bodyPr>
          <a:lstStyle/>
          <a:p>
            <a:pPr>
              <a:spcBef>
                <a:spcPts val="1200"/>
              </a:spcBef>
            </a:pPr>
            <a:r>
              <a:rPr lang="ru-RU" sz="2000" dirty="0" smtClean="0"/>
              <a:t>Разработка инструментов для </a:t>
            </a:r>
            <a:r>
              <a:rPr lang="ru-RU" sz="2000" b="1" dirty="0" smtClean="0"/>
              <a:t>проектирования ПИ</a:t>
            </a:r>
            <a:r>
              <a:rPr lang="ru-RU" sz="2000" dirty="0" smtClean="0"/>
              <a:t> на основе генеративного искусственного </a:t>
            </a:r>
            <a:r>
              <a:rPr lang="ru-RU" sz="2000" dirty="0" smtClean="0"/>
              <a:t>интеллекта</a:t>
            </a:r>
            <a:endParaRPr lang="ru-RU" sz="2100" dirty="0" smtClean="0"/>
          </a:p>
          <a:p>
            <a:r>
              <a:rPr lang="ru-RU" sz="2100" dirty="0" smtClean="0"/>
              <a:t>Автоматизация</a:t>
            </a:r>
            <a:r>
              <a:rPr lang="ru-RU" sz="2100" b="1" dirty="0" smtClean="0"/>
              <a:t> тестирования </a:t>
            </a:r>
            <a:r>
              <a:rPr lang="ru-RU" sz="2100" b="1" dirty="0" err="1" smtClean="0"/>
              <a:t>веб-интерфейсов</a:t>
            </a:r>
            <a:r>
              <a:rPr lang="ru-RU" sz="2100" dirty="0" smtClean="0"/>
              <a:t> на основе моделей поведения пользователей</a:t>
            </a:r>
          </a:p>
          <a:p>
            <a:r>
              <a:rPr lang="ru-RU" sz="2100" dirty="0" smtClean="0"/>
              <a:t>Автоматизация тестирования интерфейсов </a:t>
            </a:r>
            <a:r>
              <a:rPr lang="ru-RU" sz="2100" b="1" dirty="0" smtClean="0"/>
              <a:t>мобильных приложений</a:t>
            </a:r>
            <a:r>
              <a:rPr lang="ru-RU" sz="2100" dirty="0" smtClean="0"/>
              <a:t> на основе </a:t>
            </a:r>
            <a:r>
              <a:rPr lang="ru-RU" sz="2100" dirty="0" err="1" smtClean="0"/>
              <a:t>скриншотов</a:t>
            </a:r>
            <a:endParaRPr lang="ru-RU" sz="2100" dirty="0" smtClean="0"/>
          </a:p>
          <a:p>
            <a:pPr>
              <a:spcBef>
                <a:spcPts val="1200"/>
              </a:spcBef>
            </a:pPr>
            <a:r>
              <a:rPr lang="ru-RU" sz="2000" dirty="0" smtClean="0"/>
              <a:t>Разработка технологии анализа восприятия </a:t>
            </a:r>
            <a:r>
              <a:rPr lang="ru-RU" sz="2000" b="1" dirty="0" smtClean="0"/>
              <a:t>визуального </a:t>
            </a:r>
            <a:r>
              <a:rPr lang="ru-RU" sz="2000" b="1" dirty="0" err="1" smtClean="0"/>
              <a:t>контента</a:t>
            </a:r>
            <a:r>
              <a:rPr lang="ru-RU" sz="2000" b="1" dirty="0" smtClean="0"/>
              <a:t>, сгенерированного</a:t>
            </a:r>
            <a:r>
              <a:rPr lang="ru-RU" sz="2000" dirty="0" smtClean="0"/>
              <a:t> </a:t>
            </a:r>
            <a:r>
              <a:rPr lang="ru-RU" sz="2000" dirty="0" err="1" smtClean="0"/>
              <a:t>ИИ-моделями</a:t>
            </a:r>
            <a:endParaRPr lang="ru-RU" sz="2100" dirty="0" smtClean="0"/>
          </a:p>
          <a:p>
            <a:pPr>
              <a:spcBef>
                <a:spcPts val="1200"/>
              </a:spcBef>
            </a:pPr>
            <a:r>
              <a:rPr lang="ru-RU" sz="2000" dirty="0" smtClean="0"/>
              <a:t>Разработка подходов к </a:t>
            </a:r>
            <a:r>
              <a:rPr lang="ru-RU" sz="2000" b="1" dirty="0" smtClean="0"/>
              <a:t>генерации синтетических обучающих данных</a:t>
            </a:r>
            <a:r>
              <a:rPr lang="ru-RU" sz="2000" dirty="0" smtClean="0"/>
              <a:t> для нейронных сетей с сохранением </a:t>
            </a:r>
            <a:r>
              <a:rPr lang="ru-RU" sz="2000" dirty="0" smtClean="0"/>
              <a:t>разнообразия</a:t>
            </a:r>
            <a:endParaRPr lang="ru-RU" sz="2100" dirty="0" smtClean="0"/>
          </a:p>
          <a:p>
            <a:pPr marL="274320" lvl="1" indent="-274320">
              <a:spcBef>
                <a:spcPts val="1200"/>
              </a:spcBef>
              <a:buClr>
                <a:schemeClr val="accent1"/>
              </a:buClr>
            </a:pPr>
            <a:r>
              <a:rPr lang="ru-RU" sz="2000" dirty="0" smtClean="0"/>
              <a:t>Языковые </a:t>
            </a:r>
            <a:r>
              <a:rPr lang="ru-RU" sz="2000" dirty="0" smtClean="0"/>
              <a:t>модели и совершенствование характеристик выдачи </a:t>
            </a:r>
            <a:r>
              <a:rPr lang="ru-RU" sz="2000" b="1" dirty="0" smtClean="0"/>
              <a:t>генеративных </a:t>
            </a:r>
            <a:r>
              <a:rPr lang="ru-RU" sz="2000" b="1" dirty="0" err="1" smtClean="0"/>
              <a:t>чат-ботов</a:t>
            </a:r>
            <a:r>
              <a:rPr lang="ru-RU" sz="2000" dirty="0" smtClean="0"/>
              <a:t> (с каф. </a:t>
            </a:r>
            <a:r>
              <a:rPr lang="ru-RU" sz="2000" dirty="0" err="1" smtClean="0"/>
              <a:t>Матем</a:t>
            </a:r>
            <a:r>
              <a:rPr lang="ru-RU" sz="2000" dirty="0" smtClean="0"/>
              <a:t>. лингвистики СПбГУ)</a:t>
            </a:r>
          </a:p>
          <a:p>
            <a:pPr>
              <a:spcBef>
                <a:spcPts val="1200"/>
              </a:spcBef>
            </a:pPr>
            <a:r>
              <a:rPr lang="ru-RU" sz="2000" dirty="0" smtClean="0"/>
              <a:t>Разработка рекомендаций по синтезу и конфигурации </a:t>
            </a:r>
            <a:r>
              <a:rPr lang="ru-RU" sz="2000" b="1" dirty="0" smtClean="0"/>
              <a:t>систем </a:t>
            </a:r>
            <a:r>
              <a:rPr lang="ru-RU" sz="2000" b="1" dirty="0" err="1" smtClean="0"/>
              <a:t>ИИ-агентов</a:t>
            </a:r>
            <a:r>
              <a:rPr lang="ru-RU" sz="2000" dirty="0" smtClean="0"/>
              <a:t> для различных </a:t>
            </a:r>
            <a:r>
              <a:rPr lang="ru-RU" sz="2000" dirty="0" smtClean="0"/>
              <a:t>задач</a:t>
            </a:r>
            <a:endParaRPr lang="en-US" sz="2100" dirty="0" smtClean="0"/>
          </a:p>
        </p:txBody>
      </p:sp>
    </p:spTree>
    <p:extLst>
      <p:ext uri="{BB962C8B-B14F-4D97-AF65-F5344CB8AC3E}">
        <p14:creationId xmlns="" xmlns:p14="http://schemas.microsoft.com/office/powerpoint/2010/main" val="10419113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Примеры тем (совместные)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24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179512" y="764704"/>
            <a:ext cx="8640960" cy="5544616"/>
          </a:xfrm>
        </p:spPr>
        <p:txBody>
          <a:bodyPr>
            <a:noAutofit/>
          </a:bodyPr>
          <a:lstStyle/>
          <a:p>
            <a:r>
              <a:rPr lang="ru-RU" sz="2200" b="1" dirty="0" smtClean="0"/>
              <a:t>С ФЦН и НГМУ (медицина):</a:t>
            </a:r>
          </a:p>
          <a:p>
            <a:pPr lvl="1"/>
            <a:r>
              <a:rPr lang="ru-RU" sz="2000" dirty="0" smtClean="0"/>
              <a:t>Разработка </a:t>
            </a:r>
            <a:r>
              <a:rPr lang="ru-RU" sz="2000" dirty="0" err="1" smtClean="0"/>
              <a:t>эл</a:t>
            </a:r>
            <a:r>
              <a:rPr lang="ru-RU" sz="2000" dirty="0" smtClean="0"/>
              <a:t>. дневника для пациентов с хронической болью</a:t>
            </a:r>
          </a:p>
          <a:p>
            <a:pPr lvl="1"/>
            <a:r>
              <a:rPr lang="ru-RU" sz="2000" dirty="0" smtClean="0"/>
              <a:t>Разработка эффективных  </a:t>
            </a:r>
            <a:r>
              <a:rPr lang="ru-RU" sz="2000" dirty="0" err="1" smtClean="0"/>
              <a:t>нейросетевых</a:t>
            </a:r>
            <a:r>
              <a:rPr lang="ru-RU" sz="2000" dirty="0" smtClean="0"/>
              <a:t> архитектур для прогнозирования развития заболеваний мозга</a:t>
            </a:r>
          </a:p>
          <a:p>
            <a:pPr lvl="1"/>
            <a:r>
              <a:rPr lang="ru-RU" sz="2000" dirty="0" smtClean="0"/>
              <a:t>Разработка виртуального производственного участка фармацевтического завода</a:t>
            </a:r>
          </a:p>
          <a:p>
            <a:pPr lvl="1"/>
            <a:r>
              <a:rPr lang="ru-RU" sz="2000" dirty="0" smtClean="0"/>
              <a:t>Разработка программы по размещению аптек на территории на основе многофакторного анализа данных</a:t>
            </a:r>
          </a:p>
          <a:p>
            <a:pPr lvl="1"/>
            <a:r>
              <a:rPr lang="ru-RU" sz="2000" dirty="0" smtClean="0"/>
              <a:t>Разработка программного обеспечения для системы льготного обеспечения лекарственными средствами</a:t>
            </a:r>
          </a:p>
          <a:p>
            <a:r>
              <a:rPr lang="ru-RU" sz="2200" b="1" dirty="0" smtClean="0"/>
              <a:t>С Центром дизайна и </a:t>
            </a:r>
            <a:r>
              <a:rPr lang="ru-RU" sz="2200" b="1" dirty="0" err="1" smtClean="0"/>
              <a:t>урбанистики</a:t>
            </a:r>
            <a:r>
              <a:rPr lang="ru-RU" sz="2200" b="1" dirty="0" smtClean="0"/>
              <a:t> Университета ИТМО:</a:t>
            </a:r>
          </a:p>
          <a:p>
            <a:pPr lvl="1"/>
            <a:r>
              <a:rPr lang="ru-RU" sz="2000" dirty="0" err="1" smtClean="0"/>
              <a:t>гео-информационные</a:t>
            </a:r>
            <a:r>
              <a:rPr lang="ru-RU" sz="2000" dirty="0" smtClean="0"/>
              <a:t> системы (анализ данных)</a:t>
            </a:r>
          </a:p>
          <a:p>
            <a:pPr lvl="1"/>
            <a:r>
              <a:rPr lang="ru-RU" sz="2000" dirty="0" smtClean="0"/>
              <a:t>применение методов </a:t>
            </a:r>
            <a:r>
              <a:rPr lang="en-US" sz="2000" dirty="0" smtClean="0"/>
              <a:t>AI/ML </a:t>
            </a:r>
            <a:r>
              <a:rPr lang="ru-RU" sz="2000" dirty="0" smtClean="0"/>
              <a:t>для анализа фотографических изображений в </a:t>
            </a:r>
            <a:r>
              <a:rPr lang="ru-RU" sz="2000" dirty="0" err="1" smtClean="0"/>
              <a:t>урбанистике</a:t>
            </a:r>
            <a:r>
              <a:rPr lang="ru-RU" sz="2000" dirty="0" smtClean="0"/>
              <a:t> (зеленые насаждения, здания, …)</a:t>
            </a:r>
          </a:p>
          <a:p>
            <a:pPr lvl="1"/>
            <a:r>
              <a:rPr lang="ru-RU" sz="2000" dirty="0" smtClean="0"/>
              <a:t>Автоматизации выбора локации для размещения новых городских сервисов</a:t>
            </a:r>
          </a:p>
        </p:txBody>
      </p:sp>
    </p:spTree>
    <p:extLst>
      <p:ext uri="{BB962C8B-B14F-4D97-AF65-F5344CB8AC3E}">
        <p14:creationId xmlns="" xmlns:p14="http://schemas.microsoft.com/office/powerpoint/2010/main" val="10419113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44624"/>
            <a:ext cx="8572560" cy="792088"/>
          </a:xfrm>
        </p:spPr>
        <p:txBody>
          <a:bodyPr>
            <a:normAutofit/>
          </a:bodyPr>
          <a:lstStyle/>
          <a:p>
            <a:r>
              <a:rPr lang="ru-RU" dirty="0" smtClean="0"/>
              <a:t>Если заинтересовались…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173D2C-FA93-496B-914E-4782CCE64131}" type="slidenum">
              <a:rPr lang="ru-RU" smtClean="0"/>
              <a:pPr/>
              <a:t>25</a:t>
            </a:fld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quarter" idx="1"/>
          </p:nvPr>
        </p:nvSpPr>
        <p:spPr>
          <a:xfrm>
            <a:off x="251520" y="836712"/>
            <a:ext cx="8568952" cy="5544616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ru-RU" sz="2800" b="1" dirty="0" smtClean="0"/>
              <a:t>Написать на </a:t>
            </a:r>
            <a:r>
              <a:rPr lang="ru-RU" sz="2800" b="1" dirty="0" err="1" smtClean="0"/>
              <a:t>эл</a:t>
            </a:r>
            <a:r>
              <a:rPr lang="ru-RU" sz="2800" b="1" dirty="0" smtClean="0"/>
              <a:t>. почту</a:t>
            </a:r>
            <a:r>
              <a:rPr lang="ru-RU" sz="2800" dirty="0" smtClean="0"/>
              <a:t> </a:t>
            </a:r>
            <a:r>
              <a:rPr lang="en-US" sz="2800" dirty="0" smtClean="0">
                <a:hlinkClick r:id="rId2"/>
              </a:rPr>
              <a:t>bakaev@corp.nstu.ru</a:t>
            </a:r>
            <a:endParaRPr lang="en-US" sz="2800" dirty="0" smtClean="0"/>
          </a:p>
          <a:p>
            <a:r>
              <a:rPr lang="ru-RU" sz="3000" dirty="0" smtClean="0"/>
              <a:t>Представиться, рассказать о себе:</a:t>
            </a:r>
          </a:p>
          <a:p>
            <a:pPr lvl="1"/>
            <a:r>
              <a:rPr lang="ru-RU" sz="2800" dirty="0" smtClean="0"/>
              <a:t>Что заканчивали</a:t>
            </a:r>
          </a:p>
          <a:p>
            <a:pPr lvl="1"/>
            <a:r>
              <a:rPr lang="ru-RU" sz="2800" dirty="0" smtClean="0"/>
              <a:t>Что умеете (в ИТ и не только)</a:t>
            </a:r>
          </a:p>
          <a:p>
            <a:pPr lvl="1"/>
            <a:r>
              <a:rPr lang="ru-RU" sz="2800" dirty="0" smtClean="0"/>
              <a:t>Какие проекты выполняли</a:t>
            </a:r>
          </a:p>
          <a:p>
            <a:pPr lvl="1"/>
            <a:endParaRPr lang="ru-RU" sz="1200" dirty="0" smtClean="0"/>
          </a:p>
          <a:p>
            <a:pPr>
              <a:spcBef>
                <a:spcPts val="1200"/>
              </a:spcBef>
            </a:pPr>
            <a:r>
              <a:rPr lang="ru-RU" sz="3000" spc="-40" dirty="0" smtClean="0"/>
              <a:t>Рассказать о своих планах и пожеланиях:</a:t>
            </a:r>
          </a:p>
          <a:p>
            <a:pPr lvl="1">
              <a:spcBef>
                <a:spcPts val="1200"/>
              </a:spcBef>
            </a:pPr>
            <a:r>
              <a:rPr lang="ru-RU" sz="2800" spc="-40" dirty="0" smtClean="0"/>
              <a:t>Кем хотите быть в ИТ</a:t>
            </a:r>
          </a:p>
          <a:p>
            <a:pPr lvl="1">
              <a:spcBef>
                <a:spcPts val="1200"/>
              </a:spcBef>
            </a:pPr>
            <a:r>
              <a:rPr lang="ru-RU" sz="2800" spc="-40" dirty="0" smtClean="0"/>
              <a:t>Какие области и технологии интересуют</a:t>
            </a:r>
            <a:endParaRPr lang="en-US" sz="2800" spc="-40" dirty="0" smtClean="0"/>
          </a:p>
        </p:txBody>
      </p:sp>
    </p:spTree>
    <p:extLst>
      <p:ext uri="{BB962C8B-B14F-4D97-AF65-F5344CB8AC3E}">
        <p14:creationId xmlns="" xmlns:p14="http://schemas.microsoft.com/office/powerpoint/2010/main" val="1041911383"/>
      </p:ext>
    </p:extLst>
  </p:cSld>
  <p:clrMapOvr>
    <a:masterClrMapping/>
  </p:clrMapOvr>
  <p:transition spd="slow"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13692</TotalTime>
  <Words>597</Words>
  <Application>Microsoft Office PowerPoint</Application>
  <PresentationFormat>Экран (4:3)</PresentationFormat>
  <Paragraphs>154</Paragraphs>
  <Slides>25</Slides>
  <Notes>6</Notes>
  <HiddenSlides>6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25</vt:i4>
      </vt:variant>
    </vt:vector>
  </HeadingPairs>
  <TitlesOfParts>
    <vt:vector size="26" baseType="lpstr">
      <vt:lpstr>Справедливость</vt:lpstr>
      <vt:lpstr>Выбор темы и научного руководителя для ВКРБ</vt:lpstr>
      <vt:lpstr>Некоторые требования к ВКРБ</vt:lpstr>
      <vt:lpstr>Некоторые требования к ВКРБ</vt:lpstr>
      <vt:lpstr>Выбор научного руководителя</vt:lpstr>
      <vt:lpstr>Слайд 5</vt:lpstr>
      <vt:lpstr>Бакаев Максим Александрович, к.т.н.</vt:lpstr>
      <vt:lpstr>Примеры тем и проектов</vt:lpstr>
      <vt:lpstr>Примеры тем и проектов</vt:lpstr>
      <vt:lpstr>Algorithm – 1) Edge Detection</vt:lpstr>
      <vt:lpstr>Algorithm – 1) Edge Detection</vt:lpstr>
      <vt:lpstr>Algorithm – 1) Edge Detection</vt:lpstr>
      <vt:lpstr>Algorithm – 1) Edge Detection</vt:lpstr>
      <vt:lpstr>Algorithm – 1) Edge Detection</vt:lpstr>
      <vt:lpstr>Algorithm – 1) Edge Detection</vt:lpstr>
      <vt:lpstr>Примеры тем и проектов</vt:lpstr>
      <vt:lpstr>Примеры тем  и проектов</vt:lpstr>
      <vt:lpstr>Примеры тем  и проектов</vt:lpstr>
      <vt:lpstr>Примеры тем и проектов</vt:lpstr>
      <vt:lpstr>Примеры тем и проектов</vt:lpstr>
      <vt:lpstr>Примеры тем и проектов</vt:lpstr>
      <vt:lpstr>Примеры тем</vt:lpstr>
      <vt:lpstr>Примеры тем и проектов</vt:lpstr>
      <vt:lpstr>Примеры тем прошлых лет</vt:lpstr>
      <vt:lpstr>Примеры тем (совместные)</vt:lpstr>
      <vt:lpstr>Если заинтересовались…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Теория коммуникации и семиотика</dc:title>
  <dc:creator>Max Bakaev</dc:creator>
  <cp:lastModifiedBy>Max Bakaev</cp:lastModifiedBy>
  <cp:revision>998</cp:revision>
  <dcterms:created xsi:type="dcterms:W3CDTF">2012-07-06T18:15:12Z</dcterms:created>
  <dcterms:modified xsi:type="dcterms:W3CDTF">2026-09-23T04:48:13Z</dcterms:modified>
</cp:coreProperties>
</file>