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71" r:id="rId5"/>
    <p:sldId id="264" r:id="rId6"/>
    <p:sldId id="279" r:id="rId7"/>
    <p:sldId id="272" r:id="rId8"/>
    <p:sldId id="274" r:id="rId9"/>
    <p:sldId id="273" r:id="rId10"/>
    <p:sldId id="259" r:id="rId11"/>
    <p:sldId id="268" r:id="rId12"/>
    <p:sldId id="275" r:id="rId13"/>
    <p:sldId id="276" r:id="rId14"/>
    <p:sldId id="277" r:id="rId15"/>
    <p:sldId id="278" r:id="rId16"/>
    <p:sldId id="269" r:id="rId17"/>
    <p:sldId id="260" r:id="rId18"/>
    <p:sldId id="26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84" autoAdjust="0"/>
    <p:restoredTop sz="94670" autoAdjust="0"/>
  </p:normalViewPr>
  <p:slideViewPr>
    <p:cSldViewPr>
      <p:cViewPr>
        <p:scale>
          <a:sx n="100" d="100"/>
          <a:sy n="100" d="100"/>
        </p:scale>
        <p:origin x="-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6AC3AD-B0CD-4480-931D-5C6A6249A93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8450A9C0-7B99-48A9-B85E-542D3A2F70DF}">
      <dgm:prSet phldrT="[Текст]"/>
      <dgm:spPr/>
      <dgm:t>
        <a:bodyPr/>
        <a:lstStyle/>
        <a:p>
          <a:endParaRPr lang="ru-RU" dirty="0"/>
        </a:p>
      </dgm:t>
    </dgm:pt>
    <dgm:pt modelId="{0AB7F8D8-A678-4B63-8D7C-67F9228B8F7D}" type="parTrans" cxnId="{93E745E9-FC2C-4E31-9AB9-E00907CF9EC3}">
      <dgm:prSet/>
      <dgm:spPr/>
      <dgm:t>
        <a:bodyPr/>
        <a:lstStyle/>
        <a:p>
          <a:endParaRPr lang="ru-RU"/>
        </a:p>
      </dgm:t>
    </dgm:pt>
    <dgm:pt modelId="{C17F869B-D436-4CD0-AD77-2BD049F7EF76}" type="sibTrans" cxnId="{93E745E9-FC2C-4E31-9AB9-E00907CF9EC3}">
      <dgm:prSet/>
      <dgm:spPr/>
      <dgm:t>
        <a:bodyPr/>
        <a:lstStyle/>
        <a:p>
          <a:endParaRPr lang="ru-RU"/>
        </a:p>
      </dgm:t>
    </dgm:pt>
    <dgm:pt modelId="{378C97C3-8633-441C-9510-955C398402F0}">
      <dgm:prSet phldrT="[Текст]"/>
      <dgm:spPr/>
      <dgm:t>
        <a:bodyPr/>
        <a:lstStyle/>
        <a:p>
          <a:endParaRPr lang="ru-RU" dirty="0" smtClean="0"/>
        </a:p>
        <a:p>
          <a:endParaRPr lang="ru-RU" dirty="0"/>
        </a:p>
      </dgm:t>
    </dgm:pt>
    <dgm:pt modelId="{2ED6A143-9CA8-47F7-85B7-57EC8F006105}" type="parTrans" cxnId="{4354C376-86B2-4AD8-B524-E6E0AE86671C}">
      <dgm:prSet/>
      <dgm:spPr/>
      <dgm:t>
        <a:bodyPr/>
        <a:lstStyle/>
        <a:p>
          <a:endParaRPr lang="ru-RU"/>
        </a:p>
      </dgm:t>
    </dgm:pt>
    <dgm:pt modelId="{E169675E-53A2-49F5-BD44-12319216DB8D}" type="sibTrans" cxnId="{4354C376-86B2-4AD8-B524-E6E0AE86671C}">
      <dgm:prSet/>
      <dgm:spPr/>
      <dgm:t>
        <a:bodyPr/>
        <a:lstStyle/>
        <a:p>
          <a:endParaRPr lang="ru-RU"/>
        </a:p>
      </dgm:t>
    </dgm:pt>
    <dgm:pt modelId="{B9A1AAC7-5518-412F-8AB3-49DE1D3C89C6}">
      <dgm:prSet phldrT="[Текст]"/>
      <dgm:spPr/>
      <dgm:t>
        <a:bodyPr/>
        <a:lstStyle/>
        <a:p>
          <a:endParaRPr lang="ru-RU" dirty="0"/>
        </a:p>
      </dgm:t>
    </dgm:pt>
    <dgm:pt modelId="{BEDD0B5C-FBF9-4BE9-9091-024BF9410FFA}" type="sibTrans" cxnId="{2E4F823C-6125-47CE-AA77-26EFAB0C28C4}">
      <dgm:prSet/>
      <dgm:spPr/>
      <dgm:t>
        <a:bodyPr/>
        <a:lstStyle/>
        <a:p>
          <a:endParaRPr lang="ru-RU"/>
        </a:p>
      </dgm:t>
    </dgm:pt>
    <dgm:pt modelId="{1673982B-45B5-4902-B307-D9392D00678E}" type="parTrans" cxnId="{2E4F823C-6125-47CE-AA77-26EFAB0C28C4}">
      <dgm:prSet/>
      <dgm:spPr/>
      <dgm:t>
        <a:bodyPr/>
        <a:lstStyle/>
        <a:p>
          <a:endParaRPr lang="ru-RU"/>
        </a:p>
      </dgm:t>
    </dgm:pt>
    <dgm:pt modelId="{C9CBD2B3-49D8-4955-947F-C5EBCD3CBBDB}" type="pres">
      <dgm:prSet presAssocID="{0C6AC3AD-B0CD-4480-931D-5C6A6249A93A}" presName="arrowDiagram" presStyleCnt="0">
        <dgm:presLayoutVars>
          <dgm:chMax val="5"/>
          <dgm:dir/>
          <dgm:resizeHandles val="exact"/>
        </dgm:presLayoutVars>
      </dgm:prSet>
      <dgm:spPr/>
    </dgm:pt>
    <dgm:pt modelId="{40D29EFD-74E0-41BD-BD8F-D750A742A304}" type="pres">
      <dgm:prSet presAssocID="{0C6AC3AD-B0CD-4480-931D-5C6A6249A93A}" presName="arrow" presStyleLbl="bgShp" presStyleIdx="0" presStyleCnt="1" custScaleX="86022"/>
      <dgm:spPr/>
    </dgm:pt>
    <dgm:pt modelId="{1D825D79-9DB6-4246-8CDE-DA6A60BF9D2C}" type="pres">
      <dgm:prSet presAssocID="{0C6AC3AD-B0CD-4480-931D-5C6A6249A93A}" presName="arrowDiagram3" presStyleCnt="0"/>
      <dgm:spPr/>
    </dgm:pt>
    <dgm:pt modelId="{263C9A1C-AD77-49B6-87F3-55B11AEAD020}" type="pres">
      <dgm:prSet presAssocID="{8450A9C0-7B99-48A9-B85E-542D3A2F70DF}" presName="bullet3a" presStyleLbl="node1" presStyleIdx="0" presStyleCnt="3" custLinFactX="100000" custLinFactNeighborX="117975" custLinFactNeighborY="-12845"/>
      <dgm:spPr/>
    </dgm:pt>
    <dgm:pt modelId="{83429098-A457-45F5-B9B8-DE644605E43C}" type="pres">
      <dgm:prSet presAssocID="{8450A9C0-7B99-48A9-B85E-542D3A2F70DF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C4CD61-6A6D-48B3-A4D2-82E922492081}" type="pres">
      <dgm:prSet presAssocID="{B9A1AAC7-5518-412F-8AB3-49DE1D3C89C6}" presName="bullet3b" presStyleLbl="node1" presStyleIdx="1" presStyleCnt="3" custLinFactNeighborX="88211" custLinFactNeighborY="-36464"/>
      <dgm:spPr/>
    </dgm:pt>
    <dgm:pt modelId="{7DC1E448-1853-4B52-8772-14C422388D5E}" type="pres">
      <dgm:prSet presAssocID="{B9A1AAC7-5518-412F-8AB3-49DE1D3C89C6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78841F-5D71-4BA6-88E8-C67112A7B634}" type="pres">
      <dgm:prSet presAssocID="{378C97C3-8633-441C-9510-955C398402F0}" presName="bullet3c" presStyleLbl="node1" presStyleIdx="2" presStyleCnt="3" custLinFactNeighborX="78729" custLinFactNeighborY="-40013"/>
      <dgm:spPr/>
    </dgm:pt>
    <dgm:pt modelId="{8B206287-DA41-4E44-8891-25349BA04D3A}" type="pres">
      <dgm:prSet presAssocID="{378C97C3-8633-441C-9510-955C398402F0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E745E9-FC2C-4E31-9AB9-E00907CF9EC3}" srcId="{0C6AC3AD-B0CD-4480-931D-5C6A6249A93A}" destId="{8450A9C0-7B99-48A9-B85E-542D3A2F70DF}" srcOrd="0" destOrd="0" parTransId="{0AB7F8D8-A678-4B63-8D7C-67F9228B8F7D}" sibTransId="{C17F869B-D436-4CD0-AD77-2BD049F7EF76}"/>
    <dgm:cxn modelId="{4354C376-86B2-4AD8-B524-E6E0AE86671C}" srcId="{0C6AC3AD-B0CD-4480-931D-5C6A6249A93A}" destId="{378C97C3-8633-441C-9510-955C398402F0}" srcOrd="2" destOrd="0" parTransId="{2ED6A143-9CA8-47F7-85B7-57EC8F006105}" sibTransId="{E169675E-53A2-49F5-BD44-12319216DB8D}"/>
    <dgm:cxn modelId="{F62E872F-9710-45AF-8789-1D847962DB6E}" type="presOf" srcId="{8450A9C0-7B99-48A9-B85E-542D3A2F70DF}" destId="{83429098-A457-45F5-B9B8-DE644605E43C}" srcOrd="0" destOrd="0" presId="urn:microsoft.com/office/officeart/2005/8/layout/arrow2"/>
    <dgm:cxn modelId="{2E4F823C-6125-47CE-AA77-26EFAB0C28C4}" srcId="{0C6AC3AD-B0CD-4480-931D-5C6A6249A93A}" destId="{B9A1AAC7-5518-412F-8AB3-49DE1D3C89C6}" srcOrd="1" destOrd="0" parTransId="{1673982B-45B5-4902-B307-D9392D00678E}" sibTransId="{BEDD0B5C-FBF9-4BE9-9091-024BF9410FFA}"/>
    <dgm:cxn modelId="{E95F6179-88A8-4455-A738-0F15C5EA8514}" type="presOf" srcId="{B9A1AAC7-5518-412F-8AB3-49DE1D3C89C6}" destId="{7DC1E448-1853-4B52-8772-14C422388D5E}" srcOrd="0" destOrd="0" presId="urn:microsoft.com/office/officeart/2005/8/layout/arrow2"/>
    <dgm:cxn modelId="{FD1933D7-A95F-4523-B3CA-CC4421EDF2C9}" type="presOf" srcId="{0C6AC3AD-B0CD-4480-931D-5C6A6249A93A}" destId="{C9CBD2B3-49D8-4955-947F-C5EBCD3CBBDB}" srcOrd="0" destOrd="0" presId="urn:microsoft.com/office/officeart/2005/8/layout/arrow2"/>
    <dgm:cxn modelId="{B18D31C3-5B0D-44FE-B476-43DC913917D1}" type="presOf" srcId="{378C97C3-8633-441C-9510-955C398402F0}" destId="{8B206287-DA41-4E44-8891-25349BA04D3A}" srcOrd="0" destOrd="0" presId="urn:microsoft.com/office/officeart/2005/8/layout/arrow2"/>
    <dgm:cxn modelId="{025B4F2C-3275-4AE8-A255-20E5A6064CF0}" type="presParOf" srcId="{C9CBD2B3-49D8-4955-947F-C5EBCD3CBBDB}" destId="{40D29EFD-74E0-41BD-BD8F-D750A742A304}" srcOrd="0" destOrd="0" presId="urn:microsoft.com/office/officeart/2005/8/layout/arrow2"/>
    <dgm:cxn modelId="{A8E9BE29-AC1A-41D1-A9D4-BA9079EF3A2E}" type="presParOf" srcId="{C9CBD2B3-49D8-4955-947F-C5EBCD3CBBDB}" destId="{1D825D79-9DB6-4246-8CDE-DA6A60BF9D2C}" srcOrd="1" destOrd="0" presId="urn:microsoft.com/office/officeart/2005/8/layout/arrow2"/>
    <dgm:cxn modelId="{399C2142-710F-419C-B467-43191D3631C0}" type="presParOf" srcId="{1D825D79-9DB6-4246-8CDE-DA6A60BF9D2C}" destId="{263C9A1C-AD77-49B6-87F3-55B11AEAD020}" srcOrd="0" destOrd="0" presId="urn:microsoft.com/office/officeart/2005/8/layout/arrow2"/>
    <dgm:cxn modelId="{2A574E7B-2607-49A6-8622-CA30BCE6D862}" type="presParOf" srcId="{1D825D79-9DB6-4246-8CDE-DA6A60BF9D2C}" destId="{83429098-A457-45F5-B9B8-DE644605E43C}" srcOrd="1" destOrd="0" presId="urn:microsoft.com/office/officeart/2005/8/layout/arrow2"/>
    <dgm:cxn modelId="{610F1568-ED8D-4BDE-8AEC-D5D5C081D6AD}" type="presParOf" srcId="{1D825D79-9DB6-4246-8CDE-DA6A60BF9D2C}" destId="{46C4CD61-6A6D-48B3-A4D2-82E922492081}" srcOrd="2" destOrd="0" presId="urn:microsoft.com/office/officeart/2005/8/layout/arrow2"/>
    <dgm:cxn modelId="{BB05E3BB-BF30-47C7-AE3C-FFA70280A787}" type="presParOf" srcId="{1D825D79-9DB6-4246-8CDE-DA6A60BF9D2C}" destId="{7DC1E448-1853-4B52-8772-14C422388D5E}" srcOrd="3" destOrd="0" presId="urn:microsoft.com/office/officeart/2005/8/layout/arrow2"/>
    <dgm:cxn modelId="{A9AC62B2-5E82-4F75-83F3-F9C59419A221}" type="presParOf" srcId="{1D825D79-9DB6-4246-8CDE-DA6A60BF9D2C}" destId="{8578841F-5D71-4BA6-88E8-C67112A7B634}" srcOrd="4" destOrd="0" presId="urn:microsoft.com/office/officeart/2005/8/layout/arrow2"/>
    <dgm:cxn modelId="{BC33E55B-85C3-445A-A6BD-8E1DBC460C7D}" type="presParOf" srcId="{1D825D79-9DB6-4246-8CDE-DA6A60BF9D2C}" destId="{8B206287-DA41-4E44-8891-25349BA04D3A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D29EFD-74E0-41BD-BD8F-D750A742A304}">
      <dsp:nvSpPr>
        <dsp:cNvPr id="0" name=""/>
        <dsp:cNvSpPr/>
      </dsp:nvSpPr>
      <dsp:spPr>
        <a:xfrm>
          <a:off x="489294" y="75192"/>
          <a:ext cx="6022334" cy="437557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3C9A1C-AD77-49B6-87F3-55B11AEAD020}">
      <dsp:nvSpPr>
        <dsp:cNvPr id="0" name=""/>
        <dsp:cNvSpPr/>
      </dsp:nvSpPr>
      <dsp:spPr>
        <a:xfrm>
          <a:off x="1285884" y="3071834"/>
          <a:ext cx="182024" cy="182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429098-A457-45F5-B9B8-DE644605E43C}">
      <dsp:nvSpPr>
        <dsp:cNvPr id="0" name=""/>
        <dsp:cNvSpPr/>
      </dsp:nvSpPr>
      <dsp:spPr>
        <a:xfrm>
          <a:off x="980129" y="3186227"/>
          <a:ext cx="1631215" cy="1264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451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980129" y="3186227"/>
        <a:ext cx="1631215" cy="1264541"/>
      </dsp:txXfrm>
    </dsp:sp>
    <dsp:sp modelId="{46C4CD61-6A6D-48B3-A4D2-82E922492081}">
      <dsp:nvSpPr>
        <dsp:cNvPr id="0" name=""/>
        <dsp:cNvSpPr/>
      </dsp:nvSpPr>
      <dsp:spPr>
        <a:xfrm>
          <a:off x="2786081" y="1785951"/>
          <a:ext cx="329043" cy="329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C1E448-1853-4B52-8772-14C422388D5E}">
      <dsp:nvSpPr>
        <dsp:cNvPr id="0" name=""/>
        <dsp:cNvSpPr/>
      </dsp:nvSpPr>
      <dsp:spPr>
        <a:xfrm>
          <a:off x="2660351" y="2070455"/>
          <a:ext cx="1680221" cy="23803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353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660351" y="2070455"/>
        <a:ext cx="1680221" cy="2380314"/>
      </dsp:txXfrm>
    </dsp:sp>
    <dsp:sp modelId="{8578841F-5D71-4BA6-88E8-C67112A7B634}">
      <dsp:nvSpPr>
        <dsp:cNvPr id="0" name=""/>
        <dsp:cNvSpPr/>
      </dsp:nvSpPr>
      <dsp:spPr>
        <a:xfrm>
          <a:off x="4786348" y="1000130"/>
          <a:ext cx="455060" cy="4550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206287-DA41-4E44-8891-25349BA04D3A}">
      <dsp:nvSpPr>
        <dsp:cNvPr id="0" name=""/>
        <dsp:cNvSpPr/>
      </dsp:nvSpPr>
      <dsp:spPr>
        <a:xfrm>
          <a:off x="4655614" y="1409743"/>
          <a:ext cx="1680221" cy="30410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127" tIns="0" rIns="0" bIns="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 smtClean="0"/>
        </a:p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655614" y="1409743"/>
        <a:ext cx="1680221" cy="30410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285DE9F-BE8F-48CB-92D5-C169A12F8F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622A6-87B6-40DD-996B-294D048B8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39F18-4757-4838-94C4-5E5FA3379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C0306-3DED-45FD-BF15-71B49EED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C643-9C1F-4959-BE19-E2AC1DDA8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D68C09-C638-4434-BBE0-C81530827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CE0C5C-3E1E-4884-A7D1-3E6190937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081F93-515A-4873-8233-93ECE4F8E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285C2E-4096-4956-AD70-8A8B33344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69234-D96B-40C4-AE0A-E449D46FA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76A7BC-19C8-48B7-9521-CAD6CE25A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BC1EB3A-6285-4F26-A171-8E7F4DCC2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823C3F9-BAE4-42D8-9945-64625968C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2" r:id="rId2"/>
    <p:sldLayoutId id="2147483727" r:id="rId3"/>
    <p:sldLayoutId id="2147483728" r:id="rId4"/>
    <p:sldLayoutId id="2147483729" r:id="rId5"/>
    <p:sldLayoutId id="2147483730" r:id="rId6"/>
    <p:sldLayoutId id="2147483723" r:id="rId7"/>
    <p:sldLayoutId id="2147483731" r:id="rId8"/>
    <p:sldLayoutId id="2147483732" r:id="rId9"/>
    <p:sldLayoutId id="2147483724" r:id="rId10"/>
    <p:sldLayoutId id="2147483725" r:id="rId11"/>
    <p:sldLayoutId id="2147483733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137028" cy="518524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bg1"/>
                </a:solidFill>
              </a:rPr>
              <a:t>БАКАЛАВРИАТ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Направление 38.03.01 (080100.62) «Экономика»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/>
            </a:r>
            <a:br>
              <a:rPr lang="ru-RU" sz="4800" dirty="0">
                <a:solidFill>
                  <a:schemeClr val="bg1"/>
                </a:solidFill>
              </a:rPr>
            </a:br>
            <a:r>
              <a:rPr lang="ru-RU" sz="4800" dirty="0">
                <a:solidFill>
                  <a:schemeClr val="bg1"/>
                </a:solidFill>
              </a:rPr>
              <a:t>профиль/специализация «БУХГАЛТЕРСКИЙ УЧЕТ, АНАЛИЗ И</a:t>
            </a:r>
            <a:r>
              <a:rPr lang="ru-RU" sz="4800" dirty="0" smtClean="0">
                <a:solidFill>
                  <a:schemeClr val="bg1"/>
                </a:solidFill>
              </a:rPr>
              <a:t> </a:t>
            </a:r>
            <a:r>
              <a:rPr lang="ru-RU" sz="4800" dirty="0">
                <a:solidFill>
                  <a:schemeClr val="bg1"/>
                </a:solidFill>
              </a:rPr>
              <a:t>АУДИТ»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844675"/>
            <a:ext cx="8464578" cy="388143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100" dirty="0" smtClean="0"/>
              <a:t>НАПРАВЛЕНИЕ 38.04.01 (</a:t>
            </a:r>
            <a:r>
              <a:rPr lang="ru-RU" sz="4700" dirty="0" smtClean="0"/>
              <a:t>080100.68)</a:t>
            </a:r>
            <a:r>
              <a:rPr lang="ru-RU" sz="4100" dirty="0" smtClean="0"/>
              <a:t> «ЭКОНОМИКА», </a:t>
            </a:r>
          </a:p>
          <a:p>
            <a:pPr algn="ctr">
              <a:buFont typeface="Wingdings" pitchFamily="2" charset="2"/>
              <a:buNone/>
            </a:pPr>
            <a:endParaRPr lang="ru-RU" sz="4100" dirty="0" smtClean="0"/>
          </a:p>
          <a:p>
            <a:pPr algn="ctr">
              <a:buFont typeface="Wingdings" pitchFamily="2" charset="2"/>
              <a:buNone/>
            </a:pPr>
            <a:r>
              <a:rPr lang="ru-RU" sz="4100" dirty="0" smtClean="0"/>
              <a:t>МАГИСТЕРСКАЯ ПРОГРАММА «УЧЕТ, АНАЛИЗ И АУДИТ»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/>
              <a:t>МАГИСТРАТУРА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773238"/>
            <a:ext cx="7993062" cy="482441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2200" b="1" dirty="0" smtClean="0"/>
              <a:t>Подготовка </a:t>
            </a:r>
            <a:r>
              <a:rPr lang="ru-RU" sz="2200" b="1" dirty="0"/>
              <a:t>высококвалифицированных руководителей и специалистов в области развития бухгалтерского учета, экономического анализа и </a:t>
            </a:r>
            <a:r>
              <a:rPr lang="ru-RU" sz="2200" b="1" dirty="0" smtClean="0"/>
              <a:t>аудита</a:t>
            </a:r>
            <a:r>
              <a:rPr lang="ru-RU" sz="2200" b="1" dirty="0"/>
              <a:t>.</a:t>
            </a:r>
            <a:endParaRPr lang="ru-RU" sz="2200" b="1" dirty="0" smtClean="0"/>
          </a:p>
          <a:p>
            <a:pPr marL="365760" indent="-256032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2200" dirty="0" smtClean="0"/>
              <a:t>Адаптация </a:t>
            </a:r>
            <a:r>
              <a:rPr lang="ru-RU" sz="2200" dirty="0"/>
              <a:t>российского бухгалтерского учета и аудита в соответствии с международными </a:t>
            </a:r>
            <a:r>
              <a:rPr lang="ru-RU" sz="2200" dirty="0" smtClean="0"/>
              <a:t>стандартами. </a:t>
            </a:r>
          </a:p>
          <a:p>
            <a:pPr marL="365760" indent="-256032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2200" dirty="0" smtClean="0"/>
              <a:t>Внедрение </a:t>
            </a:r>
            <a:r>
              <a:rPr lang="ru-RU" sz="2200" dirty="0"/>
              <a:t>современных методов управленческого учета в практику управления производственными </a:t>
            </a:r>
            <a:r>
              <a:rPr lang="ru-RU" sz="2200" dirty="0" smtClean="0"/>
              <a:t>организациями. </a:t>
            </a:r>
          </a:p>
          <a:p>
            <a:pPr marL="365760" indent="-256032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Wingdings 3"/>
              <a:buChar char=""/>
              <a:defRPr/>
            </a:pPr>
            <a:r>
              <a:rPr lang="ru-RU" sz="2200" dirty="0" smtClean="0"/>
              <a:t>Формирование компетенций, необходимых для </a:t>
            </a:r>
            <a:r>
              <a:rPr lang="ru-RU" sz="2200" dirty="0"/>
              <a:t>работы в </a:t>
            </a:r>
            <a:r>
              <a:rPr lang="ru-RU" sz="2200" dirty="0" smtClean="0"/>
              <a:t>государственных структурах </a:t>
            </a:r>
            <a:r>
              <a:rPr lang="ru-RU" sz="2200" dirty="0"/>
              <a:t>различного уровня, консалтинговых и аудиторских фирмах, банках, инвестиционных и страховых компаниях</a:t>
            </a:r>
            <a:r>
              <a:rPr lang="ru-RU" sz="2200" dirty="0" smtClean="0"/>
              <a:t>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Цель и задачи магистерской программы «Учет, анализ и аудит»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050"/>
          </a:xfrm>
        </p:spPr>
        <p:txBody>
          <a:bodyPr/>
          <a:lstStyle/>
          <a:p>
            <a:r>
              <a:rPr lang="ru-RU" sz="2500" dirty="0" smtClean="0"/>
              <a:t>бухгалтерский учет интеллектуальной собственности;</a:t>
            </a:r>
          </a:p>
          <a:p>
            <a:r>
              <a:rPr lang="ru-RU" sz="2500" dirty="0" smtClean="0"/>
              <a:t>финансовый анализ;</a:t>
            </a:r>
          </a:p>
          <a:p>
            <a:r>
              <a:rPr lang="ru-RU" sz="2500" dirty="0" smtClean="0"/>
              <a:t>стратегический управленческий учет и анализ;</a:t>
            </a:r>
          </a:p>
          <a:p>
            <a:r>
              <a:rPr lang="ru-RU" sz="2500" dirty="0" smtClean="0"/>
              <a:t>учет и анализ банкротств;</a:t>
            </a:r>
          </a:p>
          <a:p>
            <a:r>
              <a:rPr lang="ru-RU" sz="2500" dirty="0" smtClean="0"/>
              <a:t>управление издержками;</a:t>
            </a:r>
          </a:p>
          <a:p>
            <a:r>
              <a:rPr lang="ru-RU" sz="2500" dirty="0" smtClean="0"/>
              <a:t>аналитические процедуры в аудите;</a:t>
            </a:r>
          </a:p>
          <a:p>
            <a:r>
              <a:rPr lang="ru-RU" sz="2500" dirty="0" smtClean="0"/>
              <a:t>налоги и налогообложение и др.</a:t>
            </a:r>
            <a:endParaRPr lang="ru-RU" sz="2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Дисциплины учебного плана подготовки магистров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863984"/>
          </a:xfrm>
        </p:spPr>
        <p:txBody>
          <a:bodyPr/>
          <a:lstStyle/>
          <a:p>
            <a:r>
              <a:rPr lang="ru-RU" sz="2400" dirty="0" smtClean="0"/>
              <a:t>Научно-исследовательская практика – 1, 2 курсы (1, 2, 3, семестры)</a:t>
            </a:r>
          </a:p>
          <a:p>
            <a:r>
              <a:rPr lang="ru-RU" sz="2400" dirty="0" smtClean="0"/>
              <a:t>Педагогическая практика – 1 курс (2 семестр)</a:t>
            </a:r>
          </a:p>
          <a:p>
            <a:r>
              <a:rPr lang="ru-RU" sz="2400" dirty="0" smtClean="0"/>
              <a:t>Научно-исследовательская работа -1, 2 курсы    (1, 2, 3, 4 семестры)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Практики и научно-исследовательская работа</a:t>
            </a:r>
            <a:endParaRPr lang="ru-RU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714488"/>
            <a:ext cx="8463314" cy="4292612"/>
          </a:xfrm>
        </p:spPr>
        <p:txBody>
          <a:bodyPr/>
          <a:lstStyle/>
          <a:p>
            <a:r>
              <a:rPr lang="ru-RU" sz="2000" dirty="0" smtClean="0"/>
              <a:t>Выпускники образовательной программы являются высококвалифицированными специалистами, обладающими фундаментальными знаниями российской и зарубежной экономики, владеющими современными методами </a:t>
            </a:r>
            <a:r>
              <a:rPr lang="ru-RU" sz="2000" dirty="0" smtClean="0"/>
              <a:t>проектно-экономической</a:t>
            </a:r>
            <a:r>
              <a:rPr lang="ru-RU" sz="2000" dirty="0" smtClean="0"/>
              <a:t>, аналитической, организационно-управленческой, научно-исследовательской и </a:t>
            </a:r>
            <a:r>
              <a:rPr lang="ru-RU" sz="2000" dirty="0" smtClean="0"/>
              <a:t>педагогической </a:t>
            </a:r>
            <a:r>
              <a:rPr lang="ru-RU" sz="2000" dirty="0" smtClean="0"/>
              <a:t>деятельности в области бухгалтерского учета, анализа и аудита и соответствующими самым высоким требованиям профессионального рынка.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r>
              <a:rPr lang="ru-RU" sz="2000" b="1" dirty="0" smtClean="0"/>
              <a:t>Занимаемые должности: </a:t>
            </a:r>
            <a:r>
              <a:rPr lang="ru-RU" sz="2000" dirty="0" smtClean="0"/>
              <a:t>главный бухгалтер,</a:t>
            </a:r>
            <a:r>
              <a:rPr lang="ru-RU" sz="2000" b="1" dirty="0" smtClean="0"/>
              <a:t> </a:t>
            </a:r>
            <a:r>
              <a:rPr lang="ru-RU" sz="2000" dirty="0" smtClean="0"/>
              <a:t>финансовый директор, ведущий аудитор, директор по управленческому учету и др.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Трудоустройство и будущие профессии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1571613"/>
            <a:ext cx="7745440" cy="5097476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dirty="0" smtClean="0"/>
              <a:t>	НАПРАВЛЕНИЕ 08.06.01 «ЭКОНОМИКА» </a:t>
            </a:r>
          </a:p>
          <a:p>
            <a:pPr algn="ctr">
              <a:buFont typeface="Wingdings" pitchFamily="2" charset="2"/>
              <a:buNone/>
            </a:pPr>
            <a:endParaRPr lang="ru-RU" sz="2800" dirty="0" smtClean="0"/>
          </a:p>
          <a:p>
            <a:pPr algn="ctr">
              <a:buFont typeface="Wingdings" pitchFamily="2" charset="2"/>
              <a:buNone/>
            </a:pPr>
            <a:r>
              <a:rPr lang="ru-RU" sz="3200" dirty="0" smtClean="0"/>
              <a:t>НАУЧНАЯ СПЕЦИАЛИЗАЦИЯ: </a:t>
            </a:r>
          </a:p>
          <a:p>
            <a:pPr algn="ctr">
              <a:buFont typeface="Wingdings" pitchFamily="2" charset="2"/>
              <a:buNone/>
            </a:pPr>
            <a:r>
              <a:rPr lang="ru-RU" sz="2800" dirty="0" smtClean="0"/>
              <a:t>экономика и управление народным хозяйством (промышленность; ценообразование; управление инновациями; экономическая безопасность)</a:t>
            </a:r>
          </a:p>
          <a:p>
            <a:pPr algn="ctr">
              <a:buFont typeface="Wingdings" pitchFamily="2" charset="2"/>
              <a:buNone/>
            </a:pPr>
            <a:endParaRPr lang="ru-RU" sz="3600" dirty="0" smtClean="0"/>
          </a:p>
          <a:p>
            <a:pPr>
              <a:buFontTx/>
              <a:buNone/>
            </a:pPr>
            <a:endParaRPr lang="ru-RU" sz="3600" dirty="0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/>
              <a:t>АСПИРАНТУРА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1357298"/>
            <a:ext cx="7561263" cy="4770437"/>
          </a:xfrm>
        </p:spPr>
        <p:txBody>
          <a:bodyPr/>
          <a:lstStyle/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2000" dirty="0" smtClean="0"/>
              <a:t>Привлечение студентов и магистрантов к научной работе через участие: 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ru-RU" sz="1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в ежегодных олимпиадах по бухгалтерскому учету, анализу и аудиту;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ru-RU" sz="1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в научных конференциях различного уровня, в том числе в межвузовской конференции «Интеллектуальный потенциал Сибири», студенческой научно-технической конференции «Дни студенческой науки НГТУ»;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ru-RU" sz="1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в различных конкурсах, в том числе в ежегодном конкурсе «Лучший молодой бухгалтер НСО»;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endParaRPr lang="ru-RU" sz="1000" dirty="0" smtClean="0"/>
          </a:p>
          <a:p>
            <a:pPr>
              <a:lnSpc>
                <a:spcPct val="90000"/>
              </a:lnSpc>
            </a:pPr>
            <a:r>
              <a:rPr lang="ru-RU" sz="2000" dirty="0" smtClean="0"/>
              <a:t>в выполнении научно-исследовательских работ под руководством ведущих преподавателей кафедры.</a:t>
            </a:r>
          </a:p>
          <a:p>
            <a:pPr>
              <a:lnSpc>
                <a:spcPct val="90000"/>
              </a:lnSpc>
            </a:pPr>
            <a:endParaRPr lang="ru-RU" sz="2000" dirty="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/>
              <a:t>НИРС кафедры </a:t>
            </a:r>
            <a:r>
              <a:rPr lang="ru-RU" dirty="0" err="1"/>
              <a:t>УиС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857224" y="1142984"/>
            <a:ext cx="7929618" cy="51847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b="1" dirty="0" smtClean="0"/>
              <a:t>1. </a:t>
            </a:r>
            <a:r>
              <a:rPr lang="ru-RU" sz="2000" b="1" dirty="0" smtClean="0"/>
              <a:t>Информационно-аналитическое обеспечение управления организациями и учреждениями</a:t>
            </a:r>
            <a:endParaRPr lang="ru-RU" sz="1900" b="1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 smtClean="0"/>
              <a:t>Руководитель: зав.кафедрой </a:t>
            </a:r>
            <a:r>
              <a:rPr lang="ru-RU" sz="1700" dirty="0" err="1" smtClean="0"/>
              <a:t>УиС</a:t>
            </a:r>
            <a:r>
              <a:rPr lang="ru-RU" sz="1700" dirty="0" smtClean="0"/>
              <a:t>, </a:t>
            </a:r>
            <a:r>
              <a:rPr lang="ru-RU" sz="1700" dirty="0" err="1" smtClean="0"/>
              <a:t>д.э.н</a:t>
            </a:r>
            <a:r>
              <a:rPr lang="ru-RU" sz="1700" dirty="0" smtClean="0"/>
              <a:t>., профессор </a:t>
            </a:r>
            <a:r>
              <a:rPr lang="ru-RU" sz="1700" dirty="0" err="1" smtClean="0"/>
              <a:t>Аманжолова</a:t>
            </a:r>
            <a:r>
              <a:rPr lang="ru-RU" sz="1700" dirty="0" smtClean="0"/>
              <a:t> Б.А.</a:t>
            </a:r>
          </a:p>
          <a:p>
            <a:r>
              <a:rPr lang="ru-RU" sz="1800" dirty="0" smtClean="0"/>
              <a:t>Издано 9 монографий, более 20 учебников и учебных пособий, 90 статей в ведущих научных журналах, в т.ч. Рекомендованных ВАК – 64 статьи. </a:t>
            </a:r>
          </a:p>
          <a:p>
            <a:r>
              <a:rPr lang="ru-RU" sz="1800" dirty="0" smtClean="0"/>
              <a:t>Защищено 9 диссертаций на соискание ученой степени кандидата экономических наук.</a:t>
            </a:r>
            <a:endParaRPr lang="ru-RU" sz="17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700" dirty="0" smtClean="0"/>
          </a:p>
          <a:p>
            <a:pPr>
              <a:lnSpc>
                <a:spcPct val="80000"/>
              </a:lnSpc>
              <a:buNone/>
            </a:pPr>
            <a:r>
              <a:rPr lang="ru-RU" sz="2000" b="1" dirty="0" smtClean="0"/>
              <a:t>2. Стратегический управленческий учет и анализ в высшей школе </a:t>
            </a:r>
          </a:p>
          <a:p>
            <a:pPr>
              <a:lnSpc>
                <a:spcPct val="80000"/>
              </a:lnSpc>
              <a:buNone/>
            </a:pPr>
            <a:r>
              <a:rPr lang="ru-RU" sz="1700" dirty="0" smtClean="0"/>
              <a:t>Руководитель: доцент кафедры </a:t>
            </a:r>
            <a:r>
              <a:rPr lang="ru-RU" sz="1700" dirty="0" err="1" smtClean="0"/>
              <a:t>УиС</a:t>
            </a:r>
            <a:r>
              <a:rPr lang="ru-RU" sz="1700" dirty="0" smtClean="0"/>
              <a:t>, </a:t>
            </a:r>
            <a:r>
              <a:rPr lang="ru-RU" sz="1700" dirty="0" err="1" smtClean="0"/>
              <a:t>к.э.н</a:t>
            </a:r>
            <a:r>
              <a:rPr lang="ru-RU" sz="1700" dirty="0" smtClean="0"/>
              <a:t>., доцент Наумова Н.А.</a:t>
            </a:r>
          </a:p>
          <a:p>
            <a:r>
              <a:rPr lang="ru-RU" sz="1800" dirty="0" smtClean="0"/>
              <a:t>Издано 2 монографии, третья готовится к изданию; 4 учебных пособия, учебное пособие «Бухгалтерский учет и анализ» выходит в свет в июне  2014 г. – издательство «</a:t>
            </a:r>
            <a:r>
              <a:rPr lang="ru-RU" sz="1800" dirty="0" err="1" smtClean="0"/>
              <a:t>КноРус</a:t>
            </a:r>
            <a:r>
              <a:rPr lang="ru-RU" sz="1800" dirty="0" smtClean="0"/>
              <a:t>»; 65 статей, в т. ч. 20 в ведущих научных журналах. </a:t>
            </a:r>
          </a:p>
          <a:p>
            <a:r>
              <a:rPr lang="ru-RU" sz="1800" dirty="0" smtClean="0"/>
              <a:t>Защищено 2 диссертации на соискание ученой степени кандидата экономических наук.</a:t>
            </a:r>
            <a:endParaRPr lang="ru-RU" sz="1700" dirty="0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4813"/>
            <a:ext cx="7772400" cy="6477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/>
              <a:t>Научные направления кафедры </a:t>
            </a:r>
            <a:r>
              <a:rPr lang="ru-RU" sz="3200" dirty="0" err="1" smtClean="0"/>
              <a:t>УиС</a:t>
            </a:r>
            <a:endParaRPr lang="ru-RU" sz="3200" dirty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4271963" y="3246438"/>
            <a:ext cx="2651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800">
                <a:latin typeface="Verdana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1258888" y="1700213"/>
            <a:ext cx="7634287" cy="49688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 smtClean="0"/>
              <a:t>С 2008 года привлекаются к аттестации по программам </a:t>
            </a:r>
            <a:r>
              <a:rPr lang="ru-RU" sz="2200" b="1" dirty="0" smtClean="0"/>
              <a:t>Института профессиональных бухгалтеров и аудиторов России </a:t>
            </a:r>
            <a:r>
              <a:rPr lang="ru-RU" sz="2200" dirty="0" smtClean="0"/>
              <a:t>студенты экономических направлений старших курсов.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0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 smtClean="0"/>
              <a:t>По результатам аттестации выдается </a:t>
            </a:r>
            <a:r>
              <a:rPr lang="ru-RU" sz="2200" b="1" dirty="0" smtClean="0"/>
              <a:t>аттестат резерва главного бухгалтера, бухгалтера-эксперта (консультанта) или резерва финансового директора.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000" b="1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 smtClean="0"/>
              <a:t>При достижении требуемого трудового стажа в области бухгалтерского учета, анализа, аудита, менеджмента, финансов – получение </a:t>
            </a:r>
            <a:r>
              <a:rPr lang="ru-RU" sz="2200" b="1" dirty="0" smtClean="0"/>
              <a:t>аттестата профессионального бухгалтера или финансового директора</a:t>
            </a:r>
            <a:r>
              <a:rPr lang="ru-RU" sz="2200" dirty="0" smtClean="0"/>
              <a:t> без сдачи дополнительных экзаменов.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0350"/>
            <a:ext cx="7889875" cy="12239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600" dirty="0"/>
              <a:t>Учебно-методический центр по подготовке </a:t>
            </a:r>
            <a:r>
              <a:rPr lang="ru-RU" sz="2600" dirty="0" smtClean="0"/>
              <a:t> и </a:t>
            </a:r>
            <a:r>
              <a:rPr lang="ru-RU" sz="2600" dirty="0"/>
              <a:t>аттестации профессиональных бухгалтеров при кафедре </a:t>
            </a:r>
            <a:r>
              <a:rPr lang="ru-RU" sz="2600" dirty="0" err="1"/>
              <a:t>УиС</a:t>
            </a:r>
            <a:r>
              <a:rPr lang="ru-RU" sz="26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836712"/>
            <a:ext cx="7772400" cy="1611313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/>
              <a:t>   КАФЕДРА </a:t>
            </a:r>
            <a:br>
              <a:rPr lang="ru-RU" dirty="0"/>
            </a:br>
            <a:r>
              <a:rPr lang="ru-RU" dirty="0"/>
              <a:t>   УЧЕТА И СТАТИСТИКИ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3141663"/>
            <a:ext cx="7239000" cy="1752600"/>
          </a:xfrm>
        </p:spPr>
        <p:txBody>
          <a:bodyPr/>
          <a:lstStyle/>
          <a:p>
            <a:pPr marR="0" algn="l"/>
            <a:r>
              <a:rPr lang="en-US" sz="3600" smtClean="0"/>
              <a:t>VI</a:t>
            </a:r>
            <a:r>
              <a:rPr lang="ru-RU" sz="3600" smtClean="0"/>
              <a:t> корпус, комната 1010</a:t>
            </a:r>
          </a:p>
          <a:p>
            <a:pPr marR="0" algn="l"/>
            <a:r>
              <a:rPr lang="ru-RU" sz="3600" smtClean="0"/>
              <a:t>Телефон 315-32-45</a:t>
            </a:r>
          </a:p>
          <a:p>
            <a:pPr marR="0" algn="l"/>
            <a:r>
              <a:rPr lang="en-US" sz="3600" smtClean="0"/>
              <a:t>E-mail</a:t>
            </a:r>
            <a:r>
              <a:rPr lang="ru-RU" sz="3600" smtClean="0"/>
              <a:t>: </a:t>
            </a:r>
            <a:r>
              <a:rPr lang="en-US" sz="3600" smtClean="0"/>
              <a:t>kafbu@fb.nstu.ru</a:t>
            </a: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02551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/>
              <a:t>ПРЕПОДАВАТЕЛЬСКИЙ СОСТАВ КАФЕДРЫ</a:t>
            </a:r>
          </a:p>
        </p:txBody>
      </p:sp>
      <p:graphicFrame>
        <p:nvGraphicFramePr>
          <p:cNvPr id="12714" name="Group 426"/>
          <p:cNvGraphicFramePr>
            <a:graphicFrameLocks noGrp="1"/>
          </p:cNvGraphicFramePr>
          <p:nvPr>
            <p:ph type="tbl" idx="1"/>
          </p:nvPr>
        </p:nvGraphicFramePr>
        <p:xfrm>
          <a:off x="785786" y="1071546"/>
          <a:ext cx="7674001" cy="4937760"/>
        </p:xfrm>
        <a:graphic>
          <a:graphicData uri="http://schemas.openxmlformats.org/drawingml/2006/table">
            <a:tbl>
              <a:tblPr/>
              <a:tblGrid>
                <a:gridCol w="715962"/>
                <a:gridCol w="3422650"/>
                <a:gridCol w="1820877"/>
                <a:gridCol w="1714512"/>
              </a:tblGrid>
              <a:tr h="542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преподавателя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Должность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Ученая степень, звание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Аманжолова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Бибигуль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Ашкеновна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зав.кафедрой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д.э.н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профессор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Беллендир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Маргарита Васильевна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Емелюшкина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Наталья Николаевна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ст. преподаватель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Гилева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Наталья Николаевна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к.э.н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доцент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Жукова Татьяна Владимировна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к.э.н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Лосева Анна Валериевна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к.э.н.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Лукьяненко Валентина Михайловна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Лукьяненко Виктор Митрофанович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к.э.н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Наумова Наталия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Арсентьевна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к.э.н., 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Фрибус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Наталья Владимировна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ст. преподаватель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Хоменко Елена Владимировна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к.э.н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Шапошников Александр Арсеньевич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профессор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д.э.н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., профессор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Яковенко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Леонид Иванович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к.э.н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доцент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15 человек, в том числе два доктора экономических наук, профессора и девять кандидатов экономических наук; </a:t>
            </a:r>
          </a:p>
          <a:p>
            <a:r>
              <a:rPr lang="ru-RU" dirty="0" smtClean="0"/>
              <a:t>пять аттестованных профессиональных бухгалтеров и дипломированный специалист по МСФО;</a:t>
            </a:r>
          </a:p>
          <a:p>
            <a:r>
              <a:rPr lang="ru-RU" dirty="0" smtClean="0"/>
              <a:t>регулярное повышение квалификации;</a:t>
            </a:r>
          </a:p>
          <a:p>
            <a:r>
              <a:rPr lang="ru-RU" dirty="0" smtClean="0"/>
              <a:t>привлечение  к участию в учебной деятельности ведущих специалистов вузов и организаций города Новосибирска.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ПРЕПОДАВАТЕЛЬСКИЙ СОСТАВ КАФЕДРЫ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484313"/>
            <a:ext cx="8135938" cy="4699000"/>
          </a:xfrm>
        </p:spPr>
        <p:txBody>
          <a:bodyPr/>
          <a:lstStyle/>
          <a:p>
            <a:pPr>
              <a:lnSpc>
                <a:spcPct val="80000"/>
              </a:lnSpc>
              <a:buFont typeface="Wingdings 3" pitchFamily="18" charset="2"/>
              <a:buNone/>
            </a:pPr>
            <a:r>
              <a:rPr lang="ru-RU" sz="2000" b="1" u="sng" dirty="0" smtClean="0"/>
              <a:t>Базовые профессиональные дисциплины:</a:t>
            </a:r>
          </a:p>
          <a:p>
            <a:r>
              <a:rPr lang="ru-RU" sz="2000" dirty="0" smtClean="0"/>
              <a:t>Статистика</a:t>
            </a:r>
          </a:p>
          <a:p>
            <a:r>
              <a:rPr lang="ru-RU" sz="2000" dirty="0" smtClean="0"/>
              <a:t>Бухгалтерский учет и анализ</a:t>
            </a:r>
          </a:p>
          <a:p>
            <a:r>
              <a:rPr lang="ru-RU" sz="2000" dirty="0" smtClean="0"/>
              <a:t>Корпоративные финансы</a:t>
            </a:r>
          </a:p>
          <a:p>
            <a:r>
              <a:rPr lang="ru-RU" sz="2000" dirty="0" smtClean="0"/>
              <a:t>Менеджмент</a:t>
            </a:r>
          </a:p>
          <a:p>
            <a:r>
              <a:rPr lang="ru-RU" sz="2000" dirty="0" smtClean="0"/>
              <a:t>Эконометрика и др.</a:t>
            </a:r>
          </a:p>
          <a:p>
            <a:pPr>
              <a:buFont typeface="Wingdings 3" pitchFamily="18" charset="2"/>
              <a:buNone/>
            </a:pPr>
            <a:r>
              <a:rPr lang="ru-RU" sz="2000" b="1" u="sng" dirty="0" smtClean="0"/>
              <a:t>Дисциплины профиля «Бухгалтерский учет, анализ и аудит»:</a:t>
            </a:r>
          </a:p>
          <a:p>
            <a:r>
              <a:rPr lang="ru-RU" sz="2000" dirty="0" smtClean="0"/>
              <a:t>Бухгалтерский финансовый учет</a:t>
            </a:r>
          </a:p>
          <a:p>
            <a:r>
              <a:rPr lang="ru-RU" sz="2000" dirty="0" smtClean="0"/>
              <a:t>Бухгалтерский управленческий учет</a:t>
            </a:r>
          </a:p>
          <a:p>
            <a:r>
              <a:rPr lang="ru-RU" sz="2000" dirty="0" smtClean="0"/>
              <a:t>Комплексный анализ хозяйственной деятельности</a:t>
            </a:r>
          </a:p>
          <a:p>
            <a:r>
              <a:rPr lang="ru-RU" sz="2000" dirty="0" smtClean="0"/>
              <a:t>Международные стандарты финансовой отчетности</a:t>
            </a:r>
          </a:p>
          <a:p>
            <a:r>
              <a:rPr lang="ru-RU" sz="2000" dirty="0" smtClean="0"/>
              <a:t>Налоговые расчеты в бухгалтерском деле</a:t>
            </a:r>
          </a:p>
          <a:p>
            <a:r>
              <a:rPr lang="ru-RU" sz="2000" dirty="0" smtClean="0"/>
              <a:t>Аудит и др.</a:t>
            </a:r>
          </a:p>
          <a:p>
            <a:pPr>
              <a:buFont typeface="Wingdings 3" pitchFamily="18" charset="2"/>
              <a:buNone/>
            </a:pPr>
            <a:endParaRPr lang="ru-RU" sz="2000" b="1" u="sng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/>
              <a:t>Дисциплины учебного плана подготовки бакалавров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20" name="Picture 48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l="8203" t="22705" r="8007" b="8447"/>
          <a:stretch>
            <a:fillRect/>
          </a:stretch>
        </p:blipFill>
        <p:spPr bwMode="auto">
          <a:xfrm>
            <a:off x="142843" y="142852"/>
            <a:ext cx="8802833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0044" y="1285860"/>
            <a:ext cx="8543956" cy="4525962"/>
          </a:xfrm>
        </p:spPr>
        <p:txBody>
          <a:bodyPr/>
          <a:lstStyle/>
          <a:p>
            <a:r>
              <a:rPr lang="ru-RU" sz="2200" dirty="0" smtClean="0"/>
              <a:t>Учебная практика - 2 курс (4 семестр)</a:t>
            </a:r>
          </a:p>
          <a:p>
            <a:r>
              <a:rPr lang="ru-RU" sz="2200" dirty="0" smtClean="0"/>
              <a:t>Производственная практика – 3 курс (6 семестр)</a:t>
            </a:r>
          </a:p>
          <a:p>
            <a:r>
              <a:rPr lang="ru-RU" sz="2200" dirty="0" smtClean="0"/>
              <a:t>Учебная практика (научно-исследовательская работа) – 4 курс (8 семестр)</a:t>
            </a:r>
          </a:p>
          <a:p>
            <a:pPr>
              <a:buNone/>
            </a:pPr>
            <a:r>
              <a:rPr lang="ru-RU" sz="2200" b="1" dirty="0" smtClean="0"/>
              <a:t>Базы практик: </a:t>
            </a:r>
            <a:r>
              <a:rPr lang="ru-RU" sz="2200" dirty="0" smtClean="0"/>
              <a:t>промышленные предприятия, государственные структуры, консалтинговые и аудиторские фирмы, банки, инвестиционные и страховые компании, в т.ч. Министерство финансов и налоговой политики НСО, Межрегиональное управление Федеральной службы по регулированию алкогольного рынка по СФО, аудиторские фирмы «</a:t>
            </a:r>
            <a:r>
              <a:rPr lang="ru-RU" sz="2200" dirty="0" err="1" smtClean="0"/>
              <a:t>ТриО-Аудит</a:t>
            </a:r>
            <a:r>
              <a:rPr lang="ru-RU" sz="2200" dirty="0" smtClean="0"/>
              <a:t>» (Новосибирск), «Аудит-Стандарт» (Красноярск), Новосибирское производственное объединение «</a:t>
            </a:r>
            <a:r>
              <a:rPr lang="ru-RU" sz="2200" dirty="0" err="1" smtClean="0"/>
              <a:t>Сибсельмаш</a:t>
            </a:r>
            <a:r>
              <a:rPr lang="ru-RU" sz="2200" dirty="0" smtClean="0"/>
              <a:t>» и др.</a:t>
            </a:r>
            <a:endParaRPr lang="ru-RU" sz="2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Практики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2"/>
          </a:xfrm>
        </p:spPr>
        <p:txBody>
          <a:bodyPr/>
          <a:lstStyle/>
          <a:p>
            <a:r>
              <a:rPr lang="ru-RU" sz="2000" dirty="0" smtClean="0"/>
              <a:t>Выпускники подготовлены к расчетно-экономической, аналитической, организационно-управленческой деятельности в области бухгалтерского учета, экономического анализа, аудита, а также международных стандартов финансовой отчетности. 90 % выпускников трудоустраиваются в соответствии с полученной квалификацией.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b="1" dirty="0" smtClean="0"/>
              <a:t>Занимаемые должности: </a:t>
            </a:r>
            <a:r>
              <a:rPr lang="ru-RU" sz="2000" dirty="0" smtClean="0"/>
              <a:t>бухгалтер, аналитик, аудитор, экономист, специалист по отчетности, специалист по управленческому учету, финансовый менеджер, бухгалтер-калькулятор, экономист по планированию, бюджетный аналитик, бухгалтер отдела налогов и сборов, специалист по налогообложению и др.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Трудоустройство и будущие профессии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00174"/>
          <a:ext cx="7000924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Ступени высшего профессионального образования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85918" y="4643446"/>
            <a:ext cx="44291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 smtClean="0"/>
              <a:t>38.03.01 (080100.62) «Экономика» </a:t>
            </a:r>
            <a:r>
              <a:rPr lang="ru-RU" sz="2200" dirty="0" smtClean="0"/>
              <a:t>(</a:t>
            </a:r>
            <a:r>
              <a:rPr lang="ru-RU" sz="2200" dirty="0" err="1" smtClean="0"/>
              <a:t>Бакалавриат</a:t>
            </a:r>
            <a:r>
              <a:rPr lang="ru-RU" sz="2200" dirty="0" smtClean="0"/>
              <a:t>), </a:t>
            </a:r>
          </a:p>
          <a:p>
            <a:pPr lvl="0"/>
            <a:r>
              <a:rPr lang="ru-RU" sz="2200" i="1" dirty="0" smtClean="0"/>
              <a:t>профиль: Бухгалтерский учет, анализ и аудит»</a:t>
            </a:r>
          </a:p>
          <a:p>
            <a:endParaRPr lang="ru-RU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3357562"/>
            <a:ext cx="48577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 smtClean="0"/>
              <a:t>38.04.01 (080100.68) «Экономика» </a:t>
            </a:r>
            <a:r>
              <a:rPr lang="ru-RU" sz="2200" dirty="0" smtClean="0"/>
              <a:t>(Магистратура), </a:t>
            </a:r>
          </a:p>
          <a:p>
            <a:pPr lvl="0"/>
            <a:r>
              <a:rPr lang="ru-RU" sz="2200" i="1" dirty="0" smtClean="0"/>
              <a:t>профиль: Учет, анализ и аудит»</a:t>
            </a:r>
          </a:p>
          <a:p>
            <a:endParaRPr lang="ru-RU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5715008" y="2285992"/>
            <a:ext cx="41434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 smtClean="0"/>
              <a:t>38.06.01 «Экономика» </a:t>
            </a:r>
            <a:r>
              <a:rPr lang="ru-RU" sz="2200" dirty="0" smtClean="0"/>
              <a:t>(Аспирантура)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439</TotalTime>
  <Words>999</Words>
  <Application>Microsoft Office PowerPoint</Application>
  <PresentationFormat>Экран (4:3)</PresentationFormat>
  <Paragraphs>153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БАКАЛАВРИАТ Направление 38.03.01 (080100.62) «Экономика»  профиль/специализация «БУХГАЛТЕРСКИЙ УЧЕТ, АНАЛИЗ И АУДИТ»</vt:lpstr>
      <vt:lpstr>   КАФЕДРА     УЧЕТА И СТАТИСТИКИ</vt:lpstr>
      <vt:lpstr>ПРЕПОДАВАТЕЛЬСКИЙ СОСТАВ КАФЕДРЫ</vt:lpstr>
      <vt:lpstr>ПРЕПОДАВАТЕЛЬСКИЙ СОСТАВ КАФЕДРЫ</vt:lpstr>
      <vt:lpstr>Дисциплины учебного плана подготовки бакалавров</vt:lpstr>
      <vt:lpstr>Слайд 6</vt:lpstr>
      <vt:lpstr>Практики </vt:lpstr>
      <vt:lpstr>Трудоустройство и будущие профессии</vt:lpstr>
      <vt:lpstr>Ступени высшего профессионального образования</vt:lpstr>
      <vt:lpstr>МАГИСТРАТУРА</vt:lpstr>
      <vt:lpstr>Цель и задачи магистерской программы «Учет, анализ и аудит»</vt:lpstr>
      <vt:lpstr>Дисциплины учебного плана подготовки магистров</vt:lpstr>
      <vt:lpstr>Практики и научно-исследовательская работа</vt:lpstr>
      <vt:lpstr>Трудоустройство и будущие профессии</vt:lpstr>
      <vt:lpstr>АСПИРАНТУРА</vt:lpstr>
      <vt:lpstr>НИРС кафедры УиС</vt:lpstr>
      <vt:lpstr>Научные направления кафедры УиС</vt:lpstr>
      <vt:lpstr>Учебно-методический центр по подготовке  и аттестации профессиональных бухгалтеров при кафедре УиС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Пользователь</cp:lastModifiedBy>
  <cp:revision>55</cp:revision>
  <dcterms:created xsi:type="dcterms:W3CDTF">1601-01-01T00:00:00Z</dcterms:created>
  <dcterms:modified xsi:type="dcterms:W3CDTF">2014-04-07T08:39:02Z</dcterms:modified>
</cp:coreProperties>
</file>