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59" r:id="rId5"/>
    <p:sldId id="262" r:id="rId6"/>
    <p:sldId id="263" r:id="rId7"/>
    <p:sldId id="266" r:id="rId8"/>
    <p:sldId id="267" r:id="rId9"/>
    <p:sldId id="268" r:id="rId10"/>
    <p:sldId id="269" r:id="rId11"/>
    <p:sldId id="281" r:id="rId12"/>
    <p:sldId id="270" r:id="rId13"/>
    <p:sldId id="272" r:id="rId14"/>
    <p:sldId id="274" r:id="rId15"/>
    <p:sldId id="276" r:id="rId16"/>
    <p:sldId id="277" r:id="rId17"/>
    <p:sldId id="279" r:id="rId18"/>
    <p:sldId id="278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5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3ECEC-B388-4771-81C6-6713F1CF3CCF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4CBE-7B0B-4B1B-9B6A-91BC29189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849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3ECEC-B388-4771-81C6-6713F1CF3CCF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4CBE-7B0B-4B1B-9B6A-91BC29189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568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3ECEC-B388-4771-81C6-6713F1CF3CCF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4CBE-7B0B-4B1B-9B6A-91BC29189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621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3ECEC-B388-4771-81C6-6713F1CF3CCF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4CBE-7B0B-4B1B-9B6A-91BC29189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213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3ECEC-B388-4771-81C6-6713F1CF3CCF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4CBE-7B0B-4B1B-9B6A-91BC29189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232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3ECEC-B388-4771-81C6-6713F1CF3CCF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4CBE-7B0B-4B1B-9B6A-91BC29189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575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3ECEC-B388-4771-81C6-6713F1CF3CCF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4CBE-7B0B-4B1B-9B6A-91BC29189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277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3ECEC-B388-4771-81C6-6713F1CF3CCF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4CBE-7B0B-4B1B-9B6A-91BC29189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135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3ECEC-B388-4771-81C6-6713F1CF3CCF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4CBE-7B0B-4B1B-9B6A-91BC29189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114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3ECEC-B388-4771-81C6-6713F1CF3CCF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4CBE-7B0B-4B1B-9B6A-91BC29189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398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3ECEC-B388-4771-81C6-6713F1CF3CCF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4CBE-7B0B-4B1B-9B6A-91BC29189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655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3ECEC-B388-4771-81C6-6713F1CF3CCF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A4CBE-7B0B-4B1B-9B6A-91BC29189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69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kias.rfbr.ru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library.nstu.ru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sharomova@library.nstu.ru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Динамика изменения показателей НГТУ за последние 5 лет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162719"/>
            <a:ext cx="9144000" cy="1076239"/>
          </a:xfrm>
        </p:spPr>
        <p:txBody>
          <a:bodyPr/>
          <a:lstStyle/>
          <a:p>
            <a:pPr algn="l"/>
            <a:r>
              <a:rPr lang="ru-RU" dirty="0" smtClean="0"/>
              <a:t>Ведущий специалист ОНИ, к.т.н. Степанова Наталья Владимировна</a:t>
            </a:r>
          </a:p>
          <a:p>
            <a:pPr algn="l"/>
            <a:r>
              <a:rPr lang="ru-RU" dirty="0" smtClean="0"/>
              <a:t> </a:t>
            </a:r>
            <a:r>
              <a:rPr lang="en-US" dirty="0" smtClean="0"/>
              <a:t>I</a:t>
            </a:r>
            <a:r>
              <a:rPr lang="ru-RU" dirty="0" smtClean="0"/>
              <a:t>-344, </a:t>
            </a:r>
            <a:r>
              <a:rPr lang="en-US" dirty="0" smtClean="0"/>
              <a:t>stepanova.corp.nstu.ru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297669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9724" t="24358" r="5499" b="9863"/>
          <a:stretch/>
        </p:blipFill>
        <p:spPr>
          <a:xfrm>
            <a:off x="133344" y="1398451"/>
            <a:ext cx="11925312" cy="5204649"/>
          </a:xfrm>
          <a:prstGeom prst="rect">
            <a:avLst/>
          </a:prstGeom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875" y="436971"/>
            <a:ext cx="10515600" cy="873940"/>
          </a:xfrm>
        </p:spPr>
        <p:txBody>
          <a:bodyPr>
            <a:normAutofit/>
          </a:bodyPr>
          <a:lstStyle/>
          <a:p>
            <a:r>
              <a:rPr lang="ru-RU" dirty="0" smtClean="0"/>
              <a:t>Политика открытого доступа (ОД) в мире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7587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Национальная подписка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5439" y="1590956"/>
            <a:ext cx="10515600" cy="1386913"/>
          </a:xfrm>
        </p:spPr>
        <p:txBody>
          <a:bodyPr>
            <a:noAutofit/>
          </a:bodyPr>
          <a:lstStyle/>
          <a:p>
            <a:r>
              <a:rPr lang="ru-RU" dirty="0" smtClean="0"/>
              <a:t>Через свою страницу в РФФИ каждый пользователь получает доступ к ресурсам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kias.rfbr.ru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r="51292" b="79037"/>
          <a:stretch/>
        </p:blipFill>
        <p:spPr>
          <a:xfrm>
            <a:off x="668267" y="3236814"/>
            <a:ext cx="10829883" cy="2621819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 flipV="1">
            <a:off x="8658478" y="5421664"/>
            <a:ext cx="1132885" cy="135136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8118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3417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Признаки недобросовестных</a:t>
            </a:r>
            <a:br>
              <a:rPr lang="ru-RU" dirty="0"/>
            </a:br>
            <a:r>
              <a:rPr lang="ru-RU" dirty="0"/>
              <a:t>журналов и </a:t>
            </a:r>
            <a:r>
              <a:rPr lang="ru-RU" dirty="0" smtClean="0"/>
              <a:t>этики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0176" y="1647221"/>
            <a:ext cx="10515600" cy="50448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300" b="1" dirty="0" smtClean="0"/>
              <a:t>Сворованные </a:t>
            </a:r>
            <a:r>
              <a:rPr lang="ru-RU" sz="3300" b="1" dirty="0"/>
              <a:t>сайты журналов (</a:t>
            </a:r>
            <a:r>
              <a:rPr lang="ru-RU" sz="3300" b="1" dirty="0" err="1"/>
              <a:t>hijacked</a:t>
            </a:r>
            <a:r>
              <a:rPr lang="ru-RU" sz="3300" b="1" dirty="0"/>
              <a:t> </a:t>
            </a:r>
            <a:r>
              <a:rPr lang="ru-RU" sz="3300" b="1" dirty="0" err="1"/>
              <a:t>journals</a:t>
            </a:r>
            <a:r>
              <a:rPr lang="ru-RU" sz="3300" b="1" dirty="0"/>
              <a:t>)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Веб-сайт </a:t>
            </a:r>
            <a:r>
              <a:rPr lang="ru-RU" dirty="0"/>
              <a:t>и контент журнала «захватываются» другой стороной, чтобы </a:t>
            </a:r>
            <a:r>
              <a:rPr lang="ru-RU" dirty="0" smtClean="0"/>
              <a:t>воспользоваться брендом </a:t>
            </a:r>
            <a:r>
              <a:rPr lang="ru-RU" dirty="0"/>
              <a:t>журнала и использовать его для недобросовестной практики публикаций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sz="3600" b="1" dirty="0"/>
              <a:t>Брокеры публикаций (</a:t>
            </a:r>
            <a:r>
              <a:rPr lang="ru-RU" sz="3600" b="1" dirty="0" err="1"/>
              <a:t>paper</a:t>
            </a:r>
            <a:r>
              <a:rPr lang="ru-RU" sz="3600" b="1" dirty="0"/>
              <a:t> </a:t>
            </a:r>
            <a:r>
              <a:rPr lang="ru-RU" sz="3600" b="1" dirty="0" err="1"/>
              <a:t>brokers</a:t>
            </a:r>
            <a:r>
              <a:rPr lang="ru-RU" sz="3600" b="1" dirty="0"/>
              <a:t>)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Брокеры публикаций – посредники между авторами и журналами, у которых можно купить авторство статей. Это может быть на основании поддельных документов или настоящих, по которым настоящие авторы продают авторство автору, который не участвовал в исследовании. Целевой журнал не всегда может быть вовлечен в мошенничество или знать о нем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4698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3417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Признаки недобросовестных</a:t>
            </a:r>
            <a:br>
              <a:rPr lang="ru-RU" dirty="0"/>
            </a:br>
            <a:r>
              <a:rPr lang="ru-RU" dirty="0"/>
              <a:t>журналов и </a:t>
            </a:r>
            <a:r>
              <a:rPr lang="ru-RU" dirty="0" smtClean="0"/>
              <a:t>этики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67554"/>
            <a:ext cx="10515600" cy="549044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sz="3300" b="1" dirty="0" smtClean="0"/>
          </a:p>
          <a:p>
            <a:pPr marL="0" indent="0">
              <a:buNone/>
            </a:pPr>
            <a:r>
              <a:rPr lang="ru-RU" sz="4200" b="1" dirty="0"/>
              <a:t>Переводной плагиат (</a:t>
            </a:r>
            <a:r>
              <a:rPr lang="ru-RU" sz="4200" b="1" dirty="0" err="1"/>
              <a:t>Language</a:t>
            </a:r>
            <a:r>
              <a:rPr lang="ru-RU" sz="4200" b="1" dirty="0"/>
              <a:t> </a:t>
            </a:r>
            <a:r>
              <a:rPr lang="ru-RU" sz="4200" b="1" dirty="0" err="1"/>
              <a:t>Plagiarism</a:t>
            </a:r>
            <a:r>
              <a:rPr lang="ru-RU" sz="4200" b="1" dirty="0" smtClean="0"/>
              <a:t>)</a:t>
            </a:r>
          </a:p>
          <a:p>
            <a:pPr marL="0" indent="0">
              <a:buNone/>
            </a:pP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Переводной плагиат – статья, опубликованная в журнале (на локальном языке), </a:t>
            </a:r>
            <a:r>
              <a:rPr lang="ru-RU" sz="4000" dirty="0" smtClean="0"/>
              <a:t>повторно публикуется </a:t>
            </a:r>
            <a:r>
              <a:rPr lang="ru-RU" sz="4000" dirty="0"/>
              <a:t>в международном журнале без ссылки на оригинал. Обнаружение может быть</a:t>
            </a:r>
            <a:br>
              <a:rPr lang="ru-RU" sz="4000" dirty="0"/>
            </a:br>
            <a:r>
              <a:rPr lang="ru-RU" sz="4000" dirty="0"/>
              <a:t>затруднено из-за того, что исходный документ не является легкодоступным или из-за </a:t>
            </a:r>
            <a:r>
              <a:rPr lang="ru-RU" sz="4000" dirty="0" smtClean="0"/>
              <a:t>языка, не </a:t>
            </a:r>
            <a:r>
              <a:rPr lang="ru-RU" sz="4000" dirty="0"/>
              <a:t>читаемого для всех. Целевой журнал может быть не вовлечен и не осведомлен.</a:t>
            </a:r>
            <a:br>
              <a:rPr lang="ru-RU" sz="4000" dirty="0"/>
            </a:br>
            <a:endParaRPr lang="ru-RU" sz="4000" dirty="0" smtClean="0"/>
          </a:p>
          <a:p>
            <a:pPr marL="0" indent="0">
              <a:buNone/>
            </a:pPr>
            <a:r>
              <a:rPr lang="ru-RU" sz="4000" b="1" dirty="0" smtClean="0"/>
              <a:t>Примеры</a:t>
            </a:r>
            <a:r>
              <a:rPr lang="ru-RU" sz="4000" b="1" dirty="0"/>
              <a:t>: </a:t>
            </a:r>
            <a:r>
              <a:rPr lang="ru-RU" sz="4000" dirty="0"/>
              <a:t>некоторые случаи были выявлены с помощью отчета Комиссии РАН(Россия). </a:t>
            </a:r>
            <a:endParaRPr lang="ru-RU" sz="4000" dirty="0" smtClean="0"/>
          </a:p>
          <a:p>
            <a:pPr marL="0" indent="0">
              <a:buNone/>
            </a:pPr>
            <a:endParaRPr lang="ru-RU" sz="4000" dirty="0" smtClean="0"/>
          </a:p>
          <a:p>
            <a:pPr marL="0" indent="0">
              <a:buNone/>
            </a:pPr>
            <a:r>
              <a:rPr lang="ru-RU" sz="4000" b="1" dirty="0" err="1" smtClean="0"/>
              <a:t>Антиплагиат</a:t>
            </a:r>
            <a:r>
              <a:rPr lang="ru-RU" sz="4000" dirty="0" smtClean="0"/>
              <a:t> получил доступ ко всему контенту издательства </a:t>
            </a:r>
            <a:r>
              <a:rPr lang="en-US" sz="4000" dirty="0" smtClean="0"/>
              <a:t>Wiley</a:t>
            </a:r>
            <a:r>
              <a:rPr lang="ru-RU" sz="4000" dirty="0" smtClean="0"/>
              <a:t>, </a:t>
            </a:r>
            <a:r>
              <a:rPr lang="ru-RU" sz="4000" u="sng" dirty="0" smtClean="0"/>
              <a:t>уже работает</a:t>
            </a:r>
            <a:r>
              <a:rPr lang="ru-RU" sz="4000" dirty="0" smtClean="0"/>
              <a:t> система распознавания переводного плагиата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3600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11526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3417"/>
          </a:xfrm>
        </p:spPr>
        <p:txBody>
          <a:bodyPr>
            <a:normAutofit/>
          </a:bodyPr>
          <a:lstStyle/>
          <a:p>
            <a:r>
              <a:rPr lang="ru-RU" dirty="0" smtClean="0"/>
              <a:t>Хищнические журналы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67554"/>
            <a:ext cx="10515600" cy="549044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sz="3300" b="1" dirty="0" smtClean="0"/>
          </a:p>
          <a:p>
            <a:pPr marL="0" indent="0">
              <a:buNone/>
            </a:pPr>
            <a:r>
              <a:rPr lang="ru-RU" sz="4000" b="1" dirty="0"/>
              <a:t>Новые принятые журналы могут быстро испортиться </a:t>
            </a:r>
            <a:r>
              <a:rPr lang="ru-RU" sz="4000" dirty="0"/>
              <a:t>(в течение того же года после принятия). </a:t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Типичные </a:t>
            </a:r>
            <a:r>
              <a:rPr lang="ru-RU" sz="4000" b="1" dirty="0"/>
              <a:t>явления, наблюдаемые для «плохих» журналов:</a:t>
            </a:r>
            <a:br>
              <a:rPr lang="ru-RU" sz="4000" b="1" dirty="0"/>
            </a:br>
            <a:r>
              <a:rPr lang="ru-RU" sz="4000" dirty="0"/>
              <a:t>1) Изменение распределения авторов (увеличение числа авторов из </a:t>
            </a:r>
            <a:r>
              <a:rPr lang="ru-RU" sz="4000" dirty="0" smtClean="0"/>
              <a:t>Китая, из стран </a:t>
            </a:r>
            <a:r>
              <a:rPr lang="ru-RU" sz="4000" dirty="0"/>
              <a:t>в которых в оценке науки используются данные </a:t>
            </a:r>
            <a:r>
              <a:rPr lang="ru-RU" sz="4000" dirty="0" err="1"/>
              <a:t>Scopus</a:t>
            </a:r>
            <a:r>
              <a:rPr lang="ru-RU" sz="4000" dirty="0"/>
              <a:t> / WOS: Россия, Индия, Южная Африка).</a:t>
            </a:r>
            <a:br>
              <a:rPr lang="ru-RU" sz="4000" dirty="0"/>
            </a:br>
            <a:r>
              <a:rPr lang="ru-RU" sz="4000" dirty="0"/>
              <a:t>2) Большая доля цитат из прекращенных </a:t>
            </a:r>
            <a:r>
              <a:rPr lang="ru-RU" sz="4000" dirty="0" smtClean="0"/>
              <a:t>изданий</a:t>
            </a:r>
            <a:r>
              <a:rPr lang="ru-RU" sz="4000" dirty="0"/>
              <a:t>.</a:t>
            </a:r>
            <a:br>
              <a:rPr lang="ru-RU" sz="4000" dirty="0"/>
            </a:br>
            <a:r>
              <a:rPr lang="ru-RU" sz="4000" dirty="0"/>
              <a:t>Издатели / журналы используют </a:t>
            </a:r>
            <a:r>
              <a:rPr lang="ru-RU" sz="4000" b="1" dirty="0"/>
              <a:t>информацию, связанную со </a:t>
            </a:r>
            <a:r>
              <a:rPr lang="ru-RU" sz="4000" b="1" dirty="0" err="1"/>
              <a:t>Scopus</a:t>
            </a:r>
            <a:r>
              <a:rPr lang="ru-RU" sz="4000" dirty="0"/>
              <a:t>, на домашней странице журнала </a:t>
            </a:r>
            <a:r>
              <a:rPr lang="ru-RU" sz="4000" dirty="0" smtClean="0"/>
              <a:t>для продвижения </a:t>
            </a:r>
            <a:r>
              <a:rPr lang="ru-RU" sz="4000" dirty="0"/>
              <a:t>своих </a:t>
            </a:r>
            <a:r>
              <a:rPr lang="ru-RU" sz="4000" dirty="0" smtClean="0"/>
              <a:t>названий</a:t>
            </a:r>
            <a:r>
              <a:rPr lang="ru-RU" sz="4000" dirty="0"/>
              <a:t>.</a:t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600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51978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690" y="259928"/>
            <a:ext cx="10515600" cy="5784822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Сайт Библиотеки НГТУ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library.nstu.ru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ru-RU" dirty="0" smtClean="0"/>
              <a:t>Преподавателям</a:t>
            </a:r>
            <a:br>
              <a:rPr lang="ru-RU" dirty="0" smtClean="0"/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ru-RU" dirty="0" smtClean="0"/>
              <a:t>В помощь научной работе</a:t>
            </a:r>
            <a:br>
              <a:rPr lang="ru-RU" dirty="0" smtClean="0"/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ru-RU" dirty="0" smtClean="0"/>
              <a:t>Отрицательные </a:t>
            </a:r>
            <a:r>
              <a:rPr lang="ru-RU" dirty="0"/>
              <a:t>признаки журналов</a:t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1690" y="550014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53565A"/>
                </a:solidFill>
                <a:latin typeface="ArialMT"/>
              </a:rPr>
              <a:t>Также, Журнал </a:t>
            </a:r>
            <a:r>
              <a:rPr lang="ru-RU" dirty="0">
                <a:solidFill>
                  <a:srgbClr val="53565A"/>
                </a:solidFill>
                <a:latin typeface="ArialMT"/>
              </a:rPr>
              <a:t>можно проверить на ресурсе </a:t>
            </a:r>
            <a:endParaRPr lang="ru-RU" dirty="0" smtClean="0">
              <a:solidFill>
                <a:srgbClr val="53565A"/>
              </a:solidFill>
              <a:latin typeface="ArialMT"/>
            </a:endParaRPr>
          </a:p>
          <a:p>
            <a:r>
              <a:rPr lang="ru-RU" dirty="0" err="1" smtClean="0">
                <a:solidFill>
                  <a:srgbClr val="53565A"/>
                </a:solidFill>
                <a:latin typeface="ArialMT"/>
              </a:rPr>
              <a:t>Stop</a:t>
            </a:r>
            <a:r>
              <a:rPr lang="ru-RU" dirty="0" smtClean="0">
                <a:solidFill>
                  <a:srgbClr val="53565A"/>
                </a:solidFill>
                <a:latin typeface="ArialMT"/>
              </a:rPr>
              <a:t> </a:t>
            </a:r>
            <a:r>
              <a:rPr lang="ru-RU" dirty="0" err="1" smtClean="0">
                <a:solidFill>
                  <a:srgbClr val="53565A"/>
                </a:solidFill>
                <a:latin typeface="ArialMT"/>
              </a:rPr>
              <a:t>Predatory</a:t>
            </a:r>
            <a:r>
              <a:rPr lang="ru-RU" dirty="0" smtClean="0">
                <a:solidFill>
                  <a:srgbClr val="53565A"/>
                </a:solidFill>
                <a:latin typeface="ArialMT"/>
              </a:rPr>
              <a:t> </a:t>
            </a:r>
            <a:r>
              <a:rPr lang="ru-RU" dirty="0" err="1">
                <a:solidFill>
                  <a:srgbClr val="53565A"/>
                </a:solidFill>
                <a:latin typeface="ArialMT"/>
              </a:rPr>
              <a:t>Journals</a:t>
            </a:r>
            <a:r>
              <a:rPr lang="ru-RU" dirty="0">
                <a:solidFill>
                  <a:srgbClr val="53565A"/>
                </a:solidFill>
                <a:latin typeface="ArialMT"/>
              </a:rPr>
              <a:t>:</a:t>
            </a:r>
            <a:br>
              <a:rPr lang="ru-RU" dirty="0">
                <a:solidFill>
                  <a:srgbClr val="53565A"/>
                </a:solidFill>
                <a:latin typeface="ArialMT"/>
              </a:rPr>
            </a:br>
            <a:r>
              <a:rPr lang="ru-RU" dirty="0">
                <a:solidFill>
                  <a:srgbClr val="0563C1"/>
                </a:solidFill>
                <a:latin typeface="ArialMT"/>
              </a:rPr>
              <a:t>https://predatoryjournals.com/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725180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36970"/>
            <a:ext cx="10515600" cy="57399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В случае возникновения вопросов или сомнений  по поводу журнала открытого доступа, в котором Вы хотите опубликовать статью: </a:t>
            </a:r>
          </a:p>
          <a:p>
            <a:pPr marL="0" indent="0">
              <a:buNone/>
            </a:pPr>
            <a:endParaRPr lang="ru-RU" sz="3200" u="sng" dirty="0" smtClean="0"/>
          </a:p>
          <a:p>
            <a:pPr marL="0" indent="0">
              <a:buNone/>
            </a:pPr>
            <a:r>
              <a:rPr lang="ru-RU" sz="3200" u="sng" dirty="0" smtClean="0"/>
              <a:t>Обратиться</a:t>
            </a:r>
            <a:r>
              <a:rPr lang="ru-RU" sz="3200" dirty="0" smtClean="0"/>
              <a:t> за консультацией к </a:t>
            </a:r>
            <a:r>
              <a:rPr lang="ru-RU" sz="3200" dirty="0" err="1" smtClean="0"/>
              <a:t>Шаромовой</a:t>
            </a:r>
            <a:r>
              <a:rPr lang="ru-RU" sz="3200" dirty="0" smtClean="0"/>
              <a:t> Асе Сергеевне</a:t>
            </a:r>
          </a:p>
          <a:p>
            <a:pPr marL="0" indent="0">
              <a:buNone/>
            </a:pPr>
            <a:r>
              <a:rPr lang="ru-RU" sz="3200" dirty="0"/>
              <a:t>корп. «Библиотека» 4 этаж, ком. </a:t>
            </a:r>
            <a:r>
              <a:rPr lang="ru-RU" sz="3200" dirty="0" smtClean="0"/>
              <a:t>425</a:t>
            </a:r>
          </a:p>
          <a:p>
            <a:pPr marL="0" indent="0">
              <a:buNone/>
            </a:pPr>
            <a:r>
              <a:rPr lang="ru-RU" sz="3200" dirty="0" smtClean="0"/>
              <a:t>Тел</a:t>
            </a:r>
            <a:r>
              <a:rPr lang="ru-RU" sz="3200" dirty="0"/>
              <a:t>.:  </a:t>
            </a:r>
            <a:r>
              <a:rPr lang="ru-RU" sz="3200" dirty="0" smtClean="0"/>
              <a:t>346-07-82, </a:t>
            </a:r>
            <a:r>
              <a:rPr lang="en-US" sz="3200" dirty="0">
                <a:hlinkClick r:id="rId2"/>
              </a:rPr>
              <a:t>sharomova@library.nstu.ru</a:t>
            </a:r>
            <a:endParaRPr lang="ru-RU" sz="3200" dirty="0" smtClean="0"/>
          </a:p>
          <a:p>
            <a:pPr marL="0" indent="0">
              <a:buNone/>
            </a:pPr>
            <a:endParaRPr lang="ru-RU" sz="3200" u="sng" dirty="0" smtClean="0"/>
          </a:p>
          <a:p>
            <a:pPr marL="0" indent="0">
              <a:buNone/>
            </a:pPr>
            <a:r>
              <a:rPr lang="ru-RU" sz="3200" u="sng" dirty="0" smtClean="0"/>
              <a:t>Особенно</a:t>
            </a:r>
            <a:r>
              <a:rPr lang="ru-RU" sz="3200" dirty="0" smtClean="0"/>
              <a:t>, если оплата будет производиться с гранта или средств НГТУ.</a:t>
            </a:r>
          </a:p>
          <a:p>
            <a:pPr marL="0" indent="0">
              <a:buNone/>
            </a:pPr>
            <a:endParaRPr lang="ru-RU" sz="3200" dirty="0"/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050617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40588"/>
          </a:xfrm>
        </p:spPr>
        <p:txBody>
          <a:bodyPr/>
          <a:lstStyle/>
          <a:p>
            <a:r>
              <a:rPr lang="ru-RU" dirty="0" smtClean="0"/>
              <a:t>Этика научных публикаций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86634"/>
            <a:ext cx="10515600" cy="489032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Во многих организациях работают </a:t>
            </a:r>
            <a:r>
              <a:rPr lang="ru-RU" u="sng" dirty="0" smtClean="0"/>
              <a:t>комиссии по этике</a:t>
            </a:r>
            <a:r>
              <a:rPr lang="ru-RU" dirty="0" smtClean="0"/>
              <a:t>, выявляющие случаи, когда сотрудников этих организаций вносили в списки авторов стати для оплаты публикации в открытом доступе. </a:t>
            </a:r>
          </a:p>
          <a:p>
            <a:pPr marL="0" indent="0">
              <a:buNone/>
            </a:pPr>
            <a:r>
              <a:rPr lang="ru-RU" dirty="0" smtClean="0"/>
              <a:t>Во многих организациях ДО отправки статьи в журнал авторы поясняют комиссии какой именно вклад в статью они внесли. В случае выявления, что автор приписан для оплаты, автор имеет санкции, статья не публикуется.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Подобные случаи пресекаются.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04335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23681"/>
            <a:ext cx="10515600" cy="58532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В случае, если Вы обнаружили, что Ваша статья повторно опубликована другими авторами (украдена):</a:t>
            </a:r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3200" u="sng" dirty="0" smtClean="0"/>
              <a:t>Обратиться</a:t>
            </a:r>
            <a:r>
              <a:rPr lang="ru-RU" sz="3200" dirty="0" smtClean="0"/>
              <a:t> в ОНИ к Степановой Наталье Владимировне</a:t>
            </a:r>
          </a:p>
          <a:p>
            <a:pPr marL="0" indent="0">
              <a:buNone/>
            </a:pPr>
            <a:r>
              <a:rPr lang="ru-RU" sz="3200" dirty="0"/>
              <a:t> </a:t>
            </a:r>
            <a:r>
              <a:rPr lang="en-US" sz="3200" dirty="0"/>
              <a:t>I</a:t>
            </a:r>
            <a:r>
              <a:rPr lang="ru-RU" sz="3200" dirty="0"/>
              <a:t>-344, </a:t>
            </a:r>
            <a:r>
              <a:rPr lang="en-US" sz="3200" dirty="0" smtClean="0"/>
              <a:t>stepanova.corp.nstu.ru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Тел.: 346-50-61</a:t>
            </a:r>
            <a:r>
              <a:rPr lang="ru-RU" sz="3200" dirty="0"/>
              <a:t>, </a:t>
            </a:r>
            <a:r>
              <a:rPr lang="ru-RU" sz="3200" dirty="0" err="1"/>
              <a:t>внут</a:t>
            </a:r>
            <a:r>
              <a:rPr lang="ru-RU" sz="3200" dirty="0"/>
              <a:t>. 32-32</a:t>
            </a:r>
            <a:endParaRPr lang="en-US" sz="3200" dirty="0" smtClean="0"/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В Организацию, где работают эти авторы, в организацию-учредителя журнала, в журнал, в РИНЦ (</a:t>
            </a:r>
            <a:r>
              <a:rPr lang="en-US" sz="3200" dirty="0" err="1" smtClean="0"/>
              <a:t>WoS</a:t>
            </a:r>
            <a:r>
              <a:rPr lang="ru-RU" sz="3200" dirty="0"/>
              <a:t>,</a:t>
            </a:r>
            <a:r>
              <a:rPr lang="en-US" sz="3200" dirty="0" smtClean="0"/>
              <a:t> Scopus)</a:t>
            </a:r>
            <a:r>
              <a:rPr lang="ru-RU" sz="3200" dirty="0" smtClean="0"/>
              <a:t> будут направлены официальные письма-претензии за подписью проректора по научной работе.</a:t>
            </a:r>
            <a:endParaRPr lang="ru-RU" sz="3200" dirty="0"/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63254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Количество публикаций авторов НГТУ, проиндексированных в </a:t>
            </a:r>
            <a:r>
              <a:rPr lang="en-US" dirty="0" err="1" smtClean="0"/>
              <a:t>WoS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7352" y="1690688"/>
            <a:ext cx="8437295" cy="5062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543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Количество публикаций </a:t>
            </a:r>
            <a:r>
              <a:rPr lang="en-US" dirty="0" smtClean="0"/>
              <a:t>Q1-Q4 </a:t>
            </a:r>
            <a:r>
              <a:rPr lang="ru-RU" dirty="0" smtClean="0"/>
              <a:t>авторов НГТУ </a:t>
            </a:r>
            <a:r>
              <a:rPr lang="en-US" dirty="0" smtClean="0"/>
              <a:t>(</a:t>
            </a:r>
            <a:r>
              <a:rPr lang="en-US" dirty="0" err="1" smtClean="0"/>
              <a:t>WoS</a:t>
            </a:r>
            <a:r>
              <a:rPr lang="en-US" dirty="0" smtClean="0"/>
              <a:t>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542" y="1529396"/>
            <a:ext cx="8597786" cy="515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45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234" y="365126"/>
            <a:ext cx="11531150" cy="140703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Сравнение НГТУ с другими ВУЗами по количеству статей в</a:t>
            </a:r>
            <a:r>
              <a:rPr lang="en-US" dirty="0" smtClean="0"/>
              <a:t> </a:t>
            </a:r>
            <a:r>
              <a:rPr lang="ru-RU" dirty="0" smtClean="0"/>
              <a:t>журналах </a:t>
            </a:r>
            <a:r>
              <a:rPr lang="en-US" dirty="0" smtClean="0"/>
              <a:t>Q1 (</a:t>
            </a:r>
            <a:r>
              <a:rPr lang="en-US" dirty="0" err="1" smtClean="0"/>
              <a:t>WoS</a:t>
            </a:r>
            <a:r>
              <a:rPr lang="en-US" dirty="0"/>
              <a:t>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2" t="32431" r="22599" b="27586"/>
          <a:stretch/>
        </p:blipFill>
        <p:spPr>
          <a:xfrm>
            <a:off x="1909721" y="1715510"/>
            <a:ext cx="8456176" cy="4759369"/>
          </a:xfrm>
        </p:spPr>
      </p:pic>
    </p:spTree>
    <p:extLst>
      <p:ext uri="{BB962C8B-B14F-4D97-AF65-F5344CB8AC3E}">
        <p14:creationId xmlns:p14="http://schemas.microsoft.com/office/powerpoint/2010/main" val="3646493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каких категориях чаще всего публиковались авторы из НГТУ в 2015-2020 </a:t>
            </a:r>
            <a:r>
              <a:rPr lang="ru-RU" dirty="0" err="1" smtClean="0"/>
              <a:t>гг</a:t>
            </a:r>
            <a:r>
              <a:rPr lang="ru-RU" dirty="0" smtClean="0"/>
              <a:t>?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b="5195"/>
          <a:stretch/>
        </p:blipFill>
        <p:spPr>
          <a:xfrm>
            <a:off x="1178064" y="1553124"/>
            <a:ext cx="8977439" cy="5106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720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865" y="365126"/>
            <a:ext cx="11434047" cy="7596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Нормализованный по тематическим категориям индекс цитирования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756" y="1212576"/>
            <a:ext cx="9056263" cy="543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930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3397" y="195193"/>
            <a:ext cx="10515600" cy="848680"/>
          </a:xfrm>
        </p:spPr>
        <p:txBody>
          <a:bodyPr/>
          <a:lstStyle/>
          <a:p>
            <a:r>
              <a:rPr lang="ru-RU" dirty="0" smtClean="0"/>
              <a:t>Международные коллаборации НГТУ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725" y="1043873"/>
            <a:ext cx="9488598" cy="569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793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Новые тенденции современного научного мира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162719"/>
            <a:ext cx="9144000" cy="1076239"/>
          </a:xfrm>
        </p:spPr>
        <p:txBody>
          <a:bodyPr/>
          <a:lstStyle/>
          <a:p>
            <a:pPr algn="l"/>
            <a:r>
              <a:rPr lang="ru-RU" dirty="0" smtClean="0"/>
              <a:t>Ведущий специалист ОНИ, к.т.н. Степанова Наталья Владимировна</a:t>
            </a:r>
          </a:p>
          <a:p>
            <a:pPr algn="l"/>
            <a:r>
              <a:rPr lang="ru-RU" dirty="0" smtClean="0"/>
              <a:t> </a:t>
            </a:r>
            <a:r>
              <a:rPr lang="en-US" dirty="0" smtClean="0"/>
              <a:t>I</a:t>
            </a:r>
            <a:r>
              <a:rPr lang="ru-RU" dirty="0" smtClean="0"/>
              <a:t>-344, </a:t>
            </a:r>
            <a:r>
              <a:rPr lang="en-US" dirty="0" smtClean="0"/>
              <a:t>stepanova.corp.nstu.ru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505213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10394"/>
            <a:ext cx="10515600" cy="873940"/>
          </a:xfrm>
        </p:spPr>
        <p:txBody>
          <a:bodyPr>
            <a:normAutofit/>
          </a:bodyPr>
          <a:lstStyle/>
          <a:p>
            <a:r>
              <a:rPr lang="ru-RU" dirty="0"/>
              <a:t>Открытый </a:t>
            </a:r>
            <a:r>
              <a:rPr lang="ru-RU" dirty="0" smtClean="0"/>
              <a:t>доступ </a:t>
            </a:r>
            <a:r>
              <a:rPr lang="en-US" dirty="0" smtClean="0"/>
              <a:t>Open Access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9185" t="29608" r="12180" b="33478"/>
          <a:stretch/>
        </p:blipFill>
        <p:spPr>
          <a:xfrm>
            <a:off x="1132885" y="914401"/>
            <a:ext cx="9500050" cy="25085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7808" t="50780" r="11462" b="13803"/>
          <a:stretch/>
        </p:blipFill>
        <p:spPr>
          <a:xfrm>
            <a:off x="1051965" y="4126939"/>
            <a:ext cx="9476492" cy="233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8589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364</Words>
  <Application>Microsoft Office PowerPoint</Application>
  <PresentationFormat>Широкоэкранный</PresentationFormat>
  <Paragraphs>57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ArialMT</vt:lpstr>
      <vt:lpstr>Calibri</vt:lpstr>
      <vt:lpstr>Calibri Light</vt:lpstr>
      <vt:lpstr>Times New Roman</vt:lpstr>
      <vt:lpstr>Тема Office</vt:lpstr>
      <vt:lpstr>Динамика изменения показателей НГТУ за последние 5 лет</vt:lpstr>
      <vt:lpstr>Количество публикаций авторов НГТУ, проиндексированных в WoS</vt:lpstr>
      <vt:lpstr>Количество публикаций Q1-Q4 авторов НГТУ (WoS)</vt:lpstr>
      <vt:lpstr>Сравнение НГТУ с другими ВУЗами по количеству статей в журналах Q1 (WoS)</vt:lpstr>
      <vt:lpstr>В каких категориях чаще всего публиковались авторы из НГТУ в 2015-2020 гг? </vt:lpstr>
      <vt:lpstr>Нормализованный по тематическим категориям индекс цитирования</vt:lpstr>
      <vt:lpstr>Международные коллаборации НГТУ</vt:lpstr>
      <vt:lpstr>Новые тенденции современного научного мира</vt:lpstr>
      <vt:lpstr>Открытый доступ Open Access</vt:lpstr>
      <vt:lpstr>Политика открытого доступа (ОД) в мире</vt:lpstr>
      <vt:lpstr>Национальная подписка</vt:lpstr>
      <vt:lpstr>Признаки недобросовестных журналов и этики</vt:lpstr>
      <vt:lpstr>Признаки недобросовестных журналов и этики</vt:lpstr>
      <vt:lpstr>Хищнические журналы</vt:lpstr>
      <vt:lpstr>Сайт Библиотеки НГТУ  https://library.nstu.ru →Преподавателям →В помощь научной работе →Отрицательные признаки журналов </vt:lpstr>
      <vt:lpstr>Презентация PowerPoint</vt:lpstr>
      <vt:lpstr>Этика научных публикаций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27</cp:revision>
  <dcterms:created xsi:type="dcterms:W3CDTF">2021-06-07T02:45:44Z</dcterms:created>
  <dcterms:modified xsi:type="dcterms:W3CDTF">2021-06-09T07:21:10Z</dcterms:modified>
</cp:coreProperties>
</file>