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5" r:id="rId4"/>
    <p:sldId id="259" r:id="rId5"/>
    <p:sldId id="265" r:id="rId6"/>
    <p:sldId id="257" r:id="rId7"/>
    <p:sldId id="258" r:id="rId8"/>
    <p:sldId id="261" r:id="rId9"/>
    <p:sldId id="260" r:id="rId10"/>
    <p:sldId id="262" r:id="rId11"/>
    <p:sldId id="263" r:id="rId12"/>
    <p:sldId id="264" r:id="rId13"/>
    <p:sldId id="267" r:id="rId14"/>
    <p:sldId id="266" r:id="rId15"/>
    <p:sldId id="268" r:id="rId16"/>
    <p:sldId id="269" r:id="rId17"/>
    <p:sldId id="271" r:id="rId18"/>
    <p:sldId id="272" r:id="rId19"/>
    <p:sldId id="274" r:id="rId20"/>
    <p:sldId id="276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0828" autoAdjust="0"/>
  </p:normalViewPr>
  <p:slideViewPr>
    <p:cSldViewPr>
      <p:cViewPr>
        <p:scale>
          <a:sx n="100" d="100"/>
          <a:sy n="100" d="100"/>
        </p:scale>
        <p:origin x="-194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813E5-84BD-4E7A-BB0E-67D8D9E531F1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69867-5392-4FB9-BE39-307093F76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iu.nstu.ru/kaf/persons/688" TargetMode="External"/><Relationship Id="rId2" Type="http://schemas.openxmlformats.org/officeDocument/2006/relationships/hyperlink" Target="https://ciu.nstu.ru/kaf/persons/128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iu.nstu.ru/kaf/persons/84304" TargetMode="External"/><Relationship Id="rId4" Type="http://schemas.openxmlformats.org/officeDocument/2006/relationships/hyperlink" Target="https://ciu.nstu.ru/kaf/persons/70881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Простая технология написания статей на английском языке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Представлена на УС ФЭН</a:t>
            </a:r>
          </a:p>
          <a:p>
            <a:r>
              <a:rPr lang="ru-RU" dirty="0"/>
              <a:t>Коробейников С.М.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56792" y="-17140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Пример работы</a:t>
            </a:r>
            <a:r>
              <a:rPr lang="en-US" sz="2400" dirty="0"/>
              <a:t> </a:t>
            </a:r>
            <a:r>
              <a:rPr lang="en-US" sz="2400" dirty="0" err="1"/>
              <a:t>grammarly</a:t>
            </a:r>
            <a:r>
              <a:rPr lang="ru-RU" sz="2400" dirty="0"/>
              <a:t>.</a:t>
            </a:r>
            <a:r>
              <a:rPr lang="en-US" sz="2400" dirty="0"/>
              <a:t> </a:t>
            </a:r>
            <a:r>
              <a:rPr lang="ru-RU" sz="2400" dirty="0"/>
              <a:t>Красным  отмечаются грубые ошибки, их предлагается изменить. Сиреневым – нежелательные обороты.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1100" y="1352724"/>
            <a:ext cx="9275100" cy="550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18864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Предыдущий слайд </a:t>
            </a:r>
            <a:r>
              <a:rPr lang="ru-RU" dirty="0" smtClean="0"/>
              <a:t>получен </a:t>
            </a:r>
            <a:r>
              <a:rPr lang="ru-RU" dirty="0"/>
              <a:t>после переделки </a:t>
            </a:r>
            <a:r>
              <a:rPr lang="ru-RU" dirty="0" smtClean="0"/>
              <a:t>предшествовавшего слайда. </a:t>
            </a:r>
            <a:r>
              <a:rPr lang="ru-RU" dirty="0"/>
              <a:t>Последнее  предложение не стал окончательно доделывать.</a:t>
            </a:r>
          </a:p>
          <a:p>
            <a:r>
              <a:rPr lang="ru-RU" dirty="0"/>
              <a:t>Можно запустить на проверку весь файл путем </a:t>
            </a:r>
            <a:r>
              <a:rPr lang="en-US" dirty="0"/>
              <a:t>copy-paste</a:t>
            </a:r>
            <a:r>
              <a:rPr lang="ru-RU" dirty="0"/>
              <a:t>. Но это неудобно, т.к. из проверенного текста удаляются все знаки, формулы и т.п. (см. пример на следующем слайде). </a:t>
            </a:r>
          </a:p>
          <a:p>
            <a:r>
              <a:rPr lang="ru-RU" dirty="0"/>
              <a:t> Лучше прогонять кусочками. Я ввел всю грамматическую часть файла на проверку –программа нашла 258 ошибок. Я исправил 234 – с остальными не согласился. </a:t>
            </a:r>
            <a:endParaRPr lang="en-US" dirty="0"/>
          </a:p>
          <a:p>
            <a:r>
              <a:rPr lang="ru-RU" dirty="0" smtClean="0"/>
              <a:t>Можно </a:t>
            </a:r>
            <a:r>
              <a:rPr lang="ru-RU" dirty="0"/>
              <a:t>загрузить файл, как целое – это самый лучший вариант! Последняя статья в </a:t>
            </a:r>
            <a:r>
              <a:rPr lang="en-US" dirty="0"/>
              <a:t>PWD </a:t>
            </a:r>
            <a:r>
              <a:rPr lang="ru-RU" dirty="0"/>
              <a:t>(</a:t>
            </a:r>
            <a:r>
              <a:rPr lang="en-US" dirty="0"/>
              <a:t>Q1)– </a:t>
            </a:r>
            <a:r>
              <a:rPr lang="ru-RU" dirty="0"/>
              <a:t>так и делалась</a:t>
            </a:r>
            <a:r>
              <a:rPr lang="ru-RU" dirty="0" smtClean="0"/>
              <a:t>. И, вообще, в последнее время делаю так всегда. Исходный файл со статьей загружаю на сайт и </a:t>
            </a:r>
            <a:r>
              <a:rPr lang="ru-RU" dirty="0" smtClean="0"/>
              <a:t>готовый файл выгружаю. У него появляется до</a:t>
            </a:r>
            <a:r>
              <a:rPr lang="ru-RU" dirty="0" smtClean="0"/>
              <a:t>п</a:t>
            </a:r>
            <a:r>
              <a:rPr lang="ru-RU" dirty="0" smtClean="0"/>
              <a:t>олнительно в названии</a:t>
            </a:r>
            <a:r>
              <a:rPr lang="en-US" dirty="0" smtClean="0"/>
              <a:t> edited.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>
            <a:noAutofit/>
          </a:bodyPr>
          <a:lstStyle/>
          <a:p>
            <a:r>
              <a:rPr lang="ru-RU" sz="1600" dirty="0"/>
              <a:t>После того, как кусочки пропустили через </a:t>
            </a:r>
            <a:r>
              <a:rPr lang="en-US" sz="1600" dirty="0" err="1"/>
              <a:t>grammarly</a:t>
            </a:r>
            <a:r>
              <a:rPr lang="en-US" sz="1600" dirty="0"/>
              <a:t>,</a:t>
            </a:r>
            <a:r>
              <a:rPr lang="ru-RU" sz="1600" dirty="0"/>
              <a:t> собирается файл на основе </a:t>
            </a:r>
            <a:r>
              <a:rPr lang="ru-RU" sz="1600" dirty="0" err="1"/>
              <a:t>темплейта</a:t>
            </a:r>
            <a:r>
              <a:rPr lang="ru-RU" sz="1600" dirty="0"/>
              <a:t>.</a:t>
            </a:r>
            <a:r>
              <a:rPr lang="en-US" sz="1600" dirty="0"/>
              <a:t> </a:t>
            </a:r>
            <a:r>
              <a:rPr lang="ru-RU" sz="1600" dirty="0"/>
              <a:t>Если на </a:t>
            </a:r>
            <a:r>
              <a:rPr lang="en-US" sz="1600" dirty="0" err="1"/>
              <a:t>grammarly</a:t>
            </a:r>
            <a:r>
              <a:rPr lang="ru-RU" sz="1600" dirty="0"/>
              <a:t> загружали весь файл, то все форматирование, формулы и т.п. </a:t>
            </a:r>
            <a:r>
              <a:rPr lang="ru-RU" sz="1600" dirty="0" smtClean="0"/>
              <a:t>Останутся</a:t>
            </a:r>
            <a:r>
              <a:rPr lang="ru-RU" sz="1600" dirty="0" smtClean="0"/>
              <a:t>, т.е переделывать в соответствии с форматом не нужно</a:t>
            </a:r>
            <a:r>
              <a:rPr lang="ru-RU" sz="1600" dirty="0" smtClean="0"/>
              <a:t>!</a:t>
            </a:r>
            <a:r>
              <a:rPr lang="en-US" sz="1600" dirty="0" smtClean="0"/>
              <a:t> </a:t>
            </a:r>
            <a:endParaRPr lang="ru-RU" sz="1600" dirty="0"/>
          </a:p>
          <a:p>
            <a:r>
              <a:rPr lang="ru-RU" sz="1600" dirty="0"/>
              <a:t>Ещё не раз текст прочитывается, устраняются ошибки и неточности, при сомнении фразы прогоняются через </a:t>
            </a:r>
            <a:r>
              <a:rPr lang="en-US" sz="1600" dirty="0"/>
              <a:t>Google</a:t>
            </a:r>
            <a:r>
              <a:rPr lang="ru-RU" sz="1600" dirty="0"/>
              <a:t>, собирается окончательный файл (если собирали по кусочкам). Дальше начинается работа по подбору подходящих рецензентов. Обычно журнал просит представить возможные кандидатуры рецензентов (но не факт, что они и будут рецензентами). Их обычно требуется от 2-х и до 7-8 кандидатур. Из России не брать больше одного! </a:t>
            </a:r>
            <a:endParaRPr lang="ru-RU" sz="1600" dirty="0" smtClean="0"/>
          </a:p>
          <a:p>
            <a:r>
              <a:rPr lang="ru-RU" sz="1600" dirty="0" smtClean="0"/>
              <a:t>Ещё. </a:t>
            </a:r>
            <a:r>
              <a:rPr lang="ru-RU" sz="1600" dirty="0" smtClean="0"/>
              <a:t>До </a:t>
            </a:r>
            <a:r>
              <a:rPr lang="ru-RU" sz="1600" dirty="0"/>
              <a:t>загрузки на сайт журнала желательно найти </a:t>
            </a:r>
            <a:r>
              <a:rPr lang="en-US" sz="1600" dirty="0"/>
              <a:t>ORCID</a:t>
            </a:r>
            <a:r>
              <a:rPr lang="ru-RU" sz="1600" dirty="0"/>
              <a:t> </a:t>
            </a:r>
            <a:r>
              <a:rPr lang="ru-RU" sz="1600" dirty="0" smtClean="0"/>
              <a:t>всех ваших соавторов.</a:t>
            </a:r>
          </a:p>
          <a:p>
            <a:r>
              <a:rPr lang="ru-RU" sz="1600" dirty="0" smtClean="0"/>
              <a:t>Важная операция:</a:t>
            </a:r>
            <a:r>
              <a:rPr lang="ru-RU" sz="1600" dirty="0" smtClean="0"/>
              <a:t> </a:t>
            </a:r>
            <a:r>
              <a:rPr lang="ru-RU" sz="1600" dirty="0"/>
              <a:t>проверить на </a:t>
            </a:r>
            <a:r>
              <a:rPr lang="ru-RU" sz="1600" dirty="0" err="1"/>
              <a:t>самоплагиат</a:t>
            </a:r>
            <a:r>
              <a:rPr lang="ru-RU" sz="1600" dirty="0"/>
              <a:t>, сравнив ваш текст с предыдущими своими текстами. Если есть совпадения более 10%, </a:t>
            </a:r>
            <a:r>
              <a:rPr lang="ru-RU" sz="1600" dirty="0" err="1"/>
              <a:t>перередактировать</a:t>
            </a:r>
            <a:r>
              <a:rPr lang="ru-RU" sz="1600" dirty="0"/>
              <a:t>, либо расставить ссылки на эти работы. И все равно </a:t>
            </a:r>
            <a:r>
              <a:rPr lang="ru-RU" sz="1600" dirty="0" err="1"/>
              <a:t>перередактировать</a:t>
            </a:r>
            <a:r>
              <a:rPr lang="ru-RU" sz="1600" dirty="0" smtClean="0"/>
              <a:t>! Рисунки убрать. Либо перерисовать.</a:t>
            </a:r>
            <a:endParaRPr lang="ru-RU" sz="1600" dirty="0"/>
          </a:p>
          <a:p>
            <a:r>
              <a:rPr lang="ru-RU" sz="1600" dirty="0"/>
              <a:t>И, наконец, примерно  полдня тратится на загрузку на сайт. Потом ждете. В некоторых журналах есть система отслеживания состояния статей. </a:t>
            </a:r>
            <a:endParaRPr lang="en-US" sz="1600" dirty="0"/>
          </a:p>
          <a:p>
            <a:r>
              <a:rPr lang="ru-RU" sz="1600" dirty="0"/>
              <a:t>Например, у меня  было на рассмотрении в журнале </a:t>
            </a:r>
            <a:r>
              <a:rPr lang="en-US" sz="1600" dirty="0"/>
              <a:t> Journal of Electrostatics </a:t>
            </a:r>
            <a:r>
              <a:rPr lang="ru-RU" sz="1600" dirty="0"/>
              <a:t> (</a:t>
            </a:r>
            <a:r>
              <a:rPr lang="en-US" sz="1600" dirty="0"/>
              <a:t>Q2)</a:t>
            </a:r>
            <a:r>
              <a:rPr lang="ru-RU" sz="1600" dirty="0"/>
              <a:t> две статьи. После первого рецензирования двумя-тремя рецензентами, были  переделаны </a:t>
            </a:r>
            <a:r>
              <a:rPr lang="ru-RU" sz="1600" dirty="0" smtClean="0"/>
              <a:t>обе статьи</a:t>
            </a:r>
            <a:r>
              <a:rPr lang="ru-RU" sz="1600" dirty="0"/>
              <a:t>, которые снова пошли на рецензирование.</a:t>
            </a:r>
          </a:p>
          <a:p>
            <a:r>
              <a:rPr lang="ru-RU" sz="1600" dirty="0"/>
              <a:t>Я сам, за это время дважды рецензировал статьи в этом журнале. И одну статью </a:t>
            </a:r>
            <a:r>
              <a:rPr lang="ru-RU" sz="1600" dirty="0" smtClean="0"/>
              <a:t>рекомендовал </a:t>
            </a:r>
            <a:r>
              <a:rPr lang="ru-RU" sz="1600" dirty="0" smtClean="0"/>
              <a:t>к </a:t>
            </a:r>
            <a:r>
              <a:rPr lang="ru-RU" sz="1600" dirty="0" smtClean="0"/>
              <a:t>опубликованию.</a:t>
            </a:r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800" dirty="0"/>
              <a:t>Пример, показывающий состояние статей на сайте журнала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5"/>
            <a:ext cx="10188623" cy="642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базе </a:t>
            </a:r>
            <a:r>
              <a:rPr lang="en-US" dirty="0"/>
              <a:t>Scimagojr.com – </a:t>
            </a:r>
            <a:r>
              <a:rPr lang="ru-RU" dirty="0"/>
              <a:t>второй квартиль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 </a:t>
            </a:r>
            <a:r>
              <a:rPr lang="en-US" dirty="0" err="1"/>
              <a:t>Korobeynikov</a:t>
            </a:r>
            <a:r>
              <a:rPr lang="en-US" dirty="0"/>
              <a:t> S.M. (</a:t>
            </a:r>
            <a:r>
              <a:rPr lang="ru-RU" dirty="0">
                <a:hlinkClick r:id="rId2"/>
              </a:rPr>
              <a:t>Коробейников С. М.</a:t>
            </a:r>
            <a:r>
              <a:rPr lang="ru-RU" dirty="0"/>
              <a:t>), </a:t>
            </a:r>
            <a:r>
              <a:rPr lang="en-US" dirty="0" err="1"/>
              <a:t>Ovsyannikov</a:t>
            </a:r>
            <a:r>
              <a:rPr lang="en-US" dirty="0"/>
              <a:t> A.G. (</a:t>
            </a:r>
            <a:r>
              <a:rPr lang="ru-RU" dirty="0">
                <a:hlinkClick r:id="rId3"/>
              </a:rPr>
              <a:t>Овсянников А. Г.</a:t>
            </a:r>
            <a:r>
              <a:rPr lang="ru-RU" dirty="0"/>
              <a:t>), </a:t>
            </a:r>
            <a:r>
              <a:rPr lang="en-US" dirty="0" err="1"/>
              <a:t>Ridel</a:t>
            </a:r>
            <a:r>
              <a:rPr lang="en-US" dirty="0"/>
              <a:t> A.V. (</a:t>
            </a:r>
            <a:r>
              <a:rPr lang="ru-RU" dirty="0" err="1">
                <a:hlinkClick r:id="rId4"/>
              </a:rPr>
              <a:t>Ридель</a:t>
            </a:r>
            <a:r>
              <a:rPr lang="ru-RU" dirty="0">
                <a:hlinkClick r:id="rId4"/>
              </a:rPr>
              <a:t> А. В.</a:t>
            </a:r>
            <a:r>
              <a:rPr lang="ru-RU" dirty="0"/>
              <a:t>), </a:t>
            </a:r>
            <a:r>
              <a:rPr lang="en-US" dirty="0" err="1"/>
              <a:t>Karpov</a:t>
            </a:r>
            <a:r>
              <a:rPr lang="en-US" dirty="0"/>
              <a:t> D.I. , </a:t>
            </a:r>
            <a:r>
              <a:rPr lang="en-US" dirty="0" err="1"/>
              <a:t>Lyutikova</a:t>
            </a:r>
            <a:r>
              <a:rPr lang="en-US" dirty="0"/>
              <a:t> M. N.(</a:t>
            </a:r>
            <a:r>
              <a:rPr lang="ru-RU" dirty="0">
                <a:hlinkClick r:id="rId5"/>
              </a:rPr>
              <a:t>Лютикова М. Н.</a:t>
            </a:r>
            <a:r>
              <a:rPr lang="ru-RU" dirty="0"/>
              <a:t>), </a:t>
            </a:r>
            <a:r>
              <a:rPr lang="en-US" dirty="0" err="1"/>
              <a:t>Kuznetsova</a:t>
            </a:r>
            <a:r>
              <a:rPr lang="en-US" dirty="0"/>
              <a:t> Yu. A. , </a:t>
            </a:r>
            <a:r>
              <a:rPr lang="en-US" dirty="0" err="1"/>
              <a:t>Yassinskiy</a:t>
            </a:r>
            <a:r>
              <a:rPr lang="en-US" dirty="0"/>
              <a:t> V.B.</a:t>
            </a:r>
            <a:br>
              <a:rPr lang="en-US" dirty="0"/>
            </a:br>
            <a:r>
              <a:rPr lang="ru-RU" b="1" dirty="0"/>
              <a:t>Название:</a:t>
            </a:r>
            <a:r>
              <a:rPr lang="ru-RU" dirty="0"/>
              <a:t> </a:t>
            </a:r>
            <a:r>
              <a:rPr lang="en-US" dirty="0"/>
              <a:t>Study of partial discharges in liquids</a:t>
            </a:r>
            <a:br>
              <a:rPr lang="en-US" dirty="0"/>
            </a:br>
            <a:r>
              <a:rPr lang="ru-RU" b="1" dirty="0"/>
              <a:t>Год публикации:</a:t>
            </a:r>
            <a:r>
              <a:rPr lang="ru-RU" dirty="0"/>
              <a:t> 2020</a:t>
            </a:r>
            <a:br>
              <a:rPr lang="ru-RU" dirty="0"/>
            </a:br>
            <a:r>
              <a:rPr lang="ru-RU" b="1" dirty="0"/>
              <a:t>Вид:</a:t>
            </a:r>
            <a:r>
              <a:rPr lang="ru-RU" dirty="0"/>
              <a:t> статья</a:t>
            </a:r>
            <a:br>
              <a:rPr lang="ru-RU" dirty="0"/>
            </a:br>
            <a:r>
              <a:rPr lang="ru-RU" b="1" dirty="0"/>
              <a:t>Журнал:</a:t>
            </a:r>
            <a:r>
              <a:rPr lang="ru-RU" dirty="0"/>
              <a:t> </a:t>
            </a:r>
            <a:r>
              <a:rPr lang="en-US" dirty="0"/>
              <a:t>Journal of Electrostatics</a:t>
            </a:r>
            <a:br>
              <a:rPr lang="en-US" dirty="0"/>
            </a:br>
            <a:r>
              <a:rPr lang="ru-RU" b="1" dirty="0"/>
              <a:t>Публикация входит в </a:t>
            </a:r>
            <a:r>
              <a:rPr lang="ru-RU" b="1" dirty="0" err="1"/>
              <a:t>наукометрические</a:t>
            </a:r>
            <a:r>
              <a:rPr lang="ru-RU" b="1" dirty="0"/>
              <a:t> системы (информация о вхождении в </a:t>
            </a:r>
            <a:r>
              <a:rPr lang="ru-RU" b="1" dirty="0" err="1"/>
              <a:t>наукометрические</a:t>
            </a:r>
            <a:r>
              <a:rPr lang="ru-RU" b="1" dirty="0"/>
              <a:t> системы отображается для самой публикации, а не для журнала):</a:t>
            </a:r>
            <a:r>
              <a:rPr lang="ru-RU" dirty="0"/>
              <a:t>Входит в </a:t>
            </a:r>
            <a:r>
              <a:rPr lang="en-US" dirty="0" err="1"/>
              <a:t>WoS</a:t>
            </a:r>
            <a:r>
              <a:rPr lang="en-US" dirty="0"/>
              <a:t> Core Collection: </a:t>
            </a:r>
            <a:r>
              <a:rPr lang="ru-RU" b="1" dirty="0"/>
              <a:t>нет</a:t>
            </a:r>
            <a:endParaRPr lang="ru-RU" dirty="0"/>
          </a:p>
          <a:p>
            <a:r>
              <a:rPr lang="ru-RU" dirty="0"/>
              <a:t>Входит в </a:t>
            </a:r>
            <a:r>
              <a:rPr lang="en-US" dirty="0"/>
              <a:t>RSCI (Russian Science Citation Index): </a:t>
            </a:r>
            <a:r>
              <a:rPr lang="ru-RU" b="1" dirty="0"/>
              <a:t>нет</a:t>
            </a:r>
            <a:endParaRPr lang="ru-RU" dirty="0"/>
          </a:p>
          <a:p>
            <a:r>
              <a:rPr lang="ru-RU" dirty="0"/>
              <a:t>На платформе </a:t>
            </a:r>
            <a:r>
              <a:rPr lang="en-US" dirty="0" err="1"/>
              <a:t>WoS</a:t>
            </a:r>
            <a:r>
              <a:rPr lang="en-US" dirty="0"/>
              <a:t> (</a:t>
            </a:r>
            <a:r>
              <a:rPr lang="ru-RU" dirty="0"/>
              <a:t>не входит в </a:t>
            </a:r>
            <a:r>
              <a:rPr lang="en-US" dirty="0"/>
              <a:t>Core Collection </a:t>
            </a:r>
            <a:r>
              <a:rPr lang="ru-RU" dirty="0"/>
              <a:t>и </a:t>
            </a:r>
            <a:r>
              <a:rPr lang="en-US" dirty="0"/>
              <a:t>RSCI): </a:t>
            </a:r>
            <a:r>
              <a:rPr lang="ru-RU" b="1" dirty="0"/>
              <a:t>нет</a:t>
            </a:r>
            <a:endParaRPr lang="ru-RU" dirty="0"/>
          </a:p>
          <a:p>
            <a:r>
              <a:rPr lang="ru-RU" dirty="0"/>
              <a:t>Входит в </a:t>
            </a:r>
            <a:r>
              <a:rPr lang="en-US" dirty="0"/>
              <a:t>Scopus: </a:t>
            </a:r>
            <a:r>
              <a:rPr lang="ru-RU" b="1" dirty="0"/>
              <a:t>да (2020г.)</a:t>
            </a:r>
            <a:endParaRPr lang="ru-RU" dirty="0"/>
          </a:p>
          <a:p>
            <a:r>
              <a:rPr lang="ru-RU" b="1" dirty="0"/>
              <a:t>Выходные данные:</a:t>
            </a:r>
            <a:r>
              <a:rPr lang="ru-RU" dirty="0"/>
              <a:t> 2020. – </a:t>
            </a:r>
            <a:r>
              <a:rPr lang="en-US" dirty="0"/>
              <a:t>Vol. 103. – Art. 103412.</a:t>
            </a:r>
            <a:endParaRPr lang="ru-RU" dirty="0"/>
          </a:p>
          <a:p>
            <a:r>
              <a:rPr lang="ru-RU" sz="3600" dirty="0"/>
              <a:t>Статья подготовлена по описанной технологии. Кроме этой статьи, по этой технологии опубликованы статьи </a:t>
            </a:r>
            <a:r>
              <a:rPr lang="en-US" sz="3600" dirty="0"/>
              <a:t>Q2, Q3, Q1 </a:t>
            </a:r>
            <a:r>
              <a:rPr lang="ru-RU" sz="3600" dirty="0"/>
              <a:t>(и </a:t>
            </a:r>
            <a:r>
              <a:rPr lang="en-US" sz="3600" dirty="0" err="1"/>
              <a:t>WoS</a:t>
            </a:r>
            <a:r>
              <a:rPr lang="en-US" sz="3600" dirty="0"/>
              <a:t> </a:t>
            </a:r>
            <a:r>
              <a:rPr lang="ru-RU" sz="3600" dirty="0"/>
              <a:t>и </a:t>
            </a:r>
            <a:r>
              <a:rPr lang="en-US" sz="3600" dirty="0"/>
              <a:t>Scopus). </a:t>
            </a:r>
            <a:r>
              <a:rPr lang="ru-RU" sz="3600" dirty="0"/>
              <a:t>Направлены в журналы две статьи </a:t>
            </a:r>
            <a:r>
              <a:rPr lang="en-US" sz="3600" dirty="0"/>
              <a:t>(Q1, Q3).</a:t>
            </a:r>
            <a:endParaRPr lang="ru-RU" sz="36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Если  рецензенты прислали подробную разгромную рецензию с диагнозом </a:t>
            </a:r>
            <a:r>
              <a:rPr lang="en-US" dirty="0"/>
              <a:t>“REJECT” </a:t>
            </a:r>
            <a:r>
              <a:rPr lang="ru-RU" dirty="0"/>
              <a:t>– радуйтесь. Значит рецензенты серьезно поработали с вашей статьей и указали на все возможные ошибки и неточности. Исправляйте и у вас будет очень высокая вероятность, что после </a:t>
            </a:r>
            <a:r>
              <a:rPr lang="en-US" dirty="0"/>
              <a:t>resubmitting</a:t>
            </a:r>
            <a:r>
              <a:rPr lang="ru-RU" dirty="0"/>
              <a:t> статья будет принята! Только название поменяйте. В базе журнала статья с таким название считается отвергнутой. И редактор не имеет права рассматривать её повторно! У меня был такой случай. Получил разгромную рецензию на статью. Понял, что рецензент был один и он статью не читал, т.к. написал всякую чушь. Я обиделся и написал гневное, но аргументированное письмо редактору. Редактор извинился и попросил прислать статью снова, но с новым списком рецензентов и с новым названием. Статья после одной итерации (в основном советы рецензентов по улучшению представления статьи) была опубликована. </a:t>
            </a:r>
          </a:p>
          <a:p>
            <a:r>
              <a:rPr lang="ru-RU" dirty="0"/>
              <a:t>Если статья отвергнута до рецензирования, значит либо редактор нашел серьезные недоработки (чаще всего - слабый </a:t>
            </a:r>
            <a:r>
              <a:rPr lang="ru-RU" dirty="0" err="1"/>
              <a:t>литобзор</a:t>
            </a:r>
            <a:r>
              <a:rPr lang="ru-RU" dirty="0"/>
              <a:t>, это исправляемо), либо это не ваш журнал, ищите другой журнал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Подбор журнала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Первый подготовительный шаг – делаем работу и пишем статью в произвольной форме на русском языке. Следующий шаг – определяемся с журналом в соответствие с амбициями и тематикой. Можно просто ввести название журнала в поисковую строку браузера. Заходим на сайт журнала, смотрим фамилии редакторов. В </a:t>
            </a:r>
            <a:r>
              <a:rPr lang="en-US" dirty="0"/>
              <a:t>Google scholar</a:t>
            </a:r>
            <a:r>
              <a:rPr lang="ru-RU" dirty="0"/>
              <a:t> </a:t>
            </a:r>
            <a:r>
              <a:rPr lang="en-US" dirty="0"/>
              <a:t> </a:t>
            </a:r>
            <a:r>
              <a:rPr lang="ru-RU" dirty="0"/>
              <a:t>просматриваем, у кого из редакции есть статьи на вашу тему. Просматриваем, как минимум рефераты. Вносим их в список цитирования. Скорее всего, этому редактору поручат работать с вашей статьей, а может он будет рецензентом от редакции. Если похожих статей ни в оглавлении, ни у редакторов нет – скорее всего это не ваш журнал. </a:t>
            </a:r>
          </a:p>
          <a:p>
            <a:r>
              <a:rPr lang="ru-RU" dirty="0"/>
              <a:t>Если нужно проверить квартиль, заходим на сайт </a:t>
            </a:r>
            <a:r>
              <a:rPr lang="en-US" dirty="0"/>
              <a:t>scimagojr.com</a:t>
            </a:r>
            <a:r>
              <a:rPr lang="ru-RU" dirty="0"/>
              <a:t>, выясняем </a:t>
            </a:r>
            <a:r>
              <a:rPr lang="en-US" dirty="0"/>
              <a:t>rank</a:t>
            </a:r>
            <a:r>
              <a:rPr lang="ru-RU" dirty="0"/>
              <a:t> этого журнала. Это и есть квартиль. Если журнал не совсем подходит по каким либо причинам, там же на сайте есть строка «Похожие журналы» и указан процент похожести. Нажимаем на их ярлык, проверяем квартиль. Заходим на их сайт – повторяем операцию с редакторами, содержанием и </a:t>
            </a:r>
            <a:r>
              <a:rPr lang="en-US" dirty="0"/>
              <a:t>Google scholar. </a:t>
            </a:r>
          </a:p>
          <a:p>
            <a:r>
              <a:rPr lang="ru-RU" dirty="0"/>
              <a:t>Статьи для списка цитирования можно искать на сайтах </a:t>
            </a:r>
            <a:r>
              <a:rPr lang="en-US" dirty="0"/>
              <a:t>IEEE </a:t>
            </a:r>
            <a:r>
              <a:rPr lang="en-US" dirty="0" err="1"/>
              <a:t>xplore</a:t>
            </a:r>
            <a:r>
              <a:rPr lang="en-US" dirty="0"/>
              <a:t>, Science Direct, Google scholar. </a:t>
            </a:r>
            <a:r>
              <a:rPr lang="ru-RU" dirty="0"/>
              <a:t>Это</a:t>
            </a:r>
            <a:r>
              <a:rPr lang="en-US" dirty="0"/>
              <a:t> </a:t>
            </a:r>
            <a:r>
              <a:rPr lang="ru-RU" dirty="0"/>
              <a:t>самые удобные и полезные сайты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43346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 меня за прошлый год опубликовано (вместе с соавторами) 2 статьи </a:t>
            </a:r>
            <a:r>
              <a:rPr lang="en-US" dirty="0" smtClean="0"/>
              <a:t>Q1</a:t>
            </a:r>
            <a:r>
              <a:rPr lang="ru-RU" dirty="0" smtClean="0"/>
              <a:t>, одна</a:t>
            </a:r>
            <a:r>
              <a:rPr lang="en-US" dirty="0" smtClean="0"/>
              <a:t> Q2</a:t>
            </a:r>
            <a:r>
              <a:rPr lang="ru-RU" dirty="0" smtClean="0"/>
              <a:t>, одна</a:t>
            </a:r>
            <a:r>
              <a:rPr lang="en-US" dirty="0" smtClean="0"/>
              <a:t> Q3</a:t>
            </a:r>
            <a:r>
              <a:rPr lang="ru-RU" dirty="0" smtClean="0"/>
              <a:t>. С первого раза </a:t>
            </a:r>
            <a:r>
              <a:rPr lang="en-US" dirty="0" smtClean="0"/>
              <a:t>reject </a:t>
            </a:r>
            <a:r>
              <a:rPr lang="ru-RU" dirty="0" smtClean="0"/>
              <a:t>был у двух статей, </a:t>
            </a:r>
            <a:r>
              <a:rPr lang="en-US" dirty="0" smtClean="0"/>
              <a:t>revision – </a:t>
            </a:r>
            <a:r>
              <a:rPr lang="ru-RU" dirty="0" smtClean="0"/>
              <a:t>у всех. Одна статья после трех или четырех </a:t>
            </a:r>
            <a:r>
              <a:rPr lang="en-US" dirty="0" smtClean="0"/>
              <a:t>reject </a:t>
            </a:r>
            <a:r>
              <a:rPr lang="ru-RU" dirty="0" smtClean="0"/>
              <a:t>до сих пор переделывается. Но мы упорно посылали её в журналы первого квартиля! </a:t>
            </a:r>
          </a:p>
          <a:p>
            <a:r>
              <a:rPr lang="ru-RU" dirty="0" smtClean="0"/>
              <a:t>Потом это надоело, много времени съедается. Опубликовали в журнале третьего квартиля….</a:t>
            </a:r>
          </a:p>
          <a:p>
            <a:r>
              <a:rPr lang="ru-RU" dirty="0" smtClean="0"/>
              <a:t>Помните, что у редакторов и рецензентов их работа не оплачивается. Она требует много времени, но ведется на общественных началах! Редакторы и рецензенты, это тоже ученые и преподаватели, только </a:t>
            </a:r>
            <a:r>
              <a:rPr lang="ru-RU" dirty="0" smtClean="0"/>
              <a:t> </a:t>
            </a:r>
            <a:r>
              <a:rPr lang="ru-RU" dirty="0" smtClean="0"/>
              <a:t>добровольно взявшие на свои плечи обременительные обязанности. Их надо уважать, в основном их мнение надо учитывать. Но с ними можно не соглашаться и вежливо, аргументировано спорить по отдельным замечаниям. </a:t>
            </a:r>
          </a:p>
          <a:p>
            <a:r>
              <a:rPr lang="ru-RU" dirty="0" smtClean="0"/>
              <a:t>Один знакомый </a:t>
            </a:r>
            <a:r>
              <a:rPr lang="ru-RU" dirty="0" smtClean="0"/>
              <a:t>главный редактор (журнал </a:t>
            </a:r>
            <a:r>
              <a:rPr lang="en-US" dirty="0" smtClean="0"/>
              <a:t>Q3</a:t>
            </a:r>
            <a:r>
              <a:rPr lang="en-US" dirty="0" smtClean="0"/>
              <a:t>) </a:t>
            </a:r>
            <a:r>
              <a:rPr lang="ru-RU" dirty="0" smtClean="0"/>
              <a:t>сказал мне, что за пять лет принял только одну статью с первого раза, без переделок. Другой редактор (</a:t>
            </a:r>
            <a:r>
              <a:rPr lang="en-US" dirty="0" smtClean="0"/>
              <a:t>Q1/Q2) </a:t>
            </a:r>
            <a:r>
              <a:rPr lang="ru-RU" dirty="0" smtClean="0"/>
              <a:t>написал, что примерное отношение числа опубликованных статей к поступившим в редакцию составляет 20%. Часть из не прошедших уходит в другие журналы, часть, после нескольких переделок, все таки публикуется.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Эта презентация была подготовлена в 2020 году. К настоящему времени по этой технологии подготовлено несколько статей. Одна </a:t>
            </a:r>
            <a:r>
              <a:rPr lang="en-US" sz="3600" dirty="0"/>
              <a:t>reject</a:t>
            </a:r>
            <a:r>
              <a:rPr lang="ru-RU" sz="3600" dirty="0"/>
              <a:t> </a:t>
            </a:r>
            <a:r>
              <a:rPr lang="en-US" sz="3600" dirty="0"/>
              <a:t>(Q1)</a:t>
            </a:r>
            <a:r>
              <a:rPr lang="ru-RU" sz="3600" dirty="0"/>
              <a:t>,</a:t>
            </a:r>
            <a:r>
              <a:rPr lang="en-US" sz="3600" dirty="0"/>
              <a:t> </a:t>
            </a:r>
            <a:r>
              <a:rPr lang="ru-RU" sz="3600" dirty="0"/>
              <a:t>переделана, послана, три приняты </a:t>
            </a:r>
            <a:r>
              <a:rPr lang="en-US" sz="3600" dirty="0"/>
              <a:t>(Q3</a:t>
            </a:r>
            <a:r>
              <a:rPr lang="ru-RU" sz="3600" dirty="0"/>
              <a:t> и </a:t>
            </a:r>
            <a:r>
              <a:rPr lang="en-US" sz="3600" dirty="0"/>
              <a:t>conference), </a:t>
            </a:r>
            <a:r>
              <a:rPr lang="ru-RU" sz="3600" dirty="0"/>
              <a:t>одна на стадии загрузки на сайт журнала </a:t>
            </a:r>
            <a:r>
              <a:rPr lang="en-US" sz="3600" dirty="0"/>
              <a:t>(Q1</a:t>
            </a:r>
            <a:r>
              <a:rPr lang="en-US" sz="3600" dirty="0" smtClean="0"/>
              <a:t>)</a:t>
            </a:r>
            <a:r>
              <a:rPr lang="ru-RU" sz="3600" dirty="0" smtClean="0"/>
              <a:t> (Уже </a:t>
            </a:r>
            <a:r>
              <a:rPr lang="en-US" sz="3600" smtClean="0"/>
              <a:t>Reject)</a:t>
            </a:r>
            <a:r>
              <a:rPr lang="ru-RU" smtClean="0"/>
              <a:t>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Нигде ничего не платил!</a:t>
            </a:r>
            <a:br>
              <a:rPr lang="ru-RU" dirty="0"/>
            </a:br>
            <a:r>
              <a:rPr lang="en-US" dirty="0"/>
              <a:t> 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Успехов в написании статей для публикации в бесплатных журналах верхних квартилей!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Еще один вариант. Набираем в поисковой строке </a:t>
            </a:r>
            <a:r>
              <a:rPr lang="en-US" dirty="0" smtClean="0"/>
              <a:t>Journal Finder. </a:t>
            </a:r>
            <a:r>
              <a:rPr lang="ru-RU" dirty="0" smtClean="0"/>
              <a:t>Эти сайты поиска журналов есть у многих издательских центров. Попробуйте зайти на какой-то. Там предложат загрузить </a:t>
            </a:r>
            <a:r>
              <a:rPr lang="en-US" dirty="0" smtClean="0"/>
              <a:t>abstract</a:t>
            </a:r>
            <a:r>
              <a:rPr lang="ru-RU" dirty="0" smtClean="0"/>
              <a:t>, ключевые слова и название. Потом система долго думает и выдает какие либо варианты подходящих журналов.</a:t>
            </a:r>
          </a:p>
          <a:p>
            <a:r>
              <a:rPr lang="ru-RU" dirty="0" smtClean="0"/>
              <a:t>Остановились</a:t>
            </a:r>
            <a:r>
              <a:rPr lang="en-US" dirty="0" smtClean="0"/>
              <a:t> </a:t>
            </a:r>
            <a:r>
              <a:rPr lang="ru-RU" dirty="0" smtClean="0"/>
              <a:t> на каком-то журнале. Далее начинаем работать со статьей.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Первый шаг – скачиваем с сайта </a:t>
            </a:r>
            <a:r>
              <a:rPr lang="en-US" sz="2400" dirty="0"/>
              <a:t>template. </a:t>
            </a:r>
            <a:r>
              <a:rPr lang="ru-RU" sz="2400" dirty="0"/>
              <a:t>Это оформленные правила, подготовленные в точности в том стиле, как готовится статья. Нужно просто использовать </a:t>
            </a:r>
            <a:r>
              <a:rPr lang="ru-RU" sz="2400" dirty="0" err="1"/>
              <a:t>темплейт</a:t>
            </a:r>
            <a:r>
              <a:rPr lang="ru-RU" sz="2400" dirty="0"/>
              <a:t> и заменять </a:t>
            </a:r>
            <a:r>
              <a:rPr lang="ru-RU" sz="2400" dirty="0" smtClean="0"/>
              <a:t>текст </a:t>
            </a:r>
            <a:r>
              <a:rPr lang="ru-RU" sz="2400" b="1" dirty="0" err="1"/>
              <a:t>темплейта</a:t>
            </a:r>
            <a:r>
              <a:rPr lang="ru-RU" sz="2400" dirty="0"/>
              <a:t> на </a:t>
            </a:r>
            <a:r>
              <a:rPr lang="ru-RU" sz="2400" dirty="0" smtClean="0"/>
              <a:t>нужный. Это </a:t>
            </a:r>
            <a:r>
              <a:rPr lang="ru-RU" sz="2400" dirty="0"/>
              <a:t>название, </a:t>
            </a:r>
            <a:r>
              <a:rPr lang="en-US" sz="2400" dirty="0"/>
              <a:t>abstract</a:t>
            </a:r>
            <a:r>
              <a:rPr lang="ru-RU" sz="2400" dirty="0"/>
              <a:t>, ключевые слова. </a:t>
            </a:r>
            <a:r>
              <a:rPr lang="ru-RU" sz="2400" dirty="0" smtClean="0"/>
              <a:t>Отметим, что </a:t>
            </a:r>
            <a:r>
              <a:rPr lang="ru-RU" sz="2400" dirty="0"/>
              <a:t>уже не надо выбирать нужные колонки, поля, размер и тип шрифта, разделы, их положения и размеры. На следующем слайде показан пример </a:t>
            </a:r>
            <a:r>
              <a:rPr lang="ru-RU" sz="2400" dirty="0" err="1"/>
              <a:t>темплейта</a:t>
            </a:r>
            <a:r>
              <a:rPr lang="ru-RU" sz="2400" dirty="0"/>
              <a:t> в котором я начал писать статью.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sz="1800" dirty="0"/>
              <a:t>Здесь можно увидеть структуру текста, необходимые разделы и другую полезную </a:t>
            </a:r>
            <a:r>
              <a:rPr lang="ru-RU" sz="1800" dirty="0" err="1"/>
              <a:t>инфу</a:t>
            </a:r>
            <a:r>
              <a:rPr lang="ru-RU" sz="1800" dirty="0"/>
              <a:t>. Пример моей недоделанной статьи в журнал </a:t>
            </a:r>
            <a:r>
              <a:rPr lang="en-US" sz="1800" dirty="0"/>
              <a:t>Q2/Q3</a:t>
            </a:r>
            <a:r>
              <a:rPr lang="ru-RU" sz="1800" dirty="0"/>
              <a:t>. Местами остатки </a:t>
            </a:r>
            <a:r>
              <a:rPr lang="ru-RU" sz="1800" dirty="0" err="1"/>
              <a:t>темплейта</a:t>
            </a:r>
            <a:r>
              <a:rPr lang="ru-RU" sz="1800" dirty="0"/>
              <a:t>, местами вставленные фрагменты статьи</a:t>
            </a:r>
            <a:r>
              <a:rPr lang="ru-RU" sz="2000" dirty="0"/>
              <a:t>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4568" y="1082698"/>
            <a:ext cx="10267203" cy="577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44016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/>
              <a:t>Теперь готовим статью. Первый шаг - заходим в </a:t>
            </a:r>
            <a:r>
              <a:rPr lang="en-US" sz="2000" dirty="0"/>
              <a:t>translategoogle.com</a:t>
            </a:r>
            <a:r>
              <a:rPr lang="ru-RU" sz="2000" dirty="0"/>
              <a:t> (можно и в другой переводчик).</a:t>
            </a:r>
            <a:r>
              <a:rPr lang="en-US" sz="2000" dirty="0"/>
              <a:t> </a:t>
            </a:r>
            <a:r>
              <a:rPr lang="ru-RU" sz="2000" dirty="0"/>
              <a:t>Переносим в окно (или сразу пишем) кусок текста. Справа появляется перевод. Правим термины, т.к система не знает терминологию конкретной статьи. Здесь. предполагается, что статьи на английском языке по вашей специальности вы просматриваете, и терминологию, в отличие от переводчика – знаете.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8046156" cy="4381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dirty="0"/>
              <a:t>При необходимости перегоняем английский текст снова на русский язык, правим на русском и снова переводим на английский. Если есть ещё сомнение в правильности – копируем и вносим фразу в строку </a:t>
            </a:r>
            <a:r>
              <a:rPr lang="en-US" sz="2400" dirty="0"/>
              <a:t>Google.com. </a:t>
            </a:r>
            <a:r>
              <a:rPr lang="ru-RU" sz="2400" dirty="0"/>
              <a:t>Система ищет похожие фразы. Если есть такой же по структуре текст – успокаиваемся</a:t>
            </a:r>
            <a:r>
              <a:rPr lang="ru-RU" sz="2400" dirty="0" smtClean="0"/>
              <a:t>. Этот способ трудоемок, но безупречен!</a:t>
            </a:r>
            <a:endParaRPr lang="ru-RU" sz="2400" dirty="0"/>
          </a:p>
          <a:p>
            <a:r>
              <a:rPr lang="ru-RU" sz="2400" dirty="0"/>
              <a:t>Затем готовим следующий кусок текста. И далее, вплоть до окончания статьи.</a:t>
            </a:r>
          </a:p>
          <a:p>
            <a:r>
              <a:rPr lang="ru-RU" sz="2400" dirty="0"/>
              <a:t>Рисунки, формулы, таблицы, список литературы – как в </a:t>
            </a:r>
            <a:r>
              <a:rPr lang="en-US" sz="2400" dirty="0"/>
              <a:t>template. </a:t>
            </a:r>
            <a:r>
              <a:rPr lang="ru-RU" sz="2400" dirty="0"/>
              <a:t>Их готовим отдельно и собираем в отдельном файле, либо сразу вставляем в </a:t>
            </a:r>
            <a:r>
              <a:rPr lang="ru-RU" sz="2400" dirty="0" err="1"/>
              <a:t>темплейт</a:t>
            </a:r>
            <a:r>
              <a:rPr lang="ru-RU" sz="2400" dirty="0"/>
              <a:t>. Обычно считается, что в списке литературы должно быть не менее 20 -25 ссылок. Подчеркнем, что на себя и на  русскоязычных авторов должно быть </a:t>
            </a:r>
            <a:r>
              <a:rPr lang="ru-RU" sz="2400" dirty="0" smtClean="0"/>
              <a:t>совсем немного </a:t>
            </a:r>
            <a:r>
              <a:rPr lang="ru-RU" sz="2400" dirty="0"/>
              <a:t>ссылок! </a:t>
            </a:r>
            <a:r>
              <a:rPr lang="ru-RU" sz="2400" dirty="0" smtClean="0"/>
              <a:t> </a:t>
            </a:r>
            <a:r>
              <a:rPr lang="ru-RU" sz="2400" dirty="0" smtClean="0"/>
              <a:t>Н</a:t>
            </a:r>
            <a:r>
              <a:rPr lang="ru-RU" sz="2400" dirty="0" smtClean="0"/>
              <a:t>а </a:t>
            </a:r>
            <a:r>
              <a:rPr lang="ru-RU" sz="2400" dirty="0"/>
              <a:t>статьи из журнала, куда представляете статью</a:t>
            </a:r>
            <a:r>
              <a:rPr lang="ru-RU" sz="2400" b="1" dirty="0"/>
              <a:t>, </a:t>
            </a:r>
            <a:r>
              <a:rPr lang="ru-RU" sz="2400" b="1" dirty="0" smtClean="0"/>
              <a:t>обязательно </a:t>
            </a:r>
            <a:r>
              <a:rPr lang="ru-RU" sz="2400" dirty="0" smtClean="0"/>
              <a:t>должны </a:t>
            </a:r>
            <a:r>
              <a:rPr lang="ru-RU" sz="2400" dirty="0"/>
              <a:t>быть ссылки. Но не чрезмерно много!</a:t>
            </a:r>
          </a:p>
          <a:p>
            <a:r>
              <a:rPr lang="ru-RU" sz="2400" dirty="0"/>
              <a:t>Таким образом собирается вчерне вся статья.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Следующий шаг – работа с </a:t>
            </a:r>
            <a:r>
              <a:rPr lang="en-US" sz="3600" dirty="0"/>
              <a:t>grammarly.com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513" y="836712"/>
            <a:ext cx="10241137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/>
              <a:t>Устанавливаем на компьютер бесплатную версию </a:t>
            </a:r>
            <a:r>
              <a:rPr lang="en-US" sz="2400" dirty="0" err="1"/>
              <a:t>grammarly</a:t>
            </a:r>
            <a:r>
              <a:rPr lang="en-US" sz="2400" dirty="0"/>
              <a:t>. </a:t>
            </a:r>
            <a:r>
              <a:rPr lang="ru-RU" sz="2400" dirty="0"/>
              <a:t>Программа разработана для различных браузеров. Выбираем нужный. Подписываемся и получаем  версию с несколькими бесплатными опциями по улучшению грамматики. Можно работать и </a:t>
            </a:r>
            <a:r>
              <a:rPr lang="en-US" sz="2400" dirty="0"/>
              <a:t>online</a:t>
            </a:r>
            <a:r>
              <a:rPr lang="ru-RU" sz="2400" dirty="0"/>
              <a:t> без регистрации</a:t>
            </a:r>
            <a:r>
              <a:rPr lang="en-US" sz="2400" dirty="0"/>
              <a:t>, </a:t>
            </a:r>
            <a:r>
              <a:rPr lang="ru-RU" sz="2400" dirty="0"/>
              <a:t>но с установленной версией удобнее. Ниже на двух слайдах это показано.</a:t>
            </a:r>
          </a:p>
          <a:p>
            <a:r>
              <a:rPr lang="ru-RU" sz="2400" dirty="0"/>
              <a:t>Бесплатная версия очень хорошо расставляет артикли, запятые. Ну и ещё что-то по мелочи. Можно купить и поставить платную версию (стоимость примерно 5 т.р.) Она значительно лучше, во многих сомнительных местах предлагает вариант перефразировки, а иногда даже просит переписать предложение.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1502</Words>
  <Application>Microsoft Office PowerPoint</Application>
  <PresentationFormat>Экран (4:3)</PresentationFormat>
  <Paragraphs>46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Простая технология написания статей на английском языке</vt:lpstr>
      <vt:lpstr>Подбор журнала </vt:lpstr>
      <vt:lpstr>Слайд 3</vt:lpstr>
      <vt:lpstr>Слайд 4</vt:lpstr>
      <vt:lpstr>Здесь можно увидеть структуру текста, необходимые разделы и другую полезную инфу. Пример моей недоделанной статьи в журнал Q2/Q3. Местами остатки темплейта, местами вставленные фрагменты статьи.</vt:lpstr>
      <vt:lpstr>Теперь готовим статью. Первый шаг - заходим в translategoogle.com (можно и в другой переводчик). Переносим в окно (или сразу пишем) кусок текста. Справа появляется перевод. Правим термины, т.к система не знает терминологию конкретной статьи. Здесь. предполагается, что статьи на английском языке по вашей специальности вы просматриваете, и терминологию, в отличие от переводчика – знаете. </vt:lpstr>
      <vt:lpstr>Слайд 7</vt:lpstr>
      <vt:lpstr>Следующий шаг – работа с grammarly.com </vt:lpstr>
      <vt:lpstr>Слайд 9</vt:lpstr>
      <vt:lpstr>Слайд 10</vt:lpstr>
      <vt:lpstr>Слайд 11</vt:lpstr>
      <vt:lpstr>Пример работы grammarly. Красным  отмечаются грубые ошибки, их предлагается изменить. Сиреневым – нежелательные обороты.</vt:lpstr>
      <vt:lpstr>Слайд 13</vt:lpstr>
      <vt:lpstr>Слайд 14</vt:lpstr>
      <vt:lpstr>Слайд 15</vt:lpstr>
      <vt:lpstr>Слайд 16</vt:lpstr>
      <vt:lpstr>Пример, показывающий состояние статей на сайте журнала</vt:lpstr>
      <vt:lpstr>В базе Scimagojr.com – второй квартиль</vt:lpstr>
      <vt:lpstr>Слайд 19</vt:lpstr>
      <vt:lpstr>Слайд 20</vt:lpstr>
      <vt:lpstr>       Эта презентация была подготовлена в 2020 году. К настоящему времени по этой технологии подготовлено несколько статей. Одна reject (Q1), переделана, послана, три приняты (Q3 и conference), одна на стадии загрузки на сайт журнала (Q1) (Уже Reject).  Нигде ничего не платил!    Успехов в написании статей для публикации в бесплатных журналах верхних квартилей!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Простая технология написания статей на английском языке</dc:title>
  <dc:creator>user</dc:creator>
  <cp:lastModifiedBy>user</cp:lastModifiedBy>
  <cp:revision>72</cp:revision>
  <dcterms:created xsi:type="dcterms:W3CDTF">2020-02-27T09:31:01Z</dcterms:created>
  <dcterms:modified xsi:type="dcterms:W3CDTF">2021-06-08T11:10:25Z</dcterms:modified>
</cp:coreProperties>
</file>