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86" r:id="rId3"/>
    <p:sldId id="309" r:id="rId4"/>
    <p:sldId id="305" r:id="rId5"/>
    <p:sldId id="290" r:id="rId6"/>
    <p:sldId id="310" r:id="rId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Базанова Анастасия Романовна" initials="БАР" lastIdx="2" clrIdx="0">
    <p:extLst>
      <p:ext uri="{19B8F6BF-5375-455C-9EA6-DF929625EA0E}">
        <p15:presenceInfo xmlns="" xmlns:p15="http://schemas.microsoft.com/office/powerpoint/2012/main" userId="S-1-5-21-1505972566-2156897661-2636268315-246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0E0E"/>
    <a:srgbClr val="20694C"/>
    <a:srgbClr val="007F44"/>
    <a:srgbClr val="3F7451"/>
    <a:srgbClr val="69221C"/>
    <a:srgbClr val="BC1312"/>
    <a:srgbClr val="33AC5E"/>
    <a:srgbClr val="72E094"/>
    <a:srgbClr val="0B805C"/>
    <a:srgbClr val="0099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669" autoAdjust="0"/>
  </p:normalViewPr>
  <p:slideViewPr>
    <p:cSldViewPr>
      <p:cViewPr>
        <p:scale>
          <a:sx n="66" d="100"/>
          <a:sy n="66" d="100"/>
        </p:scale>
        <p:origin x="-2088" y="-90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BC750E-D0D1-430D-99C4-8843F99CDE6B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7562F4-5512-45A3-AD77-4461571997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004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C09C29-EAB6-4E92-8548-77707F9F9EC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86198-7871-4743-B87F-676E83CBC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211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7038-3F37-4307-9F36-94311FF1EB8B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16DE5-CBD9-47C3-9809-5E594B328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37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7038-3F37-4307-9F36-94311FF1EB8B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16DE5-CBD9-47C3-9809-5E594B328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443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7038-3F37-4307-9F36-94311FF1EB8B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16DE5-CBD9-47C3-9809-5E594B328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960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7038-3F37-4307-9F36-94311FF1EB8B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16DE5-CBD9-47C3-9809-5E594B328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89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7038-3F37-4307-9F36-94311FF1EB8B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16DE5-CBD9-47C3-9809-5E594B328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282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7038-3F37-4307-9F36-94311FF1EB8B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16DE5-CBD9-47C3-9809-5E594B328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03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7038-3F37-4307-9F36-94311FF1EB8B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16DE5-CBD9-47C3-9809-5E594B328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66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7038-3F37-4307-9F36-94311FF1EB8B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16DE5-CBD9-47C3-9809-5E594B328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729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7038-3F37-4307-9F36-94311FF1EB8B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16DE5-CBD9-47C3-9809-5E594B328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343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7038-3F37-4307-9F36-94311FF1EB8B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16DE5-CBD9-47C3-9809-5E594B328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208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7038-3F37-4307-9F36-94311FF1EB8B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16DE5-CBD9-47C3-9809-5E594B328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965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27038-3F37-4307-9F36-94311FF1EB8B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16DE5-CBD9-47C3-9809-5E594B328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540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4860032" y="627534"/>
            <a:ext cx="428396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pPr algn="ctr"/>
            <a:r>
              <a:rPr lang="en-US" sz="2400" b="1" dirty="0" smtClean="0">
                <a:solidFill>
                  <a:srgbClr val="960E0E"/>
                </a:solidFill>
                <a:latin typeface="Arial" pitchFamily="34" charset="0"/>
                <a:cs typeface="Arial" pitchFamily="34" charset="0"/>
              </a:rPr>
              <a:t>MDPI:</a:t>
            </a:r>
            <a:r>
              <a:rPr lang="ru-RU" sz="2400" b="1" dirty="0" smtClean="0">
                <a:solidFill>
                  <a:srgbClr val="960E0E"/>
                </a:solidFill>
                <a:latin typeface="Arial" pitchFamily="34" charset="0"/>
                <a:cs typeface="Arial" pitchFamily="34" charset="0"/>
              </a:rPr>
              <a:t> преимущества и недостатки</a:t>
            </a:r>
            <a:endParaRPr lang="ru-RU" sz="2400" b="1" dirty="0">
              <a:solidFill>
                <a:srgbClr val="960E0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99992" y="2859782"/>
            <a:ext cx="48245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960E0E"/>
                </a:solidFill>
                <a:latin typeface="Arial" pitchFamily="34" charset="0"/>
                <a:cs typeface="Arial" pitchFamily="34" charset="0"/>
              </a:rPr>
              <a:t>Dr. Alexander G. </a:t>
            </a:r>
            <a:r>
              <a:rPr lang="en-US" b="1" dirty="0" err="1" smtClean="0">
                <a:solidFill>
                  <a:srgbClr val="960E0E"/>
                </a:solidFill>
                <a:latin typeface="Arial" pitchFamily="34" charset="0"/>
                <a:cs typeface="Arial" pitchFamily="34" charset="0"/>
              </a:rPr>
              <a:t>Bannov</a:t>
            </a:r>
            <a:endParaRPr lang="ru-RU" b="1" dirty="0" smtClean="0">
              <a:solidFill>
                <a:srgbClr val="960E0E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Department of Chemistry and Chemical Technology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Novosibirsk State Technical University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9" y="163947"/>
            <a:ext cx="5132065" cy="451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21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скругленным углом 3"/>
          <p:cNvSpPr/>
          <p:nvPr/>
        </p:nvSpPr>
        <p:spPr>
          <a:xfrm flipV="1">
            <a:off x="0" y="0"/>
            <a:ext cx="9144000" cy="375386"/>
          </a:xfrm>
          <a:prstGeom prst="round1Rect">
            <a:avLst/>
          </a:prstGeom>
          <a:solidFill>
            <a:srgbClr val="960E0E"/>
          </a:solidFill>
          <a:ln>
            <a:solidFill>
              <a:srgbClr val="960E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3416" y="61963"/>
            <a:ext cx="7956376" cy="2775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MDPI Open Access Journals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8224" cy="339502"/>
          </a:xfrm>
          <a:prstGeom prst="rect">
            <a:avLst/>
          </a:prstGeom>
        </p:spPr>
      </p:pic>
      <p:sp>
        <p:nvSpPr>
          <p:cNvPr id="16" name="Shape 4"/>
          <p:cNvSpPr txBox="1"/>
          <p:nvPr/>
        </p:nvSpPr>
        <p:spPr bwMode="auto">
          <a:xfrm>
            <a:off x="7097281" y="1125807"/>
            <a:ext cx="1231900" cy="95567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1590" tIns="21590" rIns="21590" bIns="21590" spcCol="1270" anchor="ctr"/>
          <a:lstStyle/>
          <a:p>
            <a:pPr algn="ctr" defTabSz="533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1600" dirty="0">
                <a:solidFill>
                  <a:srgbClr val="FFFFFF"/>
                </a:solidFill>
                <a:latin typeface="Arial"/>
              </a:rPr>
              <a:t>Публикации</a:t>
            </a:r>
          </a:p>
          <a:p>
            <a:pPr algn="ctr" defTabSz="533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rgbClr val="FFFFFF"/>
                </a:solidFill>
                <a:latin typeface="Arial"/>
              </a:rPr>
              <a:t>3 </a:t>
            </a:r>
            <a:r>
              <a:rPr lang="ru-RU" sz="2400" dirty="0">
                <a:solidFill>
                  <a:srgbClr val="FFFFFF"/>
                </a:solidFill>
                <a:latin typeface="Arial"/>
              </a:rPr>
              <a:t>849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5785" r="16984" b="5891"/>
          <a:stretch/>
        </p:blipFill>
        <p:spPr bwMode="auto">
          <a:xfrm>
            <a:off x="204960" y="561027"/>
            <a:ext cx="4466879" cy="3344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726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скругленным углом 3"/>
          <p:cNvSpPr/>
          <p:nvPr/>
        </p:nvSpPr>
        <p:spPr>
          <a:xfrm flipV="1">
            <a:off x="0" y="0"/>
            <a:ext cx="9144000" cy="375386"/>
          </a:xfrm>
          <a:prstGeom prst="round1Rect">
            <a:avLst/>
          </a:prstGeom>
          <a:solidFill>
            <a:srgbClr val="960E0E"/>
          </a:solidFill>
          <a:ln>
            <a:solidFill>
              <a:srgbClr val="960E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01316" y="65168"/>
            <a:ext cx="7956376" cy="2775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Пути снижения 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APC 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Article Processing Charge)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8224" cy="339502"/>
          </a:xfrm>
          <a:prstGeom prst="rect">
            <a:avLst/>
          </a:prstGeom>
        </p:spPr>
      </p:pic>
      <p:sp>
        <p:nvSpPr>
          <p:cNvPr id="16" name="Shape 4"/>
          <p:cNvSpPr txBox="1"/>
          <p:nvPr/>
        </p:nvSpPr>
        <p:spPr bwMode="auto">
          <a:xfrm>
            <a:off x="7097281" y="1125807"/>
            <a:ext cx="1231900" cy="95567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1590" tIns="21590" rIns="21590" bIns="21590" spcCol="1270" anchor="ctr"/>
          <a:lstStyle/>
          <a:p>
            <a:pPr algn="ctr" defTabSz="533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1600" dirty="0">
                <a:solidFill>
                  <a:srgbClr val="FFFFFF"/>
                </a:solidFill>
                <a:latin typeface="Arial"/>
              </a:rPr>
              <a:t>Публикации</a:t>
            </a:r>
          </a:p>
          <a:p>
            <a:pPr algn="ctr" defTabSz="533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rgbClr val="FFFFFF"/>
                </a:solidFill>
                <a:latin typeface="Arial"/>
              </a:rPr>
              <a:t>3 </a:t>
            </a:r>
            <a:r>
              <a:rPr lang="ru-RU" sz="2400" dirty="0">
                <a:solidFill>
                  <a:srgbClr val="FFFFFF"/>
                </a:solidFill>
                <a:latin typeface="Arial"/>
              </a:rPr>
              <a:t>849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3" y="414412"/>
            <a:ext cx="822167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363" algn="just">
              <a:spcBef>
                <a:spcPts val="1800"/>
              </a:spcBef>
              <a:buFont typeface="Arial" pitchFamily="34" charset="0"/>
              <a:buChar char="•"/>
              <a:defRPr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APC ↓: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400050" lvl="1" indent="360363" algn="just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Быть рецензентов статей (</a:t>
            </a:r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Reviewer);</a:t>
            </a:r>
          </a:p>
          <a:p>
            <a:pPr marL="400050" lvl="1" indent="360363" algn="just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Запустить </a:t>
            </a:r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Special Issue (</a:t>
            </a: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3-5 </a:t>
            </a:r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Feature paper free of charge);</a:t>
            </a:r>
          </a:p>
          <a:p>
            <a:pPr marL="400050" lvl="1" indent="360363" algn="just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Следить за приглашениями к публикации;</a:t>
            </a:r>
          </a:p>
          <a:p>
            <a:pPr marL="400050" lvl="1" indent="360363" algn="just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Проводить исследования с весомыми учеными;</a:t>
            </a:r>
            <a:endParaRPr lang="ru-RU" sz="16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00050" lvl="1" indent="360363" algn="just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Публиковать </a:t>
            </a:r>
            <a:r>
              <a:rPr lang="ru-RU" sz="16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высокоцитируемые</a:t>
            </a: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статьи;</a:t>
            </a:r>
          </a:p>
          <a:p>
            <a:pPr marL="400050" lvl="1" indent="360363" algn="just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Публиковать </a:t>
            </a:r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review </a:t>
            </a:r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paper</a:t>
            </a:r>
            <a:r>
              <a:rPr lang="ru-RU" sz="16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16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00050" lvl="1" algn="just">
              <a:lnSpc>
                <a:spcPct val="200000"/>
              </a:lnSpc>
              <a:defRPr/>
            </a:pPr>
            <a:endParaRPr lang="en-US" sz="16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26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скругленным углом 3"/>
          <p:cNvSpPr/>
          <p:nvPr/>
        </p:nvSpPr>
        <p:spPr>
          <a:xfrm flipV="1">
            <a:off x="0" y="0"/>
            <a:ext cx="9144000" cy="375386"/>
          </a:xfrm>
          <a:prstGeom prst="round1Rect">
            <a:avLst/>
          </a:prstGeom>
          <a:solidFill>
            <a:srgbClr val="960E0E"/>
          </a:solidFill>
          <a:ln>
            <a:solidFill>
              <a:srgbClr val="960E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3416" y="61963"/>
            <a:ext cx="7956376" cy="2775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Special Issue and Free Feature Papers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8224" cy="339502"/>
          </a:xfrm>
          <a:prstGeom prst="rect">
            <a:avLst/>
          </a:prstGeom>
        </p:spPr>
      </p:pic>
      <p:sp>
        <p:nvSpPr>
          <p:cNvPr id="16" name="Shape 4"/>
          <p:cNvSpPr txBox="1"/>
          <p:nvPr/>
        </p:nvSpPr>
        <p:spPr bwMode="auto">
          <a:xfrm>
            <a:off x="7097281" y="1125807"/>
            <a:ext cx="1231900" cy="95567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1590" tIns="21590" rIns="21590" bIns="21590" spcCol="1270" anchor="ctr"/>
          <a:lstStyle/>
          <a:p>
            <a:pPr algn="ctr" defTabSz="533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1600" dirty="0">
                <a:solidFill>
                  <a:srgbClr val="FFFFFF"/>
                </a:solidFill>
                <a:latin typeface="Arial"/>
              </a:rPr>
              <a:t>Публикации</a:t>
            </a:r>
          </a:p>
          <a:p>
            <a:pPr algn="ctr" defTabSz="533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 smtClean="0">
                <a:solidFill>
                  <a:srgbClr val="FFFFFF"/>
                </a:solidFill>
                <a:latin typeface="Arial"/>
              </a:rPr>
              <a:t>3 </a:t>
            </a:r>
            <a:r>
              <a:rPr lang="ru-RU" sz="2400" dirty="0">
                <a:solidFill>
                  <a:srgbClr val="FFFFFF"/>
                </a:solidFill>
                <a:latin typeface="Arial"/>
              </a:rPr>
              <a:t>849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3" t="7478" r="26191" b="51041"/>
          <a:stretch/>
        </p:blipFill>
        <p:spPr bwMode="auto">
          <a:xfrm>
            <a:off x="6063" y="425012"/>
            <a:ext cx="4565937" cy="22187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6" t="31632" r="26349" b="20255"/>
          <a:stretch/>
        </p:blipFill>
        <p:spPr bwMode="auto">
          <a:xfrm>
            <a:off x="4849248" y="425012"/>
            <a:ext cx="4281580" cy="31465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1" t="24814" r="59167" b="16173"/>
          <a:stretch/>
        </p:blipFill>
        <p:spPr bwMode="auto">
          <a:xfrm>
            <a:off x="1513885" y="2715766"/>
            <a:ext cx="1584176" cy="192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H="1">
            <a:off x="3098061" y="3003798"/>
            <a:ext cx="1617955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88" t="75907" r="25953" b="19155"/>
          <a:stretch/>
        </p:blipFill>
        <p:spPr bwMode="auto">
          <a:xfrm>
            <a:off x="3055382" y="3789829"/>
            <a:ext cx="6047894" cy="50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726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скругленным углом 3"/>
          <p:cNvSpPr/>
          <p:nvPr/>
        </p:nvSpPr>
        <p:spPr>
          <a:xfrm flipV="1">
            <a:off x="0" y="0"/>
            <a:ext cx="9144000" cy="375386"/>
          </a:xfrm>
          <a:prstGeom prst="round1Rect">
            <a:avLst/>
          </a:prstGeom>
          <a:solidFill>
            <a:srgbClr val="960E0E"/>
          </a:solidFill>
          <a:ln>
            <a:solidFill>
              <a:srgbClr val="960E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3416" y="61963"/>
            <a:ext cx="7956376" cy="2775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Mailing and Discounts 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8224" cy="33950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6" t="47407" r="60238" b="37495"/>
          <a:stretch/>
        </p:blipFill>
        <p:spPr bwMode="auto">
          <a:xfrm>
            <a:off x="179512" y="483518"/>
            <a:ext cx="4194629" cy="15530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6797" y="2217888"/>
            <a:ext cx="4733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Важно иметь публикации в запасе и правильно использовать </a:t>
            </a:r>
            <a:r>
              <a:rPr lang="ru-RU" dirty="0" err="1" smtClean="0"/>
              <a:t>дедлайны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8" t="20344" r="59444" b="9673"/>
          <a:stretch/>
        </p:blipFill>
        <p:spPr bwMode="auto">
          <a:xfrm>
            <a:off x="6084168" y="512763"/>
            <a:ext cx="2731648" cy="40565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726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скругленным углом 3"/>
          <p:cNvSpPr/>
          <p:nvPr/>
        </p:nvSpPr>
        <p:spPr>
          <a:xfrm flipV="1">
            <a:off x="0" y="0"/>
            <a:ext cx="9144000" cy="375386"/>
          </a:xfrm>
          <a:prstGeom prst="round1Rect">
            <a:avLst/>
          </a:prstGeom>
          <a:solidFill>
            <a:srgbClr val="960E0E"/>
          </a:solidFill>
          <a:ln>
            <a:solidFill>
              <a:srgbClr val="960E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3416" y="61963"/>
            <a:ext cx="7956376" cy="2775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Mailing and Discounts 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8224" cy="3395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553508"/>
            <a:ext cx="4733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Проведение совместных работ с </a:t>
            </a:r>
            <a:r>
              <a:rPr lang="ru-RU" dirty="0" smtClean="0"/>
              <a:t>«крутыми» учеными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4" t="15662" r="59286" b="20847"/>
          <a:stretch/>
        </p:blipFill>
        <p:spPr bwMode="auto">
          <a:xfrm>
            <a:off x="4905852" y="474407"/>
            <a:ext cx="3069423" cy="4185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729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1093</TotalTime>
  <Words>111</Words>
  <Application>Microsoft Office PowerPoint</Application>
  <PresentationFormat>Экран (16:9)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IS</dc:creator>
  <cp:lastModifiedBy>admin</cp:lastModifiedBy>
  <cp:revision>217</cp:revision>
  <dcterms:created xsi:type="dcterms:W3CDTF">2018-03-04T18:38:01Z</dcterms:created>
  <dcterms:modified xsi:type="dcterms:W3CDTF">2021-06-09T07:59:35Z</dcterms:modified>
</cp:coreProperties>
</file>